
<file path=[Content_Types].xml><?xml version="1.0" encoding="utf-8"?>
<Types xmlns="http://schemas.openxmlformats.org/package/2006/content-types">
  <Override PartName="/ppt/slides/slide41.xml" ContentType="application/vnd.openxmlformats-officedocument.presentationml.slide+xml"/>
  <Override PartName="/ppt/slideLayouts/slideLayout4.xml" ContentType="application/vnd.openxmlformats-officedocument.presentationml.slideLayout+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embeddings/Microsoft_Equation3.bin" ContentType="application/vnd.openxmlformats-officedocument.oleObject"/>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embeddings/Microsoft_Equation10.bin" ContentType="application/vnd.openxmlformats-officedocument.oleObject"/>
  <Override PartName="/ppt/notesSlides/notesSlide45.xml" ContentType="application/vnd.openxmlformats-officedocument.presentationml.notesSlide+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Default Extension="vml" ContentType="application/vnd.openxmlformats-officedocument.vmlDrawing"/>
  <Override PartName="/ppt/embeddings/Microsoft_Equation9.bin" ContentType="application/vnd.openxmlformats-officedocument.oleObject"/>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Default Extension="xls" ContentType="application/vnd.ms-excel"/>
  <Override PartName="/ppt/embeddings/Microsoft_Equation16.bin" ContentType="application/vnd.openxmlformats-officedocument.oleObject"/>
  <Override PartName="/ppt/slides/slide85.xml" ContentType="application/vnd.openxmlformats-officedocument.presentationml.slide+xml"/>
  <Override PartName="/ppt/embeddings/oleObject1.bin" ContentType="application/vnd.openxmlformats-officedocument.oleObject"/>
  <Override PartName="/ppt/slides/slide95.xml" ContentType="application/vnd.openxmlformats-officedocument.presentationml.slide+xml"/>
  <Override PartName="/ppt/slides/slide103.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112.xml" ContentType="application/vnd.openxmlformats-officedocument.presentationml.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Default Extension="doc" ContentType="application/msword"/>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108.xml" ContentType="application/vnd.openxmlformats-officedocument.presentationml.slide+xml"/>
  <Override PartName="/ppt/slides/slide42.xml" ContentType="application/vnd.openxmlformats-officedocument.presentationml.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embeddings/Microsoft_Equation4.bin" ContentType="application/vnd.openxmlformats-officedocument.oleObject"/>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embeddings/Microsoft_Equation11.bin" ContentType="application/vnd.openxmlformats-officedocument.oleObject"/>
  <Override PartName="/ppt/slides/slide80.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90.xml" ContentType="application/vnd.openxmlformats-officedocument.presentationml.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Default Extension="emf" ContentType="image/x-emf"/>
  <Override PartName="/ppt/embeddings/Microsoft_Equation17.bin" ContentType="application/vnd.openxmlformats-officedocument.oleObject"/>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13.xml" ContentType="application/vnd.openxmlformats-officedocument.presentationml.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s/slide109.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notesSlides/notesSlide41.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embeddings/Microsoft_Equation5.bin" ContentType="application/vnd.openxmlformats-officedocument.oleObject"/>
  <Override PartName="/ppt/slides/slide62.xml" ContentType="application/vnd.openxmlformats-officedocument.presentationml.slide+xml"/>
  <Override PartName="/ppt/slideLayouts/slideLayout11.xml" ContentType="application/vnd.openxmlformats-officedocument.presentationml.slideLayout+xml"/>
  <Override PartName="/ppt/notesSlides/notesSlide37.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embeddings/Microsoft_Equation12.bin" ContentType="application/vnd.openxmlformats-officedocument.oleObject"/>
  <Override PartName="/ppt/slides/slide81.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91.xml" ContentType="application/vnd.openxmlformats-officedocument.presentationml.slide+xml"/>
  <Override PartName="/docProps/core.xml" ContentType="application/vnd.openxmlformats-package.core-properties+xml"/>
  <Override PartName="/ppt/slides/slide68.xml" ContentType="application/vnd.openxmlformats-officedocument.presentationml.slide+xml"/>
  <Override PartName="/ppt/theme/theme3.xml" ContentType="application/vnd.openxmlformats-officedocument.theme+xml"/>
  <Override PartName="/ppt/notesSlides/notesSlide4.xml" ContentType="application/vnd.openxmlformats-officedocument.presentationml.notesSlide+xml"/>
  <Override PartName="/ppt/slides/slide77.xml" ContentType="application/vnd.openxmlformats-officedocument.presentationml.slide+xml"/>
  <Override PartName="/ppt/embeddings/Microsoft_Equation18.bin" ContentType="application/vnd.openxmlformats-officedocument.oleObject"/>
  <Override PartName="/ppt/slides/slide87.xml" ContentType="application/vnd.openxmlformats-officedocument.presentationml.slide+xml"/>
  <Override PartName="/ppt/slides/slide96.xml" ContentType="application/vnd.openxmlformats-officedocument.presentationml.slide+xml"/>
  <Override PartName="/ppt/slideLayouts/slideLayout1.xml" ContentType="application/vnd.openxmlformats-officedocument.presentationml.slideLayout+xml"/>
  <Override PartName="/ppt/slides/slide104.xml" ContentType="application/vnd.openxmlformats-officedocument.presentationml.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14.xml" ContentType="application/vnd.openxmlformats-officedocument.presentationml.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embeddings/Microsoft_Equation6.bin" ContentType="application/vnd.openxmlformats-officedocument.oleObject"/>
  <Override PartName="/ppt/slides/slide63.xml" ContentType="application/vnd.openxmlformats-officedocument.presentationml.slide+xml"/>
  <Override PartName="/ppt/slideLayouts/slideLayout12.xml" ContentType="application/vnd.openxmlformats-officedocument.presentationml.slideLayout+xml"/>
  <Override PartName="/ppt/notesSlides/notesSlide38.xml" ContentType="application/vnd.openxmlformats-officedocument.presentationml.notesSlide+xml"/>
  <Override PartName="/ppt/slides/slide72.xml" ContentType="application/vnd.openxmlformats-officedocument.presentationml.slide+xml"/>
  <Override PartName="/ppt/embeddings/Microsoft_Equation13.bin" ContentType="application/vnd.openxmlformats-officedocument.oleObject"/>
  <Override PartName="/ppt/slides/slide82.xml" ContentType="application/vnd.openxmlformats-officedocument.presentationml.slide+xml"/>
  <Override PartName="/ppt/slides/slide92.xml" ContentType="application/vnd.openxmlformats-officedocument.presentationml.slide+xml"/>
  <Override PartName="/ppt/slides/slide59.xml" ContentType="application/vnd.openxmlformats-officedocument.presentationml.slide+xml"/>
  <Override PartName="/ppt/slides/slide100.xml" ContentType="application/vnd.openxmlformats-officedocument.presentationml.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97.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slides/slide105.xml" ContentType="application/vnd.openxmlformats-officedocument.presentationml.slide+xml"/>
  <Override PartName="/ppt/notesSlides/notesSlide14.xml" ContentType="application/vnd.openxmlformats-officedocument.presentationml.notesSlide+xml"/>
  <Override PartName="/ppt/slides/slide16.xml" ContentType="application/vnd.openxmlformats-officedocument.presentationml.slide+xml"/>
  <Override PartName="/ppt/viewProps.xml" ContentType="application/vnd.openxmlformats-officedocument.presentationml.viewProps+xml"/>
  <Override PartName="/ppt/embeddings/Microsoft_Equation1.bin" ContentType="application/vnd.openxmlformats-officedocument.oleObject"/>
  <Override PartName="/ppt/notesSlides/notesSlide24.xml" ContentType="application/vnd.openxmlformats-officedocument.presentationml.notesSlide+xml"/>
  <Override PartName="/ppt/slides/slide26.xml" ContentType="application/vnd.openxmlformats-officedocument.presentationml.slide+xml"/>
  <Default Extension="rels" ContentType="application/vnd.openxmlformats-package.relationships+xml"/>
  <Override PartName="/ppt/notesSlides/notesSlide34.xml" ContentType="application/vnd.openxmlformats-officedocument.presentationml.notesSlide+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notesSlides/notesSlide43.xml" ContentType="application/vnd.openxmlformats-officedocument.presentationml.notesSlide+xml"/>
  <Override PartName="/ppt/slides/slide45.xml" ContentType="application/vnd.openxmlformats-officedocument.presentationml.slide+xml"/>
  <Override PartName="/ppt/slides/slide54.xml" ContentType="application/vnd.openxmlformats-officedocument.presentationml.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embeddings/Microsoft_Equation7.bin" ContentType="application/vnd.openxmlformats-officedocument.oleObject"/>
  <Override PartName="/ppt/notesSlides/notesSlide39.xml" ContentType="application/vnd.openxmlformats-officedocument.presentationml.notesSlide+xml"/>
  <Override PartName="/ppt/slides/slide73.xml" ContentType="application/vnd.openxmlformats-officedocument.presentationml.slide+xml"/>
  <Override PartName="/ppt/presentation.xml" ContentType="application/vnd.openxmlformats-officedocument.presentationml.presentation.main+xml"/>
  <Override PartName="/ppt/embeddings/Microsoft_Equation14.bin" ContentType="application/vnd.openxmlformats-officedocument.oleObject"/>
  <Override PartName="/ppt/slides/slide83.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notesSlides/notesSlide6.xml" ContentType="application/vnd.openxmlformats-officedocument.presentationml.notesSlide+xml"/>
  <Override PartName="/ppt/slides/slide79.xml" ContentType="application/vnd.openxmlformats-officedocument.presentationml.slide+xml"/>
  <Override PartName="/ppt/slides/slide110.xml" ContentType="application/vnd.openxmlformats-officedocument.presentationml.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89.xml" ContentType="application/vnd.openxmlformats-officedocument.presentationml.slide+xml"/>
  <Override PartName="/ppt/slides/slide21.xml" ContentType="application/vnd.openxmlformats-officedocument.presentationml.slide+xml"/>
  <Override PartName="/ppt/slides/slide98.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slides/slide40.xml" ContentType="application/vnd.openxmlformats-officedocument.presentationml.slide+xml"/>
  <Override PartName="/ppt/slideLayouts/slideLayout3.xml" ContentType="application/vnd.openxmlformats-officedocument.presentationml.slideLayout+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embeddings/Microsoft_Equation2.bin" ContentType="application/vnd.openxmlformats-officedocument.oleObject"/>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slideLayouts/slideLayout14.xml" ContentType="application/vnd.openxmlformats-officedocument.presentationml.slideLayout+xml"/>
  <Override PartName="/ppt/slides/slide65.xml" ContentType="application/vnd.openxmlformats-officedocument.presentationml.slide+xml"/>
  <Override PartName="/ppt/embeddings/Microsoft_Equation8.bin" ContentType="application/vnd.openxmlformats-officedocument.oleObject"/>
  <Override PartName="/ppt/notesSlides/notesSlide1.xml" ContentType="application/vnd.openxmlformats-officedocument.presentationml.notesSlide+xml"/>
  <Override PartName="/ppt/slides/slide74.xml" ContentType="application/vnd.openxmlformats-officedocument.presentationml.slide+xml"/>
  <Override PartName="/ppt/embeddings/Microsoft_Equation15.bin" ContentType="application/vnd.openxmlformats-officedocument.oleObject"/>
  <Override PartName="/ppt/slides/slide84.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notesSlides/notesSlide7.xml" ContentType="application/vnd.openxmlformats-officedocument.presentationml.notesSlide+xml"/>
  <Override PartName="/ppt/slides/slide111.xml" ContentType="application/vnd.openxmlformats-officedocument.presentationml.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slides/slide99.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s/slide107.xml" ContentType="application/vnd.openxmlformats-officedocument.presentationml.slide+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116"/>
  </p:notesMasterIdLst>
  <p:handoutMasterIdLst>
    <p:handoutMasterId r:id="rId117"/>
  </p:handoutMasterIdLst>
  <p:sldIdLst>
    <p:sldId id="288" r:id="rId2"/>
    <p:sldId id="1029" r:id="rId3"/>
    <p:sldId id="987" r:id="rId4"/>
    <p:sldId id="931" r:id="rId5"/>
    <p:sldId id="932" r:id="rId6"/>
    <p:sldId id="933" r:id="rId7"/>
    <p:sldId id="948" r:id="rId8"/>
    <p:sldId id="947" r:id="rId9"/>
    <p:sldId id="989" r:id="rId10"/>
    <p:sldId id="949" r:id="rId11"/>
    <p:sldId id="990" r:id="rId12"/>
    <p:sldId id="991" r:id="rId13"/>
    <p:sldId id="992" r:id="rId14"/>
    <p:sldId id="993" r:id="rId15"/>
    <p:sldId id="994" r:id="rId16"/>
    <p:sldId id="995" r:id="rId17"/>
    <p:sldId id="1056" r:id="rId18"/>
    <p:sldId id="1057" r:id="rId19"/>
    <p:sldId id="996" r:id="rId20"/>
    <p:sldId id="997" r:id="rId21"/>
    <p:sldId id="998" r:id="rId22"/>
    <p:sldId id="999" r:id="rId23"/>
    <p:sldId id="1000" r:id="rId24"/>
    <p:sldId id="1040" r:id="rId25"/>
    <p:sldId id="1001" r:id="rId26"/>
    <p:sldId id="1002" r:id="rId27"/>
    <p:sldId id="1062" r:id="rId28"/>
    <p:sldId id="1003" r:id="rId29"/>
    <p:sldId id="1061" r:id="rId30"/>
    <p:sldId id="1017" r:id="rId31"/>
    <p:sldId id="1088" r:id="rId32"/>
    <p:sldId id="1089" r:id="rId33"/>
    <p:sldId id="1090" r:id="rId34"/>
    <p:sldId id="1004" r:id="rId35"/>
    <p:sldId id="1058" r:id="rId36"/>
    <p:sldId id="1006" r:id="rId37"/>
    <p:sldId id="1012" r:id="rId38"/>
    <p:sldId id="1060" r:id="rId39"/>
    <p:sldId id="1086" r:id="rId40"/>
    <p:sldId id="1059" r:id="rId41"/>
    <p:sldId id="1063" r:id="rId42"/>
    <p:sldId id="1064" r:id="rId43"/>
    <p:sldId id="1066" r:id="rId44"/>
    <p:sldId id="1078" r:id="rId45"/>
    <p:sldId id="1079" r:id="rId46"/>
    <p:sldId id="1077" r:id="rId47"/>
    <p:sldId id="1069" r:id="rId48"/>
    <p:sldId id="1070" r:id="rId49"/>
    <p:sldId id="1072" r:id="rId50"/>
    <p:sldId id="1073" r:id="rId51"/>
    <p:sldId id="1087" r:id="rId52"/>
    <p:sldId id="1076" r:id="rId53"/>
    <p:sldId id="1080" r:id="rId54"/>
    <p:sldId id="1081" r:id="rId55"/>
    <p:sldId id="1082" r:id="rId56"/>
    <p:sldId id="1083" r:id="rId57"/>
    <p:sldId id="1084" r:id="rId58"/>
    <p:sldId id="1075" r:id="rId59"/>
    <p:sldId id="1065" r:id="rId60"/>
    <p:sldId id="983" r:id="rId61"/>
    <p:sldId id="1022" r:id="rId62"/>
    <p:sldId id="1027" r:id="rId63"/>
    <p:sldId id="1028" r:id="rId64"/>
    <p:sldId id="1050" r:id="rId65"/>
    <p:sldId id="1051" r:id="rId66"/>
    <p:sldId id="982" r:id="rId67"/>
    <p:sldId id="1023" r:id="rId68"/>
    <p:sldId id="1024" r:id="rId69"/>
    <p:sldId id="1025" r:id="rId70"/>
    <p:sldId id="1026" r:id="rId71"/>
    <p:sldId id="1018" r:id="rId72"/>
    <p:sldId id="1019" r:id="rId73"/>
    <p:sldId id="1020" r:id="rId74"/>
    <p:sldId id="1021" r:id="rId75"/>
    <p:sldId id="899" r:id="rId76"/>
    <p:sldId id="904" r:id="rId77"/>
    <p:sldId id="909" r:id="rId78"/>
    <p:sldId id="903" r:id="rId79"/>
    <p:sldId id="911" r:id="rId80"/>
    <p:sldId id="917" r:id="rId81"/>
    <p:sldId id="918" r:id="rId82"/>
    <p:sldId id="936" r:id="rId83"/>
    <p:sldId id="919" r:id="rId84"/>
    <p:sldId id="901" r:id="rId85"/>
    <p:sldId id="930" r:id="rId86"/>
    <p:sldId id="905" r:id="rId87"/>
    <p:sldId id="900" r:id="rId88"/>
    <p:sldId id="906" r:id="rId89"/>
    <p:sldId id="825" r:id="rId90"/>
    <p:sldId id="686" r:id="rId91"/>
    <p:sldId id="744" r:id="rId92"/>
    <p:sldId id="860" r:id="rId93"/>
    <p:sldId id="843" r:id="rId94"/>
    <p:sldId id="861" r:id="rId95"/>
    <p:sldId id="862" r:id="rId96"/>
    <p:sldId id="863" r:id="rId97"/>
    <p:sldId id="864" r:id="rId98"/>
    <p:sldId id="865" r:id="rId99"/>
    <p:sldId id="866" r:id="rId100"/>
    <p:sldId id="867" r:id="rId101"/>
    <p:sldId id="887" r:id="rId102"/>
    <p:sldId id="882" r:id="rId103"/>
    <p:sldId id="868" r:id="rId104"/>
    <p:sldId id="871" r:id="rId105"/>
    <p:sldId id="878" r:id="rId106"/>
    <p:sldId id="940" r:id="rId107"/>
    <p:sldId id="942" r:id="rId108"/>
    <p:sldId id="943" r:id="rId109"/>
    <p:sldId id="944" r:id="rId110"/>
    <p:sldId id="950" r:id="rId111"/>
    <p:sldId id="951" r:id="rId112"/>
    <p:sldId id="1052" r:id="rId113"/>
    <p:sldId id="1053" r:id="rId114"/>
    <p:sldId id="1085" r:id="rId115"/>
  </p:sldIdLst>
  <p:sldSz cx="9144000" cy="6858000" type="screen4x3"/>
  <p:notesSz cx="6934200" cy="9232900"/>
  <p:defaultTextStyle>
    <a:defPPr>
      <a:defRPr lang="en-US"/>
    </a:defPPr>
    <a:lvl1pPr algn="ctr" rtl="0" fontAlgn="base">
      <a:spcBef>
        <a:spcPct val="0"/>
      </a:spcBef>
      <a:spcAft>
        <a:spcPct val="0"/>
      </a:spcAft>
      <a:defRPr sz="2800" b="1" kern="1200">
        <a:solidFill>
          <a:schemeClr val="accent2"/>
        </a:solidFill>
        <a:latin typeface="Times New Roman" charset="0"/>
        <a:ea typeface="ＭＳ Ｐゴシック" charset="-128"/>
        <a:cs typeface="+mn-cs"/>
      </a:defRPr>
    </a:lvl1pPr>
    <a:lvl2pPr marL="457200" algn="ctr" rtl="0" fontAlgn="base">
      <a:spcBef>
        <a:spcPct val="0"/>
      </a:spcBef>
      <a:spcAft>
        <a:spcPct val="0"/>
      </a:spcAft>
      <a:defRPr sz="2800" b="1" kern="1200">
        <a:solidFill>
          <a:schemeClr val="accent2"/>
        </a:solidFill>
        <a:latin typeface="Times New Roman" charset="0"/>
        <a:ea typeface="ＭＳ Ｐゴシック" charset="-128"/>
        <a:cs typeface="+mn-cs"/>
      </a:defRPr>
    </a:lvl2pPr>
    <a:lvl3pPr marL="914400" algn="ctr" rtl="0" fontAlgn="base">
      <a:spcBef>
        <a:spcPct val="0"/>
      </a:spcBef>
      <a:spcAft>
        <a:spcPct val="0"/>
      </a:spcAft>
      <a:defRPr sz="2800" b="1" kern="1200">
        <a:solidFill>
          <a:schemeClr val="accent2"/>
        </a:solidFill>
        <a:latin typeface="Times New Roman" charset="0"/>
        <a:ea typeface="ＭＳ Ｐゴシック" charset="-128"/>
        <a:cs typeface="+mn-cs"/>
      </a:defRPr>
    </a:lvl3pPr>
    <a:lvl4pPr marL="1371600" algn="ctr" rtl="0" fontAlgn="base">
      <a:spcBef>
        <a:spcPct val="0"/>
      </a:spcBef>
      <a:spcAft>
        <a:spcPct val="0"/>
      </a:spcAft>
      <a:defRPr sz="2800" b="1" kern="1200">
        <a:solidFill>
          <a:schemeClr val="accent2"/>
        </a:solidFill>
        <a:latin typeface="Times New Roman" charset="0"/>
        <a:ea typeface="ＭＳ Ｐゴシック" charset="-128"/>
        <a:cs typeface="+mn-cs"/>
      </a:defRPr>
    </a:lvl4pPr>
    <a:lvl5pPr marL="1828800" algn="ctr" rtl="0" fontAlgn="base">
      <a:spcBef>
        <a:spcPct val="0"/>
      </a:spcBef>
      <a:spcAft>
        <a:spcPct val="0"/>
      </a:spcAft>
      <a:defRPr sz="2800" b="1" kern="1200">
        <a:solidFill>
          <a:schemeClr val="accent2"/>
        </a:solidFill>
        <a:latin typeface="Times New Roman" charset="0"/>
        <a:ea typeface="ＭＳ Ｐゴシック" charset="-128"/>
        <a:cs typeface="+mn-cs"/>
      </a:defRPr>
    </a:lvl5pPr>
    <a:lvl6pPr marL="2286000" algn="l" defTabSz="914400" rtl="0" eaLnBrk="1" latinLnBrk="0" hangingPunct="1">
      <a:defRPr sz="2800" b="1" kern="1200">
        <a:solidFill>
          <a:schemeClr val="accent2"/>
        </a:solidFill>
        <a:latin typeface="Times New Roman" charset="0"/>
        <a:ea typeface="ＭＳ Ｐゴシック" charset="-128"/>
        <a:cs typeface="+mn-cs"/>
      </a:defRPr>
    </a:lvl6pPr>
    <a:lvl7pPr marL="2743200" algn="l" defTabSz="914400" rtl="0" eaLnBrk="1" latinLnBrk="0" hangingPunct="1">
      <a:defRPr sz="2800" b="1" kern="1200">
        <a:solidFill>
          <a:schemeClr val="accent2"/>
        </a:solidFill>
        <a:latin typeface="Times New Roman" charset="0"/>
        <a:ea typeface="ＭＳ Ｐゴシック" charset="-128"/>
        <a:cs typeface="+mn-cs"/>
      </a:defRPr>
    </a:lvl7pPr>
    <a:lvl8pPr marL="3200400" algn="l" defTabSz="914400" rtl="0" eaLnBrk="1" latinLnBrk="0" hangingPunct="1">
      <a:defRPr sz="2800" b="1" kern="1200">
        <a:solidFill>
          <a:schemeClr val="accent2"/>
        </a:solidFill>
        <a:latin typeface="Times New Roman" charset="0"/>
        <a:ea typeface="ＭＳ Ｐゴシック" charset="-128"/>
        <a:cs typeface="+mn-cs"/>
      </a:defRPr>
    </a:lvl8pPr>
    <a:lvl9pPr marL="3657600" algn="l" defTabSz="914400" rtl="0" eaLnBrk="1" latinLnBrk="0" hangingPunct="1">
      <a:defRPr sz="2800" b="1" kern="1200">
        <a:solidFill>
          <a:schemeClr val="accent2"/>
        </a:solidFill>
        <a:latin typeface="Times New Roman"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66FF33"/>
    <a:srgbClr val="FF3300"/>
    <a:srgbClr val="FFFFFF"/>
    <a:srgbClr val="996633"/>
    <a:srgbClr val="FFFF99"/>
    <a:srgbClr val="808000"/>
    <a:srgbClr val="00CC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2971" autoAdjust="0"/>
    <p:restoredTop sz="85000" autoAdjust="0"/>
  </p:normalViewPr>
  <p:slideViewPr>
    <p:cSldViewPr>
      <p:cViewPr varScale="1">
        <p:scale>
          <a:sx n="135" d="100"/>
          <a:sy n="135" d="100"/>
        </p:scale>
        <p:origin x="-1760" y="-112"/>
      </p:cViewPr>
      <p:guideLst>
        <p:guide orient="horz" pos="2160"/>
        <p:guide pos="2880"/>
      </p:guideLst>
    </p:cSldViewPr>
  </p:slideViewPr>
  <p:outlineViewPr>
    <p:cViewPr>
      <p:scale>
        <a:sx n="25" d="100"/>
        <a:sy n="25" d="100"/>
      </p:scale>
      <p:origin x="0" y="0"/>
    </p:cViewPr>
  </p:outlineViewPr>
  <p:notesTextViewPr>
    <p:cViewPr>
      <p:scale>
        <a:sx n="120" d="100"/>
        <a:sy n="120" d="100"/>
      </p:scale>
      <p:origin x="0" y="0"/>
    </p:cViewPr>
  </p:notesTextViewPr>
  <p:sorterViewPr>
    <p:cViewPr>
      <p:scale>
        <a:sx n="40" d="100"/>
        <a:sy n="40" d="100"/>
      </p:scale>
      <p:origin x="0" y="0"/>
    </p:cViewPr>
  </p:sorterViewPr>
  <p:gridSpacing cx="39327138" cy="3932713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notesMaster" Target="notesMasters/notesMaster1.xml"/><Relationship Id="rId117" Type="http://schemas.openxmlformats.org/officeDocument/2006/relationships/handoutMaster" Target="handoutMasters/handoutMaster1.xml"/><Relationship Id="rId118" Type="http://schemas.openxmlformats.org/officeDocument/2006/relationships/printerSettings" Target="printerSettings/printerSettings1.bin"/><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9219" name="Rectangle 3"/>
          <p:cNvSpPr>
            <a:spLocks noGrp="1" noChangeArrowheads="1"/>
          </p:cNvSpPr>
          <p:nvPr>
            <p:ph type="dt" sz="quarter" idx="1"/>
          </p:nvPr>
        </p:nvSpPr>
        <p:spPr bwMode="auto">
          <a:xfrm>
            <a:off x="3927918"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r" defTabSz="956927">
              <a:defRPr sz="1300" b="0">
                <a:solidFill>
                  <a:schemeClr val="tx1"/>
                </a:solidFill>
              </a:defRPr>
            </a:lvl1pPr>
          </a:lstStyle>
          <a:p>
            <a:pPr>
              <a:defRPr/>
            </a:pPr>
            <a:endParaRPr lang="en-US"/>
          </a:p>
        </p:txBody>
      </p:sp>
      <p:sp>
        <p:nvSpPr>
          <p:cNvPr id="9220" name="Rectangle 4"/>
          <p:cNvSpPr>
            <a:spLocks noGrp="1" noChangeArrowheads="1"/>
          </p:cNvSpPr>
          <p:nvPr>
            <p:ph type="ftr" sz="quarter" idx="2"/>
          </p:nvPr>
        </p:nvSpPr>
        <p:spPr bwMode="auto">
          <a:xfrm>
            <a:off x="0"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9221" name="Rectangle 5"/>
          <p:cNvSpPr>
            <a:spLocks noGrp="1" noChangeArrowheads="1"/>
          </p:cNvSpPr>
          <p:nvPr>
            <p:ph type="sldNum" sz="quarter" idx="3"/>
          </p:nvPr>
        </p:nvSpPr>
        <p:spPr bwMode="auto">
          <a:xfrm>
            <a:off x="3927918"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r" defTabSz="956927">
              <a:defRPr sz="1300" b="0">
                <a:solidFill>
                  <a:schemeClr val="tx1"/>
                </a:solidFill>
              </a:defRPr>
            </a:lvl1pPr>
          </a:lstStyle>
          <a:p>
            <a:pPr>
              <a:defRPr/>
            </a:pPr>
            <a:fld id="{FB0E396C-9AD2-4C02-B45C-10FA6EBC67E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10243" name="Rectangle 3"/>
          <p:cNvSpPr>
            <a:spLocks noGrp="1" noChangeArrowheads="1"/>
          </p:cNvSpPr>
          <p:nvPr>
            <p:ph type="dt" idx="1"/>
          </p:nvPr>
        </p:nvSpPr>
        <p:spPr bwMode="auto">
          <a:xfrm>
            <a:off x="3927918" y="0"/>
            <a:ext cx="3006283" cy="461331"/>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lvl1pPr algn="r" defTabSz="956927">
              <a:defRPr sz="1300" b="0">
                <a:solidFill>
                  <a:schemeClr val="tx1"/>
                </a:solidFill>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60463" y="692150"/>
            <a:ext cx="4616450" cy="346233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24769" y="4386573"/>
            <a:ext cx="5084662" cy="4153545"/>
          </a:xfrm>
          <a:prstGeom prst="rect">
            <a:avLst/>
          </a:prstGeom>
          <a:noFill/>
          <a:ln w="9525">
            <a:noFill/>
            <a:miter lim="800000"/>
            <a:headEnd/>
            <a:tailEnd/>
          </a:ln>
          <a:effectLst/>
        </p:spPr>
        <p:txBody>
          <a:bodyPr vert="horz" wrap="square" lIns="95675" tIns="47838" rIns="95675" bIns="4783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l" defTabSz="956927">
              <a:defRPr sz="1300" b="0">
                <a:solidFill>
                  <a:schemeClr val="tx1"/>
                </a:solidFill>
              </a:defRPr>
            </a:lvl1pPr>
          </a:lstStyle>
          <a:p>
            <a:pPr>
              <a:defRPr/>
            </a:pPr>
            <a:endParaRPr lang="en-US"/>
          </a:p>
        </p:txBody>
      </p:sp>
      <p:sp>
        <p:nvSpPr>
          <p:cNvPr id="10247" name="Rectangle 7"/>
          <p:cNvSpPr>
            <a:spLocks noGrp="1" noChangeArrowheads="1"/>
          </p:cNvSpPr>
          <p:nvPr>
            <p:ph type="sldNum" sz="quarter" idx="5"/>
          </p:nvPr>
        </p:nvSpPr>
        <p:spPr bwMode="auto">
          <a:xfrm>
            <a:off x="3927918" y="8771571"/>
            <a:ext cx="3006283" cy="461330"/>
          </a:xfrm>
          <a:prstGeom prst="rect">
            <a:avLst/>
          </a:prstGeom>
          <a:noFill/>
          <a:ln w="9525">
            <a:noFill/>
            <a:miter lim="800000"/>
            <a:headEnd/>
            <a:tailEnd/>
          </a:ln>
          <a:effectLst/>
        </p:spPr>
        <p:txBody>
          <a:bodyPr vert="horz" wrap="square" lIns="95675" tIns="47838" rIns="95675" bIns="47838" numCol="1" anchor="b" anchorCtr="0" compatLnSpc="1">
            <a:prstTxWarp prst="textNoShape">
              <a:avLst/>
            </a:prstTxWarp>
          </a:bodyPr>
          <a:lstStyle>
            <a:lvl1pPr algn="r" defTabSz="956927">
              <a:defRPr sz="1300" b="0">
                <a:solidFill>
                  <a:schemeClr val="tx1"/>
                </a:solidFill>
              </a:defRPr>
            </a:lvl1pPr>
          </a:lstStyle>
          <a:p>
            <a:pPr>
              <a:defRPr/>
            </a:pPr>
            <a:fld id="{0108082B-768D-4F28-B8A7-D7827FA87E6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yeastgenome.org/cgi-bin/locus.pl?dbid=S000004798" TargetMode="External"/><Relationship Id="rId4" Type="http://schemas.openxmlformats.org/officeDocument/2006/relationships/hyperlink" Target="http://www.yeastgenome.org/cgi-bin/GO/goTerm.pl?goid=0016301" TargetMode="External"/><Relationship Id="rId5" Type="http://schemas.openxmlformats.org/officeDocument/2006/relationships/hyperlink" Target="http://www.yeastgenome.org/cgi-bin/GO/goTerm.pl?goid=0003700" TargetMode="External"/><Relationship Id="rId6" Type="http://schemas.openxmlformats.org/officeDocument/2006/relationships/hyperlink" Target="http://www.yeastgenome.org/cgi-bin/locus.pl?dbid=S000003723" TargetMode="External"/><Relationship Id="rId7" Type="http://schemas.openxmlformats.org/officeDocument/2006/relationships/hyperlink" Target="http://www.yeastgenome.org/cgi-bin/locus.pl?dbid=S000002691" TargetMode="External"/><Relationship Id="rId8" Type="http://schemas.openxmlformats.org/officeDocument/2006/relationships/hyperlink" Target="http://www.yeastgenome.org/cgi-bin/locus.pl?dbid=S000004246" TargetMode="External"/><Relationship Id="rId9" Type="http://schemas.openxmlformats.org/officeDocument/2006/relationships/hyperlink" Target="http://www.yeastgenome.org/cgi-bin/reference/reference.pl?dbid=S000116273" TargetMode="External"/><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898DB492-5583-4FD2-A0FE-390FF128BF8E}" type="slidenum">
              <a:rPr lang="en-US" smtClean="0"/>
              <a:pPr/>
              <a:t>1</a:t>
            </a:fld>
            <a:endParaRPr lang="en-US" smtClean="0"/>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000" dirty="0"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endParaRPr lang="en-US" smtClean="0">
              <a:latin typeface="Times New Roman" charset="0"/>
            </a:endParaRPr>
          </a:p>
        </p:txBody>
      </p:sp>
      <p:sp>
        <p:nvSpPr>
          <p:cNvPr id="115716" name="Slide Number Placeholder 3"/>
          <p:cNvSpPr>
            <a:spLocks noGrp="1"/>
          </p:cNvSpPr>
          <p:nvPr>
            <p:ph type="sldNum" sz="quarter" idx="5"/>
          </p:nvPr>
        </p:nvSpPr>
        <p:spPr>
          <a:noFill/>
        </p:spPr>
        <p:txBody>
          <a:bodyPr/>
          <a:lstStyle/>
          <a:p>
            <a:fld id="{BBFDD89F-DBCA-4F7C-9C83-3CDA6A5A624B}" type="slidenum">
              <a:rPr lang="en-US" smtClean="0"/>
              <a:pPr/>
              <a:t>23</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endParaRPr lang="en-US" smtClean="0">
              <a:latin typeface="Times New Roman" charset="0"/>
            </a:endParaRPr>
          </a:p>
        </p:txBody>
      </p:sp>
      <p:sp>
        <p:nvSpPr>
          <p:cNvPr id="116740" name="Slide Number Placeholder 3"/>
          <p:cNvSpPr>
            <a:spLocks noGrp="1"/>
          </p:cNvSpPr>
          <p:nvPr>
            <p:ph type="sldNum" sz="quarter" idx="5"/>
          </p:nvPr>
        </p:nvSpPr>
        <p:spPr>
          <a:noFill/>
        </p:spPr>
        <p:txBody>
          <a:bodyPr/>
          <a:lstStyle/>
          <a:p>
            <a:fld id="{96E7DBF5-34C3-4E76-B21F-DDB294383984}" type="slidenum">
              <a:rPr lang="en-US" smtClean="0"/>
              <a:pPr/>
              <a:t>25</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p:spPr>
        <p:txBody>
          <a:bodyPr/>
          <a:lstStyle/>
          <a:p>
            <a:endParaRPr lang="en-US" smtClean="0">
              <a:latin typeface="Times New Roman" charset="0"/>
            </a:endParaRPr>
          </a:p>
        </p:txBody>
      </p:sp>
      <p:sp>
        <p:nvSpPr>
          <p:cNvPr id="117764" name="Slide Number Placeholder 3"/>
          <p:cNvSpPr>
            <a:spLocks noGrp="1"/>
          </p:cNvSpPr>
          <p:nvPr>
            <p:ph type="sldNum" sz="quarter" idx="5"/>
          </p:nvPr>
        </p:nvSpPr>
        <p:spPr>
          <a:noFill/>
        </p:spPr>
        <p:txBody>
          <a:bodyPr/>
          <a:lstStyle/>
          <a:p>
            <a:fld id="{748BEA28-39C4-40F6-83AF-EA1D0898A5A2}" type="slidenum">
              <a:rPr lang="en-US" smtClean="0"/>
              <a:pPr/>
              <a:t>26</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my </a:t>
            </a:r>
            <a:r>
              <a:rPr lang="en-US" dirty="0" err="1" smtClean="0"/>
              <a:t>Tg</a:t>
            </a:r>
            <a:r>
              <a:rPr lang="en-US" dirty="0" smtClean="0"/>
              <a:t>/C results,</a:t>
            </a:r>
            <a:r>
              <a:rPr lang="en-US" baseline="0" dirty="0" smtClean="0"/>
              <a:t> </a:t>
            </a:r>
            <a:r>
              <a:rPr lang="en-US" dirty="0" smtClean="0"/>
              <a:t>R0 is negatively correlated. But G</a:t>
            </a:r>
            <a:r>
              <a:rPr lang="en-US" baseline="0" dirty="0" smtClean="0"/>
              <a:t> is not significantly correlated in partial regression. I need more data. So </a:t>
            </a:r>
            <a:r>
              <a:rPr lang="en-US" baseline="0" dirty="0" err="1" smtClean="0"/>
              <a:t>Kaberlein’s</a:t>
            </a:r>
            <a:r>
              <a:rPr lang="en-US" baseline="0" dirty="0" smtClean="0"/>
              <a:t> data is really a </a:t>
            </a:r>
            <a:r>
              <a:rPr lang="en-US" baseline="0" dirty="0" err="1" smtClean="0"/>
              <a:t>geneous</a:t>
            </a:r>
            <a:r>
              <a:rPr lang="en-US" baseline="0" dirty="0" smtClean="0"/>
              <a:t> gift to me. I can measure the oxidative tolerance of these strains, or mutational tolerance </a:t>
            </a:r>
            <a:r>
              <a:rPr lang="en-US" baseline="0" dirty="0" err="1" smtClean="0"/>
              <a:t>Tg</a:t>
            </a:r>
            <a:r>
              <a:rPr lang="en-US" baseline="0" dirty="0" smtClean="0"/>
              <a:t>/</a:t>
            </a:r>
            <a:r>
              <a:rPr lang="en-US" baseline="0" dirty="0" err="1" smtClean="0"/>
              <a:t>Tc</a:t>
            </a:r>
            <a:r>
              <a:rPr lang="en-US" baseline="0" dirty="0" smtClean="0"/>
              <a:t> of these strains.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108082B-768D-4F28-B8A7-D7827FA87E6A}" type="slidenum">
              <a:rPr lang="en-US" smtClean="0"/>
              <a:pPr>
                <a:defRPr/>
              </a:pPr>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dirty="0" smtClean="0">
                <a:latin typeface="Times New Roman" charset="0"/>
              </a:rPr>
              <a:t>How about SIR2, shc9, ros1, </a:t>
            </a:r>
            <a:r>
              <a:rPr lang="en-US" dirty="0" err="1" smtClean="0">
                <a:latin typeface="Times New Roman" charset="0"/>
              </a:rPr>
              <a:t>hxk</a:t>
            </a:r>
            <a:r>
              <a:rPr lang="en-US" dirty="0" smtClean="0">
                <a:latin typeface="Times New Roman" charset="0"/>
              </a:rPr>
              <a:t>, fob1? </a:t>
            </a:r>
          </a:p>
          <a:p>
            <a:pPr marL="0" lvl="1"/>
            <a:r>
              <a:rPr lang="en-US" sz="2000" dirty="0" smtClean="0">
                <a:latin typeface="Times New Roman" charset="0"/>
              </a:rPr>
              <a:t>Laboratory strain BY4743 show smaller Gompertz coefficient than wild isolates, especially for CLS. </a:t>
            </a:r>
          </a:p>
          <a:p>
            <a:endParaRPr lang="en-US" dirty="0" smtClean="0">
              <a:latin typeface="Times New Roman" charset="0"/>
            </a:endParaRPr>
          </a:p>
        </p:txBody>
      </p:sp>
      <p:sp>
        <p:nvSpPr>
          <p:cNvPr id="118788" name="Slide Number Placeholder 3"/>
          <p:cNvSpPr>
            <a:spLocks noGrp="1"/>
          </p:cNvSpPr>
          <p:nvPr>
            <p:ph type="sldNum" sz="quarter" idx="5"/>
          </p:nvPr>
        </p:nvSpPr>
        <p:spPr>
          <a:noFill/>
        </p:spPr>
        <p:txBody>
          <a:bodyPr/>
          <a:lstStyle/>
          <a:p>
            <a:fld id="{C471C383-E124-4CE8-9BBE-1D155F770A8F}" type="slidenum">
              <a:rPr lang="en-US" smtClean="0"/>
              <a:pPr/>
              <a:t>28</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endParaRPr lang="en-US" smtClean="0">
              <a:latin typeface="Times New Roman" charset="0"/>
            </a:endParaRPr>
          </a:p>
        </p:txBody>
      </p:sp>
      <p:sp>
        <p:nvSpPr>
          <p:cNvPr id="119812" name="Slide Number Placeholder 3"/>
          <p:cNvSpPr>
            <a:spLocks noGrp="1"/>
          </p:cNvSpPr>
          <p:nvPr>
            <p:ph type="sldNum" sz="quarter" idx="5"/>
          </p:nvPr>
        </p:nvSpPr>
        <p:spPr>
          <a:noFill/>
        </p:spPr>
        <p:txBody>
          <a:bodyPr/>
          <a:lstStyle/>
          <a:p>
            <a:fld id="{F493C59A-7234-4858-8E3B-9C9003835C06}" type="slidenum">
              <a:rPr lang="en-US" smtClean="0"/>
              <a:pPr/>
              <a:t>30</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r>
              <a:rPr lang="en-US" smtClean="0">
                <a:latin typeface="Times New Roman" charset="0"/>
              </a:rPr>
              <a:t>Verify by GFP, stochasticty in sir2D mutants?</a:t>
            </a:r>
          </a:p>
          <a:p>
            <a:endParaRPr lang="en-US" smtClean="0">
              <a:latin typeface="Times New Roman" charset="0"/>
            </a:endParaRPr>
          </a:p>
          <a:p>
            <a:endParaRPr lang="en-US" smtClean="0">
              <a:latin typeface="Times New Roman" charset="0"/>
            </a:endParaRPr>
          </a:p>
        </p:txBody>
      </p:sp>
      <p:sp>
        <p:nvSpPr>
          <p:cNvPr id="122884" name="Slide Number Placeholder 3"/>
          <p:cNvSpPr>
            <a:spLocks noGrp="1"/>
          </p:cNvSpPr>
          <p:nvPr>
            <p:ph type="sldNum" sz="quarter" idx="5"/>
          </p:nvPr>
        </p:nvSpPr>
        <p:spPr>
          <a:noFill/>
        </p:spPr>
        <p:txBody>
          <a:bodyPr/>
          <a:lstStyle/>
          <a:p>
            <a:fld id="{C568C6E9-905D-4F5B-8401-5689819522C9}" type="slidenum">
              <a:rPr lang="en-US" smtClean="0"/>
              <a:pPr/>
              <a:t>31</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smtClean="0">
              <a:latin typeface="Times New Roman" charset="0"/>
            </a:endParaRPr>
          </a:p>
        </p:txBody>
      </p:sp>
      <p:sp>
        <p:nvSpPr>
          <p:cNvPr id="123908" name="Slide Number Placeholder 3"/>
          <p:cNvSpPr>
            <a:spLocks noGrp="1"/>
          </p:cNvSpPr>
          <p:nvPr>
            <p:ph type="sldNum" sz="quarter" idx="5"/>
          </p:nvPr>
        </p:nvSpPr>
        <p:spPr>
          <a:noFill/>
        </p:spPr>
        <p:txBody>
          <a:bodyPr/>
          <a:lstStyle/>
          <a:p>
            <a:fld id="{C4D61B5A-8B94-429E-9FB6-3BCBBC66E14C}" type="slidenum">
              <a:rPr lang="en-US" smtClean="0"/>
              <a:pPr/>
              <a:t>32</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r>
              <a:rPr lang="en-US" dirty="0" smtClean="0">
                <a:solidFill>
                  <a:schemeClr val="bg2"/>
                </a:solidFill>
                <a:latin typeface="Times New Roman" charset="0"/>
                <a:ea typeface="宋体" charset="-122"/>
              </a:rPr>
              <a:t> Prediction of our hypothesis, the effect of network robustness on the rate of aging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is shown by changes of the Gompertz survival curves. Increased robustness leads to larger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faster aging, shown by the sharper transition of the dying off phase, whereas decreased robustness leads to smaller </a:t>
            </a:r>
            <a:r>
              <a:rPr lang="en-US" i="1" dirty="0" smtClean="0">
                <a:solidFill>
                  <a:schemeClr val="bg2"/>
                </a:solidFill>
                <a:latin typeface="Times New Roman" charset="0"/>
                <a:ea typeface="宋体" charset="-122"/>
              </a:rPr>
              <a:t>G</a:t>
            </a:r>
            <a:r>
              <a:rPr lang="en-US" dirty="0" smtClean="0">
                <a:solidFill>
                  <a:schemeClr val="bg2"/>
                </a:solidFill>
                <a:latin typeface="Times New Roman" charset="0"/>
                <a:ea typeface="宋体" charset="-122"/>
              </a:rPr>
              <a:t> and slower aging, shown by the slower dying off phase. For illustration purposes, the average life spans are unchanged</a:t>
            </a:r>
            <a:r>
              <a:rPr lang="en-US" sz="1100" dirty="0" smtClean="0">
                <a:solidFill>
                  <a:schemeClr val="bg2"/>
                </a:solidFill>
                <a:latin typeface="Times New Roman" charset="0"/>
                <a:ea typeface="宋体" charset="-122"/>
              </a:rPr>
              <a:t>. </a:t>
            </a:r>
            <a:endParaRPr lang="en-US" dirty="0" smtClean="0">
              <a:solidFill>
                <a:schemeClr val="bg2"/>
              </a:solidFill>
              <a:latin typeface="Times New Roman" charset="0"/>
              <a:ea typeface="宋体" charset="-122"/>
            </a:endParaRPr>
          </a:p>
          <a:p>
            <a:endParaRPr lang="en-US" dirty="0" smtClean="0">
              <a:latin typeface="Times New Roman" charset="0"/>
            </a:endParaRPr>
          </a:p>
        </p:txBody>
      </p:sp>
      <p:sp>
        <p:nvSpPr>
          <p:cNvPr id="120836" name="Slide Number Placeholder 3"/>
          <p:cNvSpPr>
            <a:spLocks noGrp="1"/>
          </p:cNvSpPr>
          <p:nvPr>
            <p:ph type="sldNum" sz="quarter" idx="5"/>
          </p:nvPr>
        </p:nvSpPr>
        <p:spPr>
          <a:noFill/>
        </p:spPr>
        <p:txBody>
          <a:bodyPr/>
          <a:lstStyle/>
          <a:p>
            <a:fld id="{0BE5627B-53DE-4872-B4FD-1E66B458B4DF}" type="slidenum">
              <a:rPr lang="en-US" smtClean="0"/>
              <a:pPr/>
              <a:t>34</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2404" name="Slide Number Placeholder 3"/>
          <p:cNvSpPr>
            <a:spLocks noGrp="1"/>
          </p:cNvSpPr>
          <p:nvPr>
            <p:ph type="sldNum" sz="quarter" idx="5"/>
          </p:nvPr>
        </p:nvSpPr>
        <p:spPr>
          <a:noFill/>
        </p:spPr>
        <p:txBody>
          <a:bodyPr/>
          <a:lstStyle/>
          <a:p>
            <a:fld id="{C9D9C8FB-C7A0-4C82-9970-90270DA504AB}" type="slidenum">
              <a:rPr lang="en-US" smtClean="0"/>
              <a:pPr/>
              <a:t>46</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FB658B4-47E8-46B8-934A-DE4EFE3F3019}" type="slidenum">
              <a:rPr lang="en-US" smtClean="0"/>
              <a:pPr/>
              <a:t>4</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smtClean="0">
                <a:latin typeface="Times New Roman" charset="0"/>
              </a:rPr>
              <a:t>As a cellular organism, the life span of yeast can be measured in two different ways. The RLS and the CLS. </a:t>
            </a:r>
          </a:p>
          <a:p>
            <a:pPr eaLnBrk="1" hangingPunct="1"/>
            <a:r>
              <a:rPr lang="en-US" smtClean="0">
                <a:latin typeface="Times New Roman" charset="0"/>
              </a:rPr>
              <a:t>How to assay RLS? </a:t>
            </a:r>
          </a:p>
          <a:p>
            <a:pPr eaLnBrk="1" hangingPunct="1"/>
            <a:r>
              <a:rPr lang="en-US" smtClean="0">
                <a:latin typeface="Times New Roman" charset="0"/>
              </a:rPr>
              <a:t>S. cerevisize grow by budding out new cells. The new cells are smaller than the old mother cells. This enable us to identify the mother and daughter cells under microscope and separate them by by micro dissection.</a:t>
            </a:r>
          </a:p>
          <a:p>
            <a:pPr eaLnBrk="1" hangingPunct="1"/>
            <a:endParaRPr lang="en-US" smtClean="0">
              <a:latin typeface="Times New Roman" charset="0"/>
            </a:endParaRPr>
          </a:p>
          <a:p>
            <a:pPr eaLnBrk="1" hangingPunct="1"/>
            <a:endParaRPr lang="en-US" smtClean="0">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4452" name="Slide Number Placeholder 3"/>
          <p:cNvSpPr>
            <a:spLocks noGrp="1"/>
          </p:cNvSpPr>
          <p:nvPr>
            <p:ph type="sldNum" sz="quarter" idx="5"/>
          </p:nvPr>
        </p:nvSpPr>
        <p:spPr>
          <a:noFill/>
        </p:spPr>
        <p:txBody>
          <a:bodyPr/>
          <a:lstStyle/>
          <a:p>
            <a:fld id="{F778DD79-87E6-4698-B2A1-152F420B8DC8}" type="slidenum">
              <a:rPr lang="en-US" smtClean="0"/>
              <a:pPr/>
              <a:t>47</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5476" name="Slide Number Placeholder 3"/>
          <p:cNvSpPr>
            <a:spLocks noGrp="1"/>
          </p:cNvSpPr>
          <p:nvPr>
            <p:ph type="sldNum" sz="quarter" idx="5"/>
          </p:nvPr>
        </p:nvSpPr>
        <p:spPr>
          <a:noFill/>
        </p:spPr>
        <p:txBody>
          <a:bodyPr/>
          <a:lstStyle/>
          <a:p>
            <a:fld id="{D104A5B3-944D-4876-A40C-C45E37B76B3C}" type="slidenum">
              <a:rPr lang="en-US" smtClean="0"/>
              <a:pPr/>
              <a:t>50</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r>
              <a:rPr lang="en-US" smtClean="0">
                <a:latin typeface="Times New Roman" charset="0"/>
              </a:rPr>
              <a:t>WHI5 (Rb) initially should be high to inhibit SBF (Yao 08, Nature Cell Biology). When growth triggers CLN3, CLN3 will quickly phosphorylate whi5 and move it to cytosol. </a:t>
            </a:r>
          </a:p>
          <a:p>
            <a:endParaRPr lang="en-US" smtClean="0">
              <a:latin typeface="Times New Roman" charset="0"/>
            </a:endParaRPr>
          </a:p>
          <a:p>
            <a:r>
              <a:rPr lang="en-US" smtClean="0">
                <a:latin typeface="Times New Roman" charset="0"/>
              </a:rPr>
              <a:t>When TOR1 is deleted, expression levels on cln3 and cell cycle? </a:t>
            </a:r>
          </a:p>
          <a:p>
            <a:endParaRPr lang="en-US" smtClean="0">
              <a:latin typeface="Times New Roman" charset="0"/>
            </a:endParaRPr>
          </a:p>
          <a:p>
            <a:r>
              <a:rPr lang="en-US" smtClean="0">
                <a:latin typeface="Times New Roman" charset="0"/>
              </a:rPr>
              <a:t>Aging will slow down nuclear-cytol traffic. </a:t>
            </a:r>
          </a:p>
          <a:p>
            <a:endParaRPr lang="en-US" smtClean="0">
              <a:latin typeface="Times New Roman" charset="0"/>
            </a:endParaRPr>
          </a:p>
          <a:p>
            <a:r>
              <a:rPr lang="en-US" smtClean="0">
                <a:latin typeface="Times New Roman" charset="0"/>
              </a:rPr>
              <a:t>SBF autoregulates itsself through Cln1/2(CycE)</a:t>
            </a:r>
          </a:p>
          <a:p>
            <a:endParaRPr lang="en-US" smtClean="0">
              <a:latin typeface="Times New Roman" charset="0"/>
            </a:endParaRPr>
          </a:p>
          <a:p>
            <a:endParaRPr lang="en-US" smtClean="0">
              <a:latin typeface="Times New Roman" charset="0"/>
            </a:endParaRPr>
          </a:p>
        </p:txBody>
      </p:sp>
      <p:sp>
        <p:nvSpPr>
          <p:cNvPr id="106500" name="Slide Number Placeholder 3"/>
          <p:cNvSpPr>
            <a:spLocks noGrp="1"/>
          </p:cNvSpPr>
          <p:nvPr>
            <p:ph type="sldNum" sz="quarter" idx="5"/>
          </p:nvPr>
        </p:nvSpPr>
        <p:spPr>
          <a:noFill/>
        </p:spPr>
        <p:txBody>
          <a:bodyPr/>
          <a:lstStyle/>
          <a:p>
            <a:fld id="{9D050F59-4E52-49DD-B4F7-BB0FD9FCB583}" type="slidenum">
              <a:rPr lang="en-US" smtClean="0"/>
              <a:pPr/>
              <a:t>58</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991A9B44-AFB2-48FE-A413-472286753B02}" type="slidenum">
              <a:rPr lang="en-US" smtClean="0"/>
              <a:pPr/>
              <a:t>66</a:t>
            </a:fld>
            <a:endParaRPr lang="en-US" smtClean="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000" dirty="0" smtClean="0">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r>
              <a:rPr lang="en-US" smtClean="0">
                <a:latin typeface="Times New Roman" charset="0"/>
              </a:rPr>
              <a:t>Verify by GFP, stochasticty in sir2D mutants?</a:t>
            </a:r>
          </a:p>
          <a:p>
            <a:endParaRPr lang="en-US" smtClean="0">
              <a:latin typeface="Times New Roman" charset="0"/>
            </a:endParaRPr>
          </a:p>
          <a:p>
            <a:endParaRPr lang="en-US" smtClean="0">
              <a:latin typeface="Times New Roman" charset="0"/>
            </a:endParaRPr>
          </a:p>
        </p:txBody>
      </p:sp>
      <p:sp>
        <p:nvSpPr>
          <p:cNvPr id="122884" name="Slide Number Placeholder 3"/>
          <p:cNvSpPr>
            <a:spLocks noGrp="1"/>
          </p:cNvSpPr>
          <p:nvPr>
            <p:ph type="sldNum" sz="quarter" idx="5"/>
          </p:nvPr>
        </p:nvSpPr>
        <p:spPr>
          <a:noFill/>
        </p:spPr>
        <p:txBody>
          <a:bodyPr/>
          <a:lstStyle/>
          <a:p>
            <a:fld id="{C568C6E9-905D-4F5B-8401-5689819522C9}" type="slidenum">
              <a:rPr lang="en-US" smtClean="0"/>
              <a:pPr/>
              <a:t>68</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smtClean="0">
              <a:latin typeface="Times New Roman" charset="0"/>
            </a:endParaRPr>
          </a:p>
        </p:txBody>
      </p:sp>
      <p:sp>
        <p:nvSpPr>
          <p:cNvPr id="123908" name="Slide Number Placeholder 3"/>
          <p:cNvSpPr>
            <a:spLocks noGrp="1"/>
          </p:cNvSpPr>
          <p:nvPr>
            <p:ph type="sldNum" sz="quarter" idx="5"/>
          </p:nvPr>
        </p:nvSpPr>
        <p:spPr>
          <a:noFill/>
        </p:spPr>
        <p:txBody>
          <a:bodyPr/>
          <a:lstStyle/>
          <a:p>
            <a:fld id="{C4D61B5A-8B94-429E-9FB6-3BCBBC66E14C}" type="slidenum">
              <a:rPr lang="en-US" smtClean="0"/>
              <a:pPr/>
              <a:t>69</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r>
              <a:rPr lang="en-US" smtClean="0">
                <a:latin typeface="Times New Roman" charset="0"/>
              </a:rPr>
              <a:t>Chaos systems is deterministic. </a:t>
            </a:r>
          </a:p>
        </p:txBody>
      </p:sp>
      <p:sp>
        <p:nvSpPr>
          <p:cNvPr id="124932" name="Slide Number Placeholder 3"/>
          <p:cNvSpPr>
            <a:spLocks noGrp="1"/>
          </p:cNvSpPr>
          <p:nvPr>
            <p:ph type="sldNum" sz="quarter" idx="5"/>
          </p:nvPr>
        </p:nvSpPr>
        <p:spPr>
          <a:noFill/>
        </p:spPr>
        <p:txBody>
          <a:bodyPr/>
          <a:lstStyle/>
          <a:p>
            <a:fld id="{7402E27A-58AC-40A5-A059-27E3B579F7A6}" type="slidenum">
              <a:rPr lang="en-US" smtClean="0"/>
              <a:pPr/>
              <a:t>73</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endParaRPr lang="en-US" smtClean="0">
              <a:solidFill>
                <a:schemeClr val="bg2"/>
              </a:solidFill>
              <a:latin typeface="Times New Roman" charset="0"/>
            </a:endParaRPr>
          </a:p>
          <a:p>
            <a:r>
              <a:rPr lang="en-US" smtClean="0">
                <a:solidFill>
                  <a:schemeClr val="bg2"/>
                </a:solidFill>
                <a:latin typeface="Times New Roman" charset="0"/>
              </a:rPr>
              <a:t>Severin et al, 08 BBA, Natural causes of programmed death of yeast S. cerevisiae. </a:t>
            </a:r>
          </a:p>
          <a:p>
            <a:endParaRPr lang="en-US" smtClean="0">
              <a:latin typeface="Times New Roman" charset="0"/>
            </a:endParaRPr>
          </a:p>
          <a:p>
            <a:endParaRPr lang="en-US" smtClean="0">
              <a:latin typeface="Times New Roman" charset="0"/>
            </a:endParaRPr>
          </a:p>
          <a:p>
            <a:endParaRPr lang="en-US" smtClean="0">
              <a:latin typeface="Times New Roman" charset="0"/>
            </a:endParaRPr>
          </a:p>
        </p:txBody>
      </p:sp>
      <p:sp>
        <p:nvSpPr>
          <p:cNvPr id="125956" name="Slide Number Placeholder 3"/>
          <p:cNvSpPr>
            <a:spLocks noGrp="1"/>
          </p:cNvSpPr>
          <p:nvPr>
            <p:ph type="sldNum" sz="quarter" idx="5"/>
          </p:nvPr>
        </p:nvSpPr>
        <p:spPr>
          <a:noFill/>
        </p:spPr>
        <p:txBody>
          <a:bodyPr/>
          <a:lstStyle/>
          <a:p>
            <a:fld id="{B3B97682-0546-4D38-B69D-9D877E2F2ECE}" type="slidenum">
              <a:rPr lang="en-US" smtClean="0"/>
              <a:pPr/>
              <a:t>74</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26AA83BF-C474-4758-8085-F7421E7ECB93}" type="slidenum">
              <a:rPr lang="en-US" smtClean="0"/>
              <a:pPr/>
              <a:t>75</a:t>
            </a:fld>
            <a:endParaRPr lang="en-US"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smtClean="0">
                <a:latin typeface="Times New Roman" charset="0"/>
              </a:rPr>
              <a:t>Fig. 1. Ways in which a hypothetical network could control flower form and color among Mimulus</a:t>
            </a:r>
          </a:p>
          <a:p>
            <a:pPr eaLnBrk="1" hangingPunct="1"/>
            <a:r>
              <a:rPr lang="en-US" smtClean="0">
                <a:latin typeface="Times New Roman" charset="0"/>
              </a:rPr>
              <a:t>species. The widespread species M. guttatus (A) has large, yellow flowers. In contrast, the flowers of</a:t>
            </a:r>
          </a:p>
          <a:p>
            <a:pPr eaLnBrk="1" hangingPunct="1"/>
            <a:r>
              <a:rPr lang="en-US" smtClean="0">
                <a:latin typeface="Times New Roman" charset="0"/>
              </a:rPr>
              <a:t>M. laciniatus (B) are typically 75% smaller than those of M. guttatus. Other species show elevated</a:t>
            </a:r>
          </a:p>
          <a:p>
            <a:pPr eaLnBrk="1" hangingPunct="1"/>
            <a:r>
              <a:rPr lang="en-US" smtClean="0">
                <a:latin typeface="Times New Roman" charset="0"/>
              </a:rPr>
              <a:t>expression of red anthocyanin pigments (C), as in this hybrid between subspecies of M. luteus. Changes at</a:t>
            </a:r>
          </a:p>
          <a:p>
            <a:pPr eaLnBrk="1" hangingPunct="1"/>
            <a:r>
              <a:rPr lang="en-US" smtClean="0">
                <a:latin typeface="Times New Roman" charset="0"/>
              </a:rPr>
              <a:t>various points in the network (represented by differing widths of the connections [arrows] between</a:t>
            </a:r>
          </a:p>
          <a:p>
            <a:pPr eaLnBrk="1" hangingPunct="1"/>
            <a:r>
              <a:rPr lang="en-US" smtClean="0">
                <a:latin typeface="Times New Roman" charset="0"/>
              </a:rPr>
              <a:t>network nodes [circles]) could be responsible for this natural variation. [Photos by J. Modliszewski]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5CACCE8F-41ED-45AF-8734-6EF2871FF6D6}" type="slidenum">
              <a:rPr lang="en-US" smtClean="0"/>
              <a:pPr/>
              <a:t>76</a:t>
            </a:fld>
            <a:endParaRPr 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r>
              <a:rPr lang="en-US" smtClean="0">
                <a:latin typeface="Times New Roman" charset="0"/>
              </a:rPr>
              <a:t>AIC</a:t>
            </a:r>
          </a:p>
          <a:p>
            <a:pPr eaLnBrk="1" hangingPunct="1"/>
            <a:endParaRPr lang="en-US" smtClean="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74C46FD-C927-4458-949F-F4C65495CA87}" type="slidenum">
              <a:rPr lang="en-US" smtClean="0"/>
              <a:pPr/>
              <a:t>7</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smtClean="0">
                <a:latin typeface="Times New Roman" charset="0"/>
              </a:rPr>
              <a:t>Regression of avg with group + strain</a:t>
            </a:r>
          </a:p>
          <a:p>
            <a:endParaRPr lang="en-US" smtClean="0">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pPr>
              <a:lnSpc>
                <a:spcPct val="80000"/>
              </a:lnSpc>
            </a:pPr>
            <a:r>
              <a:rPr lang="en-US" sz="1100" b="1" dirty="0" smtClean="0">
                <a:latin typeface="Times New Roman" charset="0"/>
              </a:rPr>
              <a:t>Fig. 4. Characterization of </a:t>
            </a:r>
            <a:r>
              <a:rPr lang="en-US" sz="1100" b="1" i="1" dirty="0" smtClean="0">
                <a:latin typeface="Times New Roman" charset="0"/>
              </a:rPr>
              <a:t>SNF1 transcriptional regulation and its effects on chronological lifespan. (A) Schematic of hypothesis tested in subsequent </a:t>
            </a:r>
            <a:r>
              <a:rPr lang="en-US" sz="1100" dirty="0" smtClean="0">
                <a:latin typeface="Times New Roman" charset="0"/>
              </a:rPr>
              <a:t>experiments that </a:t>
            </a:r>
            <a:r>
              <a:rPr lang="en-US" sz="1100" i="1" dirty="0" smtClean="0">
                <a:latin typeface="Times New Roman" charset="0"/>
              </a:rPr>
              <a:t>SNF1 gene expression is repressed by Hxk2, Med8, and Mig1 in 2% glucose (red arrows), in a manner analogous to the previously detailed </a:t>
            </a:r>
            <a:r>
              <a:rPr lang="en-US" sz="1100" dirty="0" smtClean="0">
                <a:latin typeface="Times New Roman" charset="0"/>
              </a:rPr>
              <a:t>regulation of </a:t>
            </a:r>
            <a:r>
              <a:rPr lang="en-US" sz="1100" i="1" dirty="0" smtClean="0">
                <a:latin typeface="Times New Roman" charset="0"/>
              </a:rPr>
              <a:t>SUC2 (asterisks denote new interactions predicted by the network model and confirmed experimentally in this study). Definitions of other symbols </a:t>
            </a:r>
            <a:r>
              <a:rPr lang="en-US" sz="1100" dirty="0" smtClean="0">
                <a:latin typeface="Times New Roman" charset="0"/>
              </a:rPr>
              <a:t>are the same as in Fig 1. (</a:t>
            </a:r>
            <a:r>
              <a:rPr lang="en-US" sz="1100" i="1" dirty="0" smtClean="0">
                <a:latin typeface="Times New Roman" charset="0"/>
              </a:rPr>
              <a:t>B)AputativeMed8binding motif in the coding sequence of SNF1 represses expression of SNF1 promoter-</a:t>
            </a:r>
            <a:r>
              <a:rPr lang="en-US" sz="1100" i="1" dirty="0" err="1" smtClean="0">
                <a:latin typeface="Times New Roman" charset="0"/>
              </a:rPr>
              <a:t>lacZ</a:t>
            </a:r>
            <a:r>
              <a:rPr lang="en-US" sz="1100" i="1" dirty="0" smtClean="0">
                <a:latin typeface="Times New Roman" charset="0"/>
              </a:rPr>
              <a:t> fusions with Hxk2. Plasmids </a:t>
            </a:r>
            <a:r>
              <a:rPr lang="en-US" sz="1100" dirty="0" smtClean="0">
                <a:latin typeface="Times New Roman" charset="0"/>
              </a:rPr>
              <a:t>containing </a:t>
            </a:r>
            <a:r>
              <a:rPr lang="en-US" sz="1100" i="1" dirty="0" smtClean="0">
                <a:latin typeface="Times New Roman" charset="0"/>
              </a:rPr>
              <a:t>SNF1 promoters and variable lengths of the SNF1 coding region to include (SNF1330) or exclude (SNF1285), a sequence similar to the Med8 </a:t>
            </a:r>
            <a:r>
              <a:rPr lang="en-US" sz="1100" dirty="0" smtClean="0">
                <a:latin typeface="Times New Roman" charset="0"/>
              </a:rPr>
              <a:t>consensus motif fused in-frame to the </a:t>
            </a:r>
            <a:r>
              <a:rPr lang="en-US" sz="1100" i="1" dirty="0" err="1" smtClean="0">
                <a:latin typeface="Times New Roman" charset="0"/>
              </a:rPr>
              <a:t>lacZ</a:t>
            </a:r>
            <a:r>
              <a:rPr lang="en-US" sz="1100" i="1" dirty="0" smtClean="0">
                <a:latin typeface="Times New Roman" charset="0"/>
              </a:rPr>
              <a:t> reporter gene were transformed into hxk2 and </a:t>
            </a:r>
            <a:r>
              <a:rPr lang="en-US" sz="1100" i="1" dirty="0" err="1" smtClean="0">
                <a:latin typeface="Times New Roman" charset="0"/>
              </a:rPr>
              <a:t>isogenic</a:t>
            </a:r>
            <a:r>
              <a:rPr lang="en-US" sz="1100" i="1" dirty="0" smtClean="0">
                <a:latin typeface="Times New Roman" charset="0"/>
              </a:rPr>
              <a:t> wild-type strain BY4742. ß-gal activity was measured in SC </a:t>
            </a:r>
            <a:r>
              <a:rPr lang="en-US" sz="1100" dirty="0" smtClean="0">
                <a:latin typeface="Times New Roman" charset="0"/>
              </a:rPr>
              <a:t>media2%glucose. Values are normalized such that ß-gal activity in </a:t>
            </a:r>
            <a:r>
              <a:rPr lang="en-US" sz="1100" i="1" dirty="0" smtClean="0">
                <a:latin typeface="Times New Roman" charset="0"/>
              </a:rPr>
              <a:t>SNF1330/BY4742100, to compare data across multiple experiments. Asterisks indicate P  0.05 relative to SNF1  330/BY4742. (C) Double deletion of HXK2 and MIG1 </a:t>
            </a:r>
            <a:r>
              <a:rPr lang="en-US" sz="1100" i="1" dirty="0" err="1" smtClean="0">
                <a:latin typeface="Times New Roman" charset="0"/>
              </a:rPr>
              <a:t>derepresses</a:t>
            </a:r>
            <a:r>
              <a:rPr lang="en-US" sz="1100" i="1" dirty="0" smtClean="0">
                <a:latin typeface="Times New Roman" charset="0"/>
              </a:rPr>
              <a:t> SNF1 expression synergistically. SNF1 and SUC2 (positive control) </a:t>
            </a:r>
            <a:r>
              <a:rPr lang="en-US" sz="1100" dirty="0" err="1" smtClean="0">
                <a:latin typeface="Times New Roman" charset="0"/>
              </a:rPr>
              <a:t>mRNAexpression</a:t>
            </a:r>
            <a:r>
              <a:rPr lang="en-US" sz="1100" dirty="0" smtClean="0">
                <a:latin typeface="Times New Roman" charset="0"/>
              </a:rPr>
              <a:t> in </a:t>
            </a:r>
            <a:r>
              <a:rPr lang="en-US" sz="1100" i="1" dirty="0" smtClean="0">
                <a:latin typeface="Times New Roman" charset="0"/>
              </a:rPr>
              <a:t>hxk2, mig1, and hxk2mig1deletion mutants relative to </a:t>
            </a:r>
            <a:r>
              <a:rPr lang="en-US" sz="1100" i="1" dirty="0" err="1" smtClean="0">
                <a:latin typeface="Times New Roman" charset="0"/>
              </a:rPr>
              <a:t>isogenic</a:t>
            </a:r>
            <a:r>
              <a:rPr lang="en-US" sz="1100" i="1" dirty="0" smtClean="0">
                <a:latin typeface="Times New Roman" charset="0"/>
              </a:rPr>
              <a:t> wild-type strain BY4742 was determined by </a:t>
            </a:r>
            <a:r>
              <a:rPr lang="en-US" sz="1100" i="1" dirty="0" err="1" smtClean="0">
                <a:latin typeface="Times New Roman" charset="0"/>
              </a:rPr>
              <a:t>qRT</a:t>
            </a:r>
            <a:r>
              <a:rPr lang="en-US" sz="1100" i="1" dirty="0" smtClean="0">
                <a:latin typeface="Times New Roman" charset="0"/>
              </a:rPr>
              <a:t>-PCR for </a:t>
            </a:r>
            <a:r>
              <a:rPr lang="en-US" sz="1100" i="1" dirty="0" err="1" smtClean="0">
                <a:latin typeface="Times New Roman" charset="0"/>
              </a:rPr>
              <a:t>culturesgrown</a:t>
            </a:r>
            <a:r>
              <a:rPr lang="en-US" sz="1100" i="1" dirty="0" smtClean="0">
                <a:latin typeface="Times New Roman" charset="0"/>
              </a:rPr>
              <a:t> </a:t>
            </a:r>
            <a:r>
              <a:rPr lang="en-US" sz="1100" dirty="0" smtClean="0">
                <a:latin typeface="Times New Roman" charset="0"/>
              </a:rPr>
              <a:t>in SC media  2% glucose. Error bars denote propagated standard error. (</a:t>
            </a:r>
            <a:r>
              <a:rPr lang="en-US" sz="1100" i="1" dirty="0" smtClean="0">
                <a:latin typeface="Times New Roman" charset="0"/>
              </a:rPr>
              <a:t>D and E) Effects of SNF1 expression on chronological longevity. Percent survival of </a:t>
            </a:r>
            <a:r>
              <a:rPr lang="en-US" sz="1100" dirty="0" err="1" smtClean="0">
                <a:latin typeface="Times New Roman" charset="0"/>
              </a:rPr>
              <a:t>poststationary</a:t>
            </a:r>
            <a:r>
              <a:rPr lang="en-US" sz="1100" dirty="0" smtClean="0">
                <a:latin typeface="Times New Roman" charset="0"/>
              </a:rPr>
              <a:t> phase cultures was determined from CFUs of batch cultures grown in SC media  2% glucose. </a:t>
            </a:r>
            <a:r>
              <a:rPr lang="en-US" sz="1100" i="1" dirty="0" smtClean="0">
                <a:latin typeface="Times New Roman" charset="0"/>
              </a:rPr>
              <a:t>SNF1 and GFP </a:t>
            </a:r>
            <a:r>
              <a:rPr lang="en-US" sz="1100" i="1" dirty="0" err="1" smtClean="0">
                <a:latin typeface="Times New Roman" charset="0"/>
              </a:rPr>
              <a:t>overexpression</a:t>
            </a:r>
            <a:r>
              <a:rPr lang="en-US" sz="1100" i="1" dirty="0" smtClean="0">
                <a:latin typeface="Times New Roman" charset="0"/>
              </a:rPr>
              <a:t> strains (D) were the </a:t>
            </a:r>
            <a:r>
              <a:rPr lang="en-US" sz="1100" dirty="0" smtClean="0">
                <a:latin typeface="Times New Roman" charset="0"/>
              </a:rPr>
              <a:t>same as those used in perturbation experiments, constructed in the W303-derived strain BMA64–1A. Error bars denote standard deviation; data points with</a:t>
            </a:r>
          </a:p>
          <a:p>
            <a:pPr>
              <a:lnSpc>
                <a:spcPct val="80000"/>
              </a:lnSpc>
            </a:pPr>
            <a:r>
              <a:rPr lang="en-US" sz="1100" dirty="0" smtClean="0">
                <a:latin typeface="Times New Roman" charset="0"/>
              </a:rPr>
              <a:t>asterisks (*) signify statistically significant differences (</a:t>
            </a:r>
            <a:r>
              <a:rPr lang="en-US" sz="1100" i="1" dirty="0" smtClean="0">
                <a:latin typeface="Times New Roman" charset="0"/>
              </a:rPr>
              <a:t>P  0.05) in CFUs relative to control at the same time point.</a:t>
            </a:r>
            <a:endParaRPr lang="en-US" sz="1100" dirty="0" smtClean="0">
              <a:latin typeface="Times New Roman" charset="0"/>
            </a:endParaRPr>
          </a:p>
        </p:txBody>
      </p:sp>
      <p:sp>
        <p:nvSpPr>
          <p:cNvPr id="129028" name="Slide Number Placeholder 3"/>
          <p:cNvSpPr>
            <a:spLocks noGrp="1"/>
          </p:cNvSpPr>
          <p:nvPr>
            <p:ph type="sldNum" sz="quarter" idx="5"/>
          </p:nvPr>
        </p:nvSpPr>
        <p:spPr>
          <a:noFill/>
        </p:spPr>
        <p:txBody>
          <a:bodyPr/>
          <a:lstStyle/>
          <a:p>
            <a:fld id="{20902245-9DE2-4BC1-8DFD-C193D5EA1FA5}" type="slidenum">
              <a:rPr lang="en-US" smtClean="0"/>
              <a:pPr/>
              <a:t>77</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9227C6DF-E29C-4854-AE4C-7C49B42F9F10}" type="slidenum">
              <a:rPr lang="en-US" smtClean="0"/>
              <a:pPr/>
              <a:t>80</a:t>
            </a:fld>
            <a:endParaRPr lang="en-US"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r>
              <a:rPr lang="en-US" smtClean="0">
                <a:latin typeface="Times New Roman" charset="0"/>
              </a:rPr>
              <a:t>To investigative genetic mechanism of natural lifespan regulation, we performed parallel rls assay on four segregants from a single spore. </a:t>
            </a:r>
          </a:p>
          <a:p>
            <a:pPr eaLnBrk="1" hangingPunct="1"/>
            <a:r>
              <a:rPr lang="en-US" smtClean="0">
                <a:latin typeface="Times New Roman" charset="0"/>
              </a:rPr>
              <a:t>M5 is the parental strain. 1a, 1b, 1c, 1d are the four segregants of a meiotic event. What we observed here is a 2:2 segregation, what suggests that a single gene effect, and it is partially recessive. </a:t>
            </a:r>
          </a:p>
          <a:p>
            <a:pPr eaLnBrk="1" hangingPunct="1"/>
            <a:r>
              <a:rPr lang="en-US" smtClean="0">
                <a:latin typeface="Times New Roman" charset="0"/>
              </a:rPr>
              <a:t>On the right side are the estimated I0, G and average lifespan. There is 5-10 fold change of the I0 component.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28416D22-A5FA-4E89-9E88-029B9B041B45}" type="slidenum">
              <a:rPr lang="en-US" smtClean="0"/>
              <a:pPr/>
              <a:t>81</a:t>
            </a:fld>
            <a:endParaRPr lang="en-US"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n-US" smtClean="0">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85543838-74E5-4ACE-898D-2816AA3A0478}" type="slidenum">
              <a:rPr lang="en-US" smtClean="0"/>
              <a:pPr/>
              <a:t>83</a:t>
            </a:fld>
            <a:endParaRPr 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smtClean="0">
                <a:latin typeface="Times New Roman" charset="0"/>
              </a:rPr>
              <a:t>Group F1 cells by their life span.  Long lifespan allele should always be associate with long lifespan. Short lifespan allele should always be associated with short lifespan phenotype. We can pool the group of DNA and use tiling array to genotype them. </a:t>
            </a:r>
          </a:p>
          <a:p>
            <a:pPr eaLnBrk="1" hangingPunct="1"/>
            <a:endParaRPr lang="en-US" smtClean="0">
              <a:solidFill>
                <a:schemeClr val="bg2"/>
              </a:solidFill>
              <a:latin typeface="Times New Roman" charset="0"/>
            </a:endParaRPr>
          </a:p>
          <a:p>
            <a:pPr eaLnBrk="1" hangingPunct="1"/>
            <a:endParaRPr lang="en-US" smtClean="0">
              <a:solidFill>
                <a:schemeClr val="bg2"/>
              </a:solidFill>
              <a:latin typeface="Times New Roman" charset="0"/>
            </a:endParaRPr>
          </a:p>
          <a:p>
            <a:pPr eaLnBrk="1" hangingPunct="1"/>
            <a:r>
              <a:rPr lang="en-US" smtClean="0">
                <a:solidFill>
                  <a:schemeClr val="bg2"/>
                </a:solidFill>
                <a:latin typeface="Times New Roman" charset="0"/>
              </a:rPr>
              <a:t>Genotyping by 454 sequencing, Gerke, et al, 2008 Science</a:t>
            </a:r>
          </a:p>
          <a:p>
            <a:pPr eaLnBrk="1" hangingPunct="1"/>
            <a:endParaRPr lang="en-US" smtClean="0">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1041644E-0151-482C-9D3D-81C4E0FACC2B}" type="slidenum">
              <a:rPr lang="en-US" smtClean="0"/>
              <a:pPr/>
              <a:t>84</a:t>
            </a:fld>
            <a:endParaRPr lang="en-US"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r>
              <a:rPr lang="en-US" smtClean="0">
                <a:latin typeface="Times New Roman" charset="0"/>
              </a:rPr>
              <a:t>Yeast has two copies of HSP90: HSP82, HSC82</a:t>
            </a:r>
          </a:p>
          <a:p>
            <a:pPr eaLnBrk="1" hangingPunct="1"/>
            <a:r>
              <a:rPr lang="en-US" smtClean="0">
                <a:latin typeface="Times New Roman" charset="0"/>
              </a:rPr>
              <a:t>Hsp82p and </a:t>
            </a:r>
            <a:r>
              <a:rPr lang="en-US" smtClean="0">
                <a:latin typeface="Times New Roman" charset="0"/>
                <a:hlinkClick r:id="rId3"/>
              </a:rPr>
              <a:t>Hsc82p</a:t>
            </a:r>
            <a:r>
              <a:rPr lang="en-US" smtClean="0">
                <a:latin typeface="Times New Roman" charset="0"/>
              </a:rPr>
              <a:t> are required for the activation of many key cellular regulatory and signaling proteins, like </a:t>
            </a:r>
            <a:r>
              <a:rPr lang="en-US" smtClean="0">
                <a:latin typeface="Times New Roman" charset="0"/>
                <a:hlinkClick r:id="rId4"/>
              </a:rPr>
              <a:t>kinases</a:t>
            </a:r>
            <a:r>
              <a:rPr lang="en-US" smtClean="0">
                <a:latin typeface="Times New Roman" charset="0"/>
              </a:rPr>
              <a:t> and </a:t>
            </a:r>
            <a:r>
              <a:rPr lang="en-US" smtClean="0">
                <a:latin typeface="Times New Roman" charset="0"/>
                <a:hlinkClick r:id="rId5"/>
              </a:rPr>
              <a:t>transcription factors</a:t>
            </a:r>
            <a:r>
              <a:rPr lang="en-US" smtClean="0">
                <a:latin typeface="Times New Roman" charset="0"/>
              </a:rPr>
              <a:t>, such as </a:t>
            </a:r>
            <a:r>
              <a:rPr lang="en-US" smtClean="0">
                <a:latin typeface="Times New Roman" charset="0"/>
                <a:hlinkClick r:id="rId6"/>
              </a:rPr>
              <a:t>Swe1p</a:t>
            </a:r>
            <a:r>
              <a:rPr lang="en-US" smtClean="0">
                <a:latin typeface="Times New Roman" charset="0"/>
              </a:rPr>
              <a:t>, </a:t>
            </a:r>
            <a:r>
              <a:rPr lang="en-US" smtClean="0">
                <a:latin typeface="Times New Roman" charset="0"/>
                <a:hlinkClick r:id="rId7"/>
              </a:rPr>
              <a:t>Gcn2p</a:t>
            </a:r>
            <a:r>
              <a:rPr lang="en-US" smtClean="0">
                <a:latin typeface="Times New Roman" charset="0"/>
              </a:rPr>
              <a:t>, and </a:t>
            </a:r>
            <a:r>
              <a:rPr lang="en-US" smtClean="0">
                <a:latin typeface="Times New Roman" charset="0"/>
                <a:hlinkClick r:id="rId8"/>
              </a:rPr>
              <a:t>Hap1p</a:t>
            </a:r>
            <a:r>
              <a:rPr lang="en-US" smtClean="0">
                <a:latin typeface="Times New Roman" charset="0"/>
              </a:rPr>
              <a:t> (reviewed in </a:t>
            </a:r>
            <a:r>
              <a:rPr lang="en-US" smtClean="0">
                <a:latin typeface="Times New Roman" charset="0"/>
                <a:hlinkClick r:id="" action="ppaction://noaction"/>
              </a:rPr>
              <a:t>14</a:t>
            </a:r>
            <a:r>
              <a:rPr lang="en-US" smtClean="0">
                <a:latin typeface="Times New Roman" charset="0"/>
              </a:rPr>
              <a:t>, </a:t>
            </a:r>
            <a:r>
              <a:rPr lang="en-US" smtClean="0">
                <a:latin typeface="Times New Roman" charset="0"/>
                <a:hlinkClick r:id="" action="ppaction://noaction"/>
              </a:rPr>
              <a:t>15</a:t>
            </a:r>
            <a:r>
              <a:rPr lang="en-US" smtClean="0">
                <a:latin typeface="Times New Roman" charset="0"/>
              </a:rPr>
              <a:t>, and </a:t>
            </a:r>
            <a:r>
              <a:rPr lang="en-US" smtClean="0">
                <a:latin typeface="Times New Roman" charset="0"/>
                <a:hlinkClick r:id="" action="ppaction://noaction"/>
              </a:rPr>
              <a:t>16</a:t>
            </a:r>
            <a:r>
              <a:rPr lang="en-US" smtClean="0">
                <a:latin typeface="Times New Roman" charset="0"/>
              </a:rPr>
              <a:t>). </a:t>
            </a:r>
          </a:p>
          <a:p>
            <a:pPr eaLnBrk="1" hangingPunct="1"/>
            <a:endParaRPr lang="en-US" smtClean="0">
              <a:latin typeface="Times New Roman" charset="0"/>
            </a:endParaRPr>
          </a:p>
          <a:p>
            <a:pPr eaLnBrk="1" hangingPunct="1"/>
            <a:r>
              <a:rPr lang="en-US" smtClean="0">
                <a:latin typeface="Times New Roman" charset="0"/>
              </a:rPr>
              <a:t>14)</a:t>
            </a:r>
            <a:r>
              <a:rPr lang="en-US" b="1" smtClean="0">
                <a:latin typeface="Times New Roman" charset="0"/>
              </a:rPr>
              <a:t>Burnie JP, </a:t>
            </a:r>
            <a:r>
              <a:rPr lang="en-US" b="1" i="1" smtClean="0">
                <a:latin typeface="Times New Roman" charset="0"/>
              </a:rPr>
              <a:t>et al.</a:t>
            </a:r>
            <a:r>
              <a:rPr lang="en-US" b="1" smtClean="0">
                <a:latin typeface="Times New Roman" charset="0"/>
              </a:rPr>
              <a:t>  (2006) </a:t>
            </a:r>
            <a:r>
              <a:rPr lang="en-US" smtClean="0">
                <a:latin typeface="Times New Roman" charset="0"/>
              </a:rPr>
              <a:t>Fungal heat-shock proteins in human disease. </a:t>
            </a:r>
            <a:r>
              <a:rPr lang="en-US" i="1" smtClean="0">
                <a:latin typeface="Times New Roman" charset="0"/>
              </a:rPr>
              <a:t>FEMS Microbiol Rev</a:t>
            </a:r>
            <a:r>
              <a:rPr lang="en-US" smtClean="0">
                <a:latin typeface="Times New Roman" charset="0"/>
              </a:rPr>
              <a:t> 30(1):53-88 </a:t>
            </a:r>
          </a:p>
          <a:p>
            <a:pPr eaLnBrk="1" hangingPunct="1"/>
            <a:r>
              <a:rPr lang="en-US" smtClean="0">
                <a:latin typeface="Times New Roman" charset="0"/>
              </a:rPr>
              <a:t>15)</a:t>
            </a:r>
            <a:r>
              <a:rPr lang="en-US" b="1" smtClean="0">
                <a:latin typeface="Times New Roman" charset="0"/>
              </a:rPr>
              <a:t>Picard D  (2002) </a:t>
            </a:r>
            <a:r>
              <a:rPr lang="en-US" smtClean="0">
                <a:latin typeface="Times New Roman" charset="0"/>
              </a:rPr>
              <a:t>Heat-shock protein 90, a chaperone for folding and regulation. </a:t>
            </a:r>
            <a:r>
              <a:rPr lang="en-US" i="1" smtClean="0">
                <a:latin typeface="Times New Roman" charset="0"/>
              </a:rPr>
              <a:t>Cell Mol Life Sci</a:t>
            </a:r>
            <a:r>
              <a:rPr lang="en-US" smtClean="0">
                <a:latin typeface="Times New Roman" charset="0"/>
              </a:rPr>
              <a:t> 59(10):1640-8 </a:t>
            </a:r>
          </a:p>
          <a:p>
            <a:pPr eaLnBrk="1" hangingPunct="1"/>
            <a:r>
              <a:rPr lang="en-US" smtClean="0">
                <a:latin typeface="Times New Roman" charset="0"/>
              </a:rPr>
              <a:t>16)</a:t>
            </a:r>
            <a:r>
              <a:rPr lang="en-US" b="1" smtClean="0">
                <a:latin typeface="Times New Roman" charset="0"/>
              </a:rPr>
              <a:t>Prodromou C and Pearl LH  (2003) </a:t>
            </a:r>
            <a:r>
              <a:rPr lang="en-US" smtClean="0">
                <a:latin typeface="Times New Roman" charset="0"/>
              </a:rPr>
              <a:t>Structure and functional relationships of Hsp90. </a:t>
            </a:r>
            <a:r>
              <a:rPr lang="en-US" i="1" smtClean="0">
                <a:latin typeface="Times New Roman" charset="0"/>
              </a:rPr>
              <a:t>Curr Cancer Drug Targets</a:t>
            </a:r>
            <a:r>
              <a:rPr lang="en-US" smtClean="0">
                <a:latin typeface="Times New Roman" charset="0"/>
              </a:rPr>
              <a:t> 3(5):301-23 </a:t>
            </a:r>
          </a:p>
          <a:p>
            <a:pPr eaLnBrk="1" hangingPunct="1"/>
            <a:r>
              <a:rPr lang="en-US" smtClean="0">
                <a:latin typeface="Times New Roman" charset="0"/>
                <a:hlinkClick r:id="rId9"/>
              </a:rPr>
              <a:t> </a:t>
            </a:r>
            <a:endParaRPr lang="en-US" smtClean="0">
              <a:latin typeface="Times New Roman" charset="0"/>
            </a:endParaRPr>
          </a:p>
          <a:p>
            <a:pPr eaLnBrk="1" hangingPunct="1"/>
            <a:r>
              <a:rPr lang="en-US" smtClean="0">
                <a:latin typeface="Times New Roman" charset="0"/>
              </a:rPr>
              <a:t>--------------</a:t>
            </a:r>
          </a:p>
          <a:p>
            <a:pPr eaLnBrk="1" hangingPunct="1"/>
            <a:r>
              <a:rPr lang="en-US" smtClean="0">
                <a:latin typeface="Times New Roman" charset="0"/>
              </a:rPr>
              <a:t>Liquist lab web site: Hsp90 potentiates the evolution of drug resistance by allowing new mutations to have immediate and beneficial consequences. By chaperoning “</a:t>
            </a:r>
            <a:r>
              <a:rPr lang="en-US" smtClean="0">
                <a:solidFill>
                  <a:schemeClr val="accent2"/>
                </a:solidFill>
                <a:latin typeface="Times New Roman" charset="0"/>
              </a:rPr>
              <a:t>calcineurin”</a:t>
            </a:r>
            <a:r>
              <a:rPr lang="en-US" smtClean="0">
                <a:latin typeface="Times New Roman" charset="0"/>
              </a:rPr>
              <a:t>, Hsp90 allows it to function in stress-response pathways that prevent the celluar stress from the mutations from becoming lethal. </a:t>
            </a:r>
          </a:p>
          <a:p>
            <a:pPr eaLnBrk="1" hangingPunct="1"/>
            <a:endParaRPr lang="en-US" smtClean="0">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60C832B5-591C-470A-BD06-EC42DC721BDA}" type="slidenum">
              <a:rPr lang="en-US" smtClean="0"/>
              <a:pPr/>
              <a:t>90</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r>
              <a:rPr lang="en-US" smtClean="0">
                <a:latin typeface="Times New Roman" charset="0"/>
              </a:rPr>
              <a:t>Use the number instead of density. </a:t>
            </a:r>
          </a:p>
          <a:p>
            <a:pPr eaLnBrk="1" hangingPunct="1"/>
            <a:endParaRPr lang="en-US" smtClean="0">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09B445ED-9C73-4AF7-8F60-9F9622D41A1B}" type="slidenum">
              <a:rPr lang="en-US" smtClean="0"/>
              <a:pPr/>
              <a:t>91</a:t>
            </a:fld>
            <a:endParaRPr lang="en-US"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r>
              <a:rPr lang="en-US" smtClean="0">
                <a:latin typeface="Times New Roman" charset="0"/>
              </a:rPr>
              <a:t>Gottschling’s review</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15ADAA6B-2698-4C9C-ABB4-A67958445E02}" type="slidenum">
              <a:rPr lang="en-US" smtClean="0"/>
              <a:pPr/>
              <a:t>92</a:t>
            </a:fld>
            <a:endParaRPr lang="en-US"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eaLnBrk="1" hangingPunct="1"/>
            <a:r>
              <a:rPr lang="en-US" altLang="zh-CN" smtClean="0">
                <a:latin typeface="Times New Roman" charset="0"/>
                <a:ea typeface="宋体" charset="-122"/>
              </a:rPr>
              <a:t>S288c, W303, SK1, RM11, M22, and YPS163 stains </a:t>
            </a:r>
          </a:p>
          <a:p>
            <a:pPr eaLnBrk="1" hangingPunct="1"/>
            <a:r>
              <a:rPr lang="en-US" smtClean="0">
                <a:latin typeface="Times New Roman" charset="0"/>
              </a:rPr>
              <a:t>NCBI trace archives</a:t>
            </a:r>
          </a:p>
          <a:p>
            <a:pPr eaLnBrk="1" hangingPunct="1"/>
            <a:endParaRPr lang="en-US" smtClean="0">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60306CA5-3E97-43E6-916A-58F4E5256F79}" type="slidenum">
              <a:rPr lang="en-US" smtClean="0"/>
              <a:pPr/>
              <a:t>94</a:t>
            </a:fld>
            <a:endParaRPr lang="en-US"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r>
              <a:rPr lang="en-US" b="1" smtClean="0">
                <a:latin typeface="Times New Roman" charset="0"/>
              </a:rPr>
              <a:t>Figure 1 </a:t>
            </a:r>
            <a:r>
              <a:rPr lang="en-US" smtClean="0">
                <a:latin typeface="Times New Roman" charset="0"/>
              </a:rPr>
              <a:t>Genetical, biological and statistical epistasis. Genetical epistasis can be thought of as the interaction among DNA sequence variations (vertical bars) that give rise to a particular phenotype in an individual. Genetic information affects phenotype through a hierarchy of proteins (circle, square, triangle) that are involved in biological processes ranging from transcription to physiological homeostasis. The physical interactions (dashed lines) among proteins and other biomolecules and their impact on phenotype (star) constitute biological epistasis. There is a very close relationship between genetical and biological epistasis, with each occurring at the level of the individual. Differences in genetical and biological epistasis among individuals in a population give rise to statistical epistasis. It is entirely possible for genetical and biological epistasis to occur in the absence of statistical epistasis. This can happen when the DNA sequence variations and biomolecules are the same for every individual sampled from a population. Thus, genetic and biological variation is crucial for the statistical detection of epistasis. But does evidence of statistical epistasis necessarily imply genetical or biological epistasis?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E4DED658-35CC-41C6-ADF1-556281942A39}" type="slidenum">
              <a:rPr lang="en-US" smtClean="0"/>
              <a:pPr/>
              <a:t>95</a:t>
            </a:fld>
            <a:endParaRPr 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pPr eaLnBrk="1" hangingPunct="1"/>
            <a:endParaRPr lang="en-US" smtClean="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7CC0880-398C-422A-ADF5-BF03A773AB04}" type="slidenum">
              <a:rPr lang="en-US" smtClean="0"/>
              <a:pPr/>
              <a:t>8</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dirty="0" smtClean="0">
                <a:latin typeface="Times New Roman" charset="0"/>
              </a:rPr>
              <a:t>Gompertz mortality model (constant hazard model)</a:t>
            </a:r>
          </a:p>
          <a:p>
            <a:endParaRPr lang="en-US" dirty="0" smtClean="0">
              <a:latin typeface="Times New Roman" charset="0"/>
            </a:endParaRPr>
          </a:p>
          <a:p>
            <a:pPr lvl="1"/>
            <a:r>
              <a:rPr lang="en-US" sz="1400" dirty="0" smtClean="0">
                <a:latin typeface="Times New Roman" charset="0"/>
              </a:rPr>
              <a:t>Mortality Rate:	m = - (</a:t>
            </a:r>
            <a:r>
              <a:rPr lang="en-US" sz="1400" dirty="0" err="1" smtClean="0">
                <a:latin typeface="Times New Roman" charset="0"/>
              </a:rPr>
              <a:t>ds</a:t>
            </a:r>
            <a:r>
              <a:rPr lang="en-US" sz="1400" dirty="0" smtClean="0">
                <a:latin typeface="Times New Roman" charset="0"/>
              </a:rPr>
              <a:t>/</a:t>
            </a:r>
            <a:r>
              <a:rPr lang="en-US" sz="1400" dirty="0" err="1" smtClean="0">
                <a:latin typeface="Times New Roman" charset="0"/>
              </a:rPr>
              <a:t>dt</a:t>
            </a:r>
            <a:r>
              <a:rPr lang="en-US" sz="1400" dirty="0" smtClean="0">
                <a:latin typeface="Times New Roman" charset="0"/>
              </a:rPr>
              <a:t>)(1/s) = I</a:t>
            </a:r>
            <a:r>
              <a:rPr lang="en-US" baseline="-25000" dirty="0" smtClean="0">
                <a:latin typeface="Times New Roman" charset="0"/>
              </a:rPr>
              <a:t>0</a:t>
            </a:r>
            <a:r>
              <a:rPr lang="en-US" sz="1400" dirty="0" smtClean="0">
                <a:latin typeface="Times New Roman" charset="0"/>
              </a:rPr>
              <a:t> </a:t>
            </a:r>
            <a:r>
              <a:rPr lang="en-US" sz="1400" i="1" dirty="0" err="1" smtClean="0">
                <a:latin typeface="Times New Roman" charset="0"/>
              </a:rPr>
              <a:t>e</a:t>
            </a:r>
            <a:r>
              <a:rPr lang="en-US" sz="1400" baseline="30000" dirty="0" err="1" smtClean="0">
                <a:latin typeface="Times New Roman" charset="0"/>
              </a:rPr>
              <a:t>Gt</a:t>
            </a:r>
            <a:endParaRPr lang="en-US" sz="1400" dirty="0" smtClean="0">
              <a:latin typeface="Times New Roman" charset="0"/>
            </a:endParaRPr>
          </a:p>
          <a:p>
            <a:pPr lvl="1"/>
            <a:r>
              <a:rPr lang="en-US" sz="1400" dirty="0" smtClean="0">
                <a:latin typeface="Times New Roman" charset="0"/>
              </a:rPr>
              <a:t>Viability:          s = exp[ (I</a:t>
            </a:r>
            <a:r>
              <a:rPr lang="en-US" baseline="-25000" dirty="0" smtClean="0">
                <a:latin typeface="Times New Roman" charset="0"/>
              </a:rPr>
              <a:t>0</a:t>
            </a:r>
            <a:r>
              <a:rPr lang="en-US" sz="1400" dirty="0" smtClean="0">
                <a:latin typeface="Times New Roman" charset="0"/>
              </a:rPr>
              <a:t> /G) ( 1 - </a:t>
            </a:r>
            <a:r>
              <a:rPr lang="en-US" sz="1400" i="1" dirty="0" err="1" smtClean="0">
                <a:latin typeface="Times New Roman" charset="0"/>
              </a:rPr>
              <a:t>e</a:t>
            </a:r>
            <a:r>
              <a:rPr lang="en-US" sz="1400" baseline="30000" dirty="0" err="1" smtClean="0">
                <a:latin typeface="Times New Roman" charset="0"/>
              </a:rPr>
              <a:t>Gt</a:t>
            </a:r>
            <a:r>
              <a:rPr lang="en-US" sz="1400" dirty="0" smtClean="0">
                <a:latin typeface="Times New Roman" charset="0"/>
              </a:rPr>
              <a:t>) ]</a:t>
            </a:r>
            <a:endParaRPr lang="en-US" dirty="0" smtClean="0">
              <a:latin typeface="Times New Roman"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CC0B42C4-87F4-4452-811C-73909840591F}" type="slidenum">
              <a:rPr lang="en-US" smtClean="0"/>
              <a:pPr/>
              <a:t>99</a:t>
            </a:fld>
            <a:endParaRPr lang="en-US" smtClean="0"/>
          </a:p>
        </p:txBody>
      </p:sp>
      <p:sp>
        <p:nvSpPr>
          <p:cNvPr id="139267" name="Rectangle 2"/>
          <p:cNvSpPr>
            <a:spLocks noGrp="1" noRot="1" noChangeAspect="1" noChangeArrowheads="1" noTextEdit="1"/>
          </p:cNvSpPr>
          <p:nvPr>
            <p:ph type="sldImg"/>
          </p:nvPr>
        </p:nvSpPr>
        <p:spPr>
          <a:xfrm>
            <a:off x="1158875" y="692150"/>
            <a:ext cx="4616450" cy="3462338"/>
          </a:xfrm>
          <a:ln/>
        </p:spPr>
      </p:sp>
      <p:sp>
        <p:nvSpPr>
          <p:cNvPr id="139268" name="Rectangle 3"/>
          <p:cNvSpPr>
            <a:spLocks noGrp="1" noChangeArrowheads="1"/>
          </p:cNvSpPr>
          <p:nvPr>
            <p:ph type="body" idx="1"/>
          </p:nvPr>
        </p:nvSpPr>
        <p:spPr>
          <a:xfrm>
            <a:off x="692793" y="4386573"/>
            <a:ext cx="5548614" cy="4153545"/>
          </a:xfrm>
          <a:noFill/>
          <a:ln/>
        </p:spPr>
        <p:txBody>
          <a:bodyPr/>
          <a:lstStyle/>
          <a:p>
            <a:pPr lvl="1" eaLnBrk="1" hangingPunct="1"/>
            <a:r>
              <a:rPr lang="en-US" altLang="zh-CN" sz="1000" dirty="0" smtClean="0">
                <a:latin typeface="Times New Roman" charset="0"/>
                <a:ea typeface="宋体" charset="-122"/>
              </a:rPr>
              <a:t>Ecological niche and life style</a:t>
            </a:r>
          </a:p>
          <a:p>
            <a:pPr lvl="1" eaLnBrk="1" hangingPunct="1"/>
            <a:r>
              <a:rPr lang="en-US" altLang="zh-CN" sz="1000" dirty="0" smtClean="0">
                <a:latin typeface="Times New Roman" charset="0"/>
                <a:ea typeface="宋体" charset="-122"/>
              </a:rPr>
              <a:t>Implication on anthrax</a:t>
            </a:r>
            <a:endParaRPr lang="en-US" altLang="zh-CN" sz="900" dirty="0" smtClean="0">
              <a:latin typeface="Times New Roman" charset="0"/>
              <a:ea typeface="宋体" charset="-122"/>
            </a:endParaRPr>
          </a:p>
          <a:p>
            <a:pPr eaLnBrk="1" hangingPunct="1"/>
            <a:endParaRPr lang="en-US" dirty="0" smtClean="0">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3C6958A-5011-4DEA-A80A-2F7A9CED0771}" type="slidenum">
              <a:rPr lang="en-US" smtClean="0"/>
              <a:pPr/>
              <a:t>100</a:t>
            </a:fld>
            <a:endParaRPr lang="en-US"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r>
              <a:rPr lang="en-US" smtClean="0">
                <a:latin typeface="Times New Roman" charset="0"/>
              </a:rPr>
              <a:t>Karlin and McGregor, 1972,PNAS, evolutionary development of modifier genes</a:t>
            </a:r>
          </a:p>
          <a:p>
            <a:pPr algn="ctr" eaLnBrk="1" hangingPunct="1">
              <a:spcBef>
                <a:spcPct val="0"/>
              </a:spcBef>
            </a:pPr>
            <a:r>
              <a:rPr lang="en-US" smtClean="0">
                <a:solidFill>
                  <a:schemeClr val="bg2"/>
                </a:solidFill>
                <a:latin typeface="Times New Roman" charset="0"/>
              </a:rPr>
              <a:t>Adopted from Gavrilets, 2004, Fitness landscape and the origin of species</a:t>
            </a:r>
          </a:p>
          <a:p>
            <a:pPr eaLnBrk="1" hangingPunct="1"/>
            <a:endParaRPr lang="en-US" smtClean="0">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AF7001BF-D65C-4FF0-BB11-46924DA02590}" type="slidenum">
              <a:rPr lang="en-US" smtClean="0"/>
              <a:pPr/>
              <a:t>101</a:t>
            </a:fld>
            <a:endParaRPr 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r>
              <a:rPr lang="en-US" smtClean="0">
                <a:latin typeface="Times New Roman" charset="0"/>
              </a:rPr>
              <a:t>Karlin and McGregor, 1972,PNAS, evolutionary development of modifier genes</a:t>
            </a:r>
          </a:p>
          <a:p>
            <a:pPr algn="ctr" eaLnBrk="1" hangingPunct="1">
              <a:spcBef>
                <a:spcPct val="0"/>
              </a:spcBef>
            </a:pPr>
            <a:r>
              <a:rPr lang="en-US" smtClean="0">
                <a:solidFill>
                  <a:schemeClr val="bg2"/>
                </a:solidFill>
                <a:latin typeface="Times New Roman" charset="0"/>
              </a:rPr>
              <a:t>Adopted from Gavrilets, 2004, Fitness landscape and the origin of species</a:t>
            </a:r>
          </a:p>
          <a:p>
            <a:pPr eaLnBrk="1" hangingPunct="1"/>
            <a:endParaRPr lang="en-US" smtClean="0">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56153498-B8DA-4220-8838-D913AF6CACC0}" type="slidenum">
              <a:rPr lang="en-US" smtClean="0"/>
              <a:pPr/>
              <a:t>106</a:t>
            </a:fld>
            <a:endParaRPr lang="en-US"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b="1" smtClean="0">
                <a:latin typeface="Times New Roman" charset="0"/>
              </a:rPr>
              <a:t>Figure 1 </a:t>
            </a:r>
            <a:r>
              <a:rPr lang="en-US" smtClean="0">
                <a:latin typeface="Times New Roman" charset="0"/>
              </a:rPr>
              <a:t>Genetical, biological and statistical epistasis. Genetical epistasis can be thought of as the interaction among DNA sequence variations (vertical bars) that give rise to a particular phenotype in an individual. Genetic information affects phenotype through a hierarchy of proteins (circle, square, triangle) that are involved in biological processes ranging from transcription to physiological homeostasis. The physical interactions (dashed lines) among proteins and other biomolecules and their impact on phenotype (star) constitute biological epistasis. There is a very close relationship between genetical and biological epistasis, with each occurring at the level of the individual. Differences in genetical and biological epistasis among individuals in a population give rise to statistical epistasis. It is entirely possible for genetical and biological epistasis to occur in the absence of statistical epistasis. This can happen when the DNA sequence variations and biomolecules are the same for every individual sampled from a population. Thus, genetic and biological variation is crucial for the statistical detection of epistasis. But does evidence of statistical epistasis necessarily imply genetical or biological epistasis?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CD278773-B3E2-4E76-8D83-A9A6530CA025}" type="slidenum">
              <a:rPr lang="en-US" smtClean="0"/>
              <a:pPr/>
              <a:t>108</a:t>
            </a:fld>
            <a:endParaRPr lang="en-US"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r>
              <a:rPr lang="en-US" smtClean="0">
                <a:latin typeface="Times New Roman" charset="0"/>
              </a:rPr>
              <a:t>It is really just my view.</a:t>
            </a:r>
          </a:p>
          <a:p>
            <a:pPr eaLnBrk="1" hangingPunct="1"/>
            <a:r>
              <a:rPr lang="en-US" smtClean="0">
                <a:latin typeface="Times New Roman" charset="0"/>
              </a:rPr>
              <a:t>Richard Lewontin, The genetic basis of evolutionary, change, 1974, Columbia University Press.</a:t>
            </a:r>
          </a:p>
          <a:p>
            <a:pPr eaLnBrk="1" hangingPunct="1"/>
            <a:endParaRPr lang="en-US" smtClean="0">
              <a:latin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77F6D622-CB85-485C-9C76-FBCED137AFB3}" type="slidenum">
              <a:rPr lang="en-US" smtClean="0"/>
              <a:pPr/>
              <a:t>110</a:t>
            </a:fld>
            <a:endParaRPr lang="en-US"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smtClean="0">
                <a:latin typeface="Times New Roman" charset="0"/>
              </a:rPr>
              <a:t>Richard Lewontin, The genetic basis of evolutionary, change, 1974, Columbia University Press.</a:t>
            </a:r>
          </a:p>
          <a:p>
            <a:pPr eaLnBrk="1" hangingPunct="1"/>
            <a:endParaRPr lang="en-US" smtClean="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smtClean="0">
                <a:latin typeface="Times New Roman" charset="0"/>
              </a:rPr>
              <a:t>Longo’s sir2 role cell paper: sir2D sch9D -&gt; extremely long cls (However, Fig1D shows that sir2D actually has larger variance, median seems to be similar to WT in haploid background.) </a:t>
            </a:r>
          </a:p>
        </p:txBody>
      </p:sp>
      <p:sp>
        <p:nvSpPr>
          <p:cNvPr id="110596" name="Slide Number Placeholder 3"/>
          <p:cNvSpPr>
            <a:spLocks noGrp="1"/>
          </p:cNvSpPr>
          <p:nvPr>
            <p:ph type="sldNum" sz="quarter" idx="5"/>
          </p:nvPr>
        </p:nvSpPr>
        <p:spPr>
          <a:noFill/>
        </p:spPr>
        <p:txBody>
          <a:bodyPr/>
          <a:lstStyle/>
          <a:p>
            <a:fld id="{86A6DA4D-4151-44BB-8614-8E68075C69E7}" type="slidenum">
              <a:rPr lang="en-US" smtClean="0"/>
              <a:pPr/>
              <a:t>11</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93AB86D-C0E2-4E8B-B785-1E783A7973A3}" type="slidenum">
              <a:rPr lang="en-US" smtClean="0"/>
              <a:pPr/>
              <a:t>14</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smtClean="0">
                <a:latin typeface="Times New Roman" charset="0"/>
              </a:rPr>
              <a:t>Regression is only done to the natural isolates (solid black dots).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r>
              <a:rPr lang="en-US" dirty="0" smtClean="0">
                <a:latin typeface="Times New Roman" charset="0"/>
              </a:rPr>
              <a:t>http://en.wikipedia.org/wiki/Emergent_property</a:t>
            </a:r>
          </a:p>
          <a:p>
            <a:r>
              <a:rPr lang="en-US" dirty="0" smtClean="0">
                <a:latin typeface="Times New Roman" charset="0"/>
              </a:rPr>
              <a:t>Termite castle</a:t>
            </a:r>
          </a:p>
          <a:p>
            <a:pPr marL="0" lvl="1"/>
            <a:r>
              <a:rPr lang="en-US" dirty="0" smtClean="0">
                <a:latin typeface="Times New Roman" charset="0"/>
              </a:rPr>
              <a:t>Shoal of fishes</a:t>
            </a:r>
          </a:p>
          <a:p>
            <a:endParaRPr lang="en-US" dirty="0" smtClean="0">
              <a:latin typeface="Times New Roman" charset="0"/>
            </a:endParaRPr>
          </a:p>
          <a:p>
            <a:endParaRPr lang="en-US" dirty="0" smtClean="0">
              <a:latin typeface="Times New Roman" charset="0"/>
            </a:endParaRPr>
          </a:p>
        </p:txBody>
      </p:sp>
      <p:sp>
        <p:nvSpPr>
          <p:cNvPr id="112644" name="Slide Number Placeholder 3"/>
          <p:cNvSpPr>
            <a:spLocks noGrp="1"/>
          </p:cNvSpPr>
          <p:nvPr>
            <p:ph type="sldNum" sz="quarter" idx="5"/>
          </p:nvPr>
        </p:nvSpPr>
        <p:spPr>
          <a:noFill/>
        </p:spPr>
        <p:txBody>
          <a:bodyPr/>
          <a:lstStyle/>
          <a:p>
            <a:fld id="{7328F762-D26F-4258-812D-E3D67A9A67F1}" type="slidenum">
              <a:rPr lang="en-US" smtClean="0"/>
              <a:pPr/>
              <a:t>19</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p:spPr>
        <p:txBody>
          <a:bodyPr/>
          <a:lstStyle/>
          <a:p>
            <a:r>
              <a:rPr lang="en-US" smtClean="0">
                <a:latin typeface="Times New Roman" charset="0"/>
              </a:rPr>
              <a:t>Fig 1. Increase of mortality rate over time, a characteristic of aging, can arise in systems with parallel non-aging components. (A) A system with 4 parallel components (n=4). (B) Simulation of parallel systems with 1,2,3, and 4 non-aging components (constant aging rates). </a:t>
            </a:r>
          </a:p>
        </p:txBody>
      </p:sp>
      <p:sp>
        <p:nvSpPr>
          <p:cNvPr id="113668" name="Slide Number Placeholder 3"/>
          <p:cNvSpPr>
            <a:spLocks noGrp="1"/>
          </p:cNvSpPr>
          <p:nvPr>
            <p:ph type="sldNum" sz="quarter" idx="5"/>
          </p:nvPr>
        </p:nvSpPr>
        <p:spPr>
          <a:noFill/>
        </p:spPr>
        <p:txBody>
          <a:bodyPr/>
          <a:lstStyle/>
          <a:p>
            <a:fld id="{95FFBF84-3F60-4CB0-83FF-69DCE9058E03}" type="slidenum">
              <a:rPr lang="en-US" smtClean="0"/>
              <a:pPr/>
              <a:t>21</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endParaRPr lang="en-US" smtClean="0">
              <a:latin typeface="Times New Roman" charset="0"/>
            </a:endParaRPr>
          </a:p>
        </p:txBody>
      </p:sp>
      <p:sp>
        <p:nvSpPr>
          <p:cNvPr id="114692" name="Slide Number Placeholder 3"/>
          <p:cNvSpPr>
            <a:spLocks noGrp="1"/>
          </p:cNvSpPr>
          <p:nvPr>
            <p:ph type="sldNum" sz="quarter" idx="5"/>
          </p:nvPr>
        </p:nvSpPr>
        <p:spPr>
          <a:noFill/>
        </p:spPr>
        <p:txBody>
          <a:bodyPr/>
          <a:lstStyle/>
          <a:p>
            <a:fld id="{B9997C11-6BC8-403F-B166-D63FD8D0E995}" type="slidenum">
              <a:rPr lang="en-US" smtClean="0"/>
              <a:pPr/>
              <a:t>22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1600" y="241300"/>
            <a:ext cx="1993900" cy="5310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6725" y="241300"/>
            <a:ext cx="5832475" cy="5310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997075" y="1598613"/>
            <a:ext cx="6448425" cy="3952875"/>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2413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997075" y="1598613"/>
            <a:ext cx="3148013"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66725" y="2413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997075" y="1598613"/>
            <a:ext cx="3148013"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97488" y="1598613"/>
            <a:ext cx="3148012" cy="1900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997075" y="3651250"/>
            <a:ext cx="3148013"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297488" y="3651250"/>
            <a:ext cx="3148012" cy="1900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97075" y="1598613"/>
            <a:ext cx="3148013"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7488" y="1598613"/>
            <a:ext cx="3148012" cy="395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66725" y="2413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Rectangle 3"/>
          <p:cNvSpPr>
            <a:spLocks noGrp="1" noChangeArrowheads="1"/>
          </p:cNvSpPr>
          <p:nvPr>
            <p:ph type="body" idx="1"/>
          </p:nvPr>
        </p:nvSpPr>
        <p:spPr bwMode="auto">
          <a:xfrm>
            <a:off x="1997075" y="1598613"/>
            <a:ext cx="6448425"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03835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defRPr>
            </a:lvl1pPr>
          </a:lstStyle>
          <a:p>
            <a:pPr>
              <a:defRPr/>
            </a:pPr>
            <a:endParaRPr lang="en-US"/>
          </a:p>
        </p:txBody>
      </p:sp>
      <p:sp>
        <p:nvSpPr>
          <p:cNvPr id="1032" name="Text Box 8"/>
          <p:cNvSpPr txBox="1">
            <a:spLocks noChangeArrowheads="1"/>
          </p:cNvSpPr>
          <p:nvPr userDrawn="1"/>
        </p:nvSpPr>
        <p:spPr bwMode="auto">
          <a:xfrm>
            <a:off x="-409575" y="6553200"/>
            <a:ext cx="1352550" cy="304800"/>
          </a:xfrm>
          <a:prstGeom prst="rect">
            <a:avLst/>
          </a:prstGeom>
          <a:noFill/>
          <a:ln w="38100">
            <a:noFill/>
            <a:miter lim="800000"/>
            <a:headEnd/>
            <a:tailEnd/>
          </a:ln>
          <a:effectLst/>
        </p:spPr>
        <p:txBody>
          <a:bodyPr>
            <a:spAutoFit/>
          </a:bodyPr>
          <a:lstStyle/>
          <a:p>
            <a:pPr>
              <a:defRPr/>
            </a:pPr>
            <a:fld id="{C605ED65-F851-4509-8222-C9836DDACB6C}" type="slidenum">
              <a:rPr lang="en-US" sz="1400" b="0">
                <a:solidFill>
                  <a:schemeClr val="bg2"/>
                </a:solidFill>
              </a:rPr>
              <a:pPr>
                <a:defRPr/>
              </a:pPr>
              <a:t>‹#›</a:t>
            </a:fld>
            <a:endParaRPr lang="en-US" sz="1400" b="0">
              <a:solidFill>
                <a:schemeClr val="bg2"/>
              </a:solidFill>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bg1"/>
          </a:solidFill>
          <a:latin typeface="+mj-lt"/>
          <a:ea typeface="ＭＳ Ｐゴシック" charset="-128"/>
          <a:cs typeface="+mj-cs"/>
        </a:defRPr>
      </a:lvl1pPr>
      <a:lvl2pPr algn="l" rtl="0" eaLnBrk="0" fontAlgn="base" hangingPunct="0">
        <a:spcBef>
          <a:spcPct val="0"/>
        </a:spcBef>
        <a:spcAft>
          <a:spcPct val="0"/>
        </a:spcAft>
        <a:defRPr sz="2800">
          <a:solidFill>
            <a:schemeClr val="bg1"/>
          </a:solidFill>
          <a:latin typeface="Times New Roman" pitchFamily="18" charset="0"/>
          <a:ea typeface="ＭＳ Ｐゴシック" charset="-128"/>
        </a:defRPr>
      </a:lvl2pPr>
      <a:lvl3pPr algn="l" rtl="0" eaLnBrk="0" fontAlgn="base" hangingPunct="0">
        <a:spcBef>
          <a:spcPct val="0"/>
        </a:spcBef>
        <a:spcAft>
          <a:spcPct val="0"/>
        </a:spcAft>
        <a:defRPr sz="2800">
          <a:solidFill>
            <a:schemeClr val="bg1"/>
          </a:solidFill>
          <a:latin typeface="Times New Roman" pitchFamily="18" charset="0"/>
          <a:ea typeface="ＭＳ Ｐゴシック" charset="-128"/>
        </a:defRPr>
      </a:lvl3pPr>
      <a:lvl4pPr algn="l" rtl="0" eaLnBrk="0" fontAlgn="base" hangingPunct="0">
        <a:spcBef>
          <a:spcPct val="0"/>
        </a:spcBef>
        <a:spcAft>
          <a:spcPct val="0"/>
        </a:spcAft>
        <a:defRPr sz="2800">
          <a:solidFill>
            <a:schemeClr val="bg1"/>
          </a:solidFill>
          <a:latin typeface="Times New Roman" pitchFamily="18" charset="0"/>
          <a:ea typeface="ＭＳ Ｐゴシック" charset="-128"/>
        </a:defRPr>
      </a:lvl4pPr>
      <a:lvl5pPr algn="l" rtl="0" eaLnBrk="0" fontAlgn="base" hangingPunct="0">
        <a:spcBef>
          <a:spcPct val="0"/>
        </a:spcBef>
        <a:spcAft>
          <a:spcPct val="0"/>
        </a:spcAft>
        <a:defRPr sz="2800">
          <a:solidFill>
            <a:schemeClr val="bg1"/>
          </a:solidFill>
          <a:latin typeface="Times New Roman" pitchFamily="18" charset="0"/>
          <a:ea typeface="ＭＳ Ｐゴシック" charset="-128"/>
        </a:defRPr>
      </a:lvl5pPr>
      <a:lvl6pPr marL="457200" algn="l" rtl="0" fontAlgn="base">
        <a:spcBef>
          <a:spcPct val="0"/>
        </a:spcBef>
        <a:spcAft>
          <a:spcPct val="0"/>
        </a:spcAft>
        <a:defRPr sz="2800">
          <a:solidFill>
            <a:schemeClr val="bg1"/>
          </a:solidFill>
          <a:latin typeface="Times New Roman" pitchFamily="18" charset="0"/>
        </a:defRPr>
      </a:lvl6pPr>
      <a:lvl7pPr marL="914400" algn="l" rtl="0" fontAlgn="base">
        <a:spcBef>
          <a:spcPct val="0"/>
        </a:spcBef>
        <a:spcAft>
          <a:spcPct val="0"/>
        </a:spcAft>
        <a:defRPr sz="2800">
          <a:solidFill>
            <a:schemeClr val="bg1"/>
          </a:solidFill>
          <a:latin typeface="Times New Roman" pitchFamily="18" charset="0"/>
        </a:defRPr>
      </a:lvl7pPr>
      <a:lvl8pPr marL="1371600" algn="l" rtl="0" fontAlgn="base">
        <a:spcBef>
          <a:spcPct val="0"/>
        </a:spcBef>
        <a:spcAft>
          <a:spcPct val="0"/>
        </a:spcAft>
        <a:defRPr sz="2800">
          <a:solidFill>
            <a:schemeClr val="bg1"/>
          </a:solidFill>
          <a:latin typeface="Times New Roman" pitchFamily="18" charset="0"/>
        </a:defRPr>
      </a:lvl8pPr>
      <a:lvl9pPr marL="1828800" algn="l" rtl="0" fontAlgn="base">
        <a:spcBef>
          <a:spcPct val="0"/>
        </a:spcBef>
        <a:spcAft>
          <a:spcPct val="0"/>
        </a:spcAft>
        <a:defRPr sz="28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bg2"/>
          </a:solidFill>
          <a:latin typeface="+mn-lt"/>
          <a:ea typeface="ＭＳ Ｐゴシック" charset="-128"/>
          <a:cs typeface="+mn-cs"/>
        </a:defRPr>
      </a:lvl1pPr>
      <a:lvl2pPr marL="742950" indent="-285750" algn="l" rtl="0" eaLnBrk="0" fontAlgn="base" hangingPunct="0">
        <a:spcBef>
          <a:spcPct val="20000"/>
        </a:spcBef>
        <a:spcAft>
          <a:spcPct val="0"/>
        </a:spcAft>
        <a:buChar char="–"/>
        <a:defRPr sz="2800">
          <a:solidFill>
            <a:schemeClr val="bg2"/>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bg2"/>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bg2"/>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bg2"/>
          </a:solidFill>
          <a:latin typeface="+mn-lt"/>
          <a:ea typeface="ＭＳ Ｐゴシック" charset="-128"/>
        </a:defRPr>
      </a:lvl5pPr>
      <a:lvl6pPr marL="2514600" indent="-228600" algn="l" rtl="0" fontAlgn="base">
        <a:spcBef>
          <a:spcPct val="20000"/>
        </a:spcBef>
        <a:spcAft>
          <a:spcPct val="0"/>
        </a:spcAft>
        <a:buChar char="»"/>
        <a:defRPr sz="2000">
          <a:solidFill>
            <a:schemeClr val="bg2"/>
          </a:solidFill>
          <a:latin typeface="+mn-lt"/>
        </a:defRPr>
      </a:lvl6pPr>
      <a:lvl7pPr marL="2971800" indent="-228600" algn="l" rtl="0" fontAlgn="base">
        <a:spcBef>
          <a:spcPct val="20000"/>
        </a:spcBef>
        <a:spcAft>
          <a:spcPct val="0"/>
        </a:spcAft>
        <a:buChar char="»"/>
        <a:defRPr sz="2000">
          <a:solidFill>
            <a:schemeClr val="bg2"/>
          </a:solidFill>
          <a:latin typeface="+mn-lt"/>
        </a:defRPr>
      </a:lvl7pPr>
      <a:lvl8pPr marL="3429000" indent="-228600" algn="l" rtl="0" fontAlgn="base">
        <a:spcBef>
          <a:spcPct val="20000"/>
        </a:spcBef>
        <a:spcAft>
          <a:spcPct val="0"/>
        </a:spcAft>
        <a:buChar char="»"/>
        <a:defRPr sz="2000">
          <a:solidFill>
            <a:schemeClr val="bg2"/>
          </a:solidFill>
          <a:latin typeface="+mn-lt"/>
        </a:defRPr>
      </a:lvl8pPr>
      <a:lvl9pPr marL="3886200" indent="-228600" algn="l" rtl="0" fontAlgn="base">
        <a:spcBef>
          <a:spcPct val="20000"/>
        </a:spcBef>
        <a:spcAft>
          <a:spcPct val="0"/>
        </a:spcAft>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Equation5.bin"/><Relationship Id="rId4" Type="http://schemas.openxmlformats.org/officeDocument/2006/relationships/oleObject" Target="../embeddings/Microsoft_Equation6.bin"/><Relationship Id="rId5" Type="http://schemas.openxmlformats.org/officeDocument/2006/relationships/image" Target="../media/image16.png"/><Relationship Id="rId6" Type="http://schemas.openxmlformats.org/officeDocument/2006/relationships/image" Target="../media/image7.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Microsoft_Excel_97_-_2004_Worksheet21.xls"/><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Microsoft_Excel_97_-_2004_Worksheet22.xls"/><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jpeg"/><Relationship Id="rId3" Type="http://schemas.openxmlformats.org/officeDocument/2006/relationships/image" Target="../media/image90.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0.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jpeg"/><Relationship Id="rId6" Type="http://schemas.openxmlformats.org/officeDocument/2006/relationships/image" Target="../media/image98.jpeg"/><Relationship Id="rId1" Type="http://schemas.openxmlformats.org/officeDocument/2006/relationships/slideLayout" Target="../slideLayouts/slideLayout2.xml"/><Relationship Id="rId2" Type="http://schemas.openxmlformats.org/officeDocument/2006/relationships/image" Target="../media/image94.jpeg"/></Relationships>
</file>

<file path=ppt/slides/_rels/slide113.xml.rels><?xml version="1.0" encoding="UTF-8" standalone="yes"?>
<Relationships xmlns="http://schemas.openxmlformats.org/package/2006/relationships"><Relationship Id="rId11" Type="http://schemas.openxmlformats.org/officeDocument/2006/relationships/image" Target="../media/image108.png"/><Relationship Id="rId12"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jpeg"/><Relationship Id="rId8" Type="http://schemas.openxmlformats.org/officeDocument/2006/relationships/image" Target="../media/image105.jpeg"/><Relationship Id="rId9" Type="http://schemas.openxmlformats.org/officeDocument/2006/relationships/image" Target="../media/image106.jpeg"/><Relationship Id="rId10" Type="http://schemas.openxmlformats.org/officeDocument/2006/relationships/image" Target="../media/image107.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7.jpeg"/><Relationship Id="rId5" Type="http://schemas.openxmlformats.org/officeDocument/2006/relationships/oleObject" Target="../embeddings/Microsoft_Equation7.bin"/><Relationship Id="rId6" Type="http://schemas.openxmlformats.org/officeDocument/2006/relationships/image" Target="../media/image18.jpe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hyperlink" Target="http://en.wikipedia.org/wiki/File:Termite_Cathedral_DSC03570.jpg" TargetMode="External"/><Relationship Id="rId6" Type="http://schemas.openxmlformats.org/officeDocument/2006/relationships/image" Target="../media/image22.jpeg"/><Relationship Id="rId7" Type="http://schemas.openxmlformats.org/officeDocument/2006/relationships/hyperlink" Target="http://en.wikipedia.org/wiki/File:Myoglobin.png" TargetMode="External"/><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oleObject" Target="../embeddings/Microsoft_Equation9.bin"/><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Microsoft_Equation10.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oleObject" Target="../embeddings/Microsoft_Equation11.bin"/><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oleObject" Target="../embeddings/Microsoft_Equation12.bin"/><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33.png"/><Relationship Id="rId5" Type="http://schemas.openxmlformats.org/officeDocument/2006/relationships/oleObject" Target="../embeddings/Microsoft_Equation13.bin"/><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oleObject" Target="../embeddings/Microsoft_Equation14.bin"/><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oleObject" Target="../embeddings/Microsoft_Equation15.bin"/><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oleObject" Target="../embeddings/Microsoft_Equation16.bin"/><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3.png"/><Relationship Id="rId5" Type="http://schemas.openxmlformats.org/officeDocument/2006/relationships/oleObject" Target="../embeddings/Microsoft_Equation17.bin"/><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2.jpeg"/><Relationship Id="rId5"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oleObject" Target="../embeddings/Microsoft_Equation18.bin"/><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jpeg"/></Relationships>
</file>

<file path=ppt/slides/_rels/slide76.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79.xml.rels><?xml version="1.0" encoding="UTF-8" standalone="yes"?>
<Relationships xmlns="http://schemas.openxmlformats.org/package/2006/relationships"><Relationship Id="rId3" Type="http://schemas.openxmlformats.org/officeDocument/2006/relationships/oleObject" Target="../embeddings/Microsoft_Word_97_-_2004_Document19.doc"/><Relationship Id="rId4" Type="http://schemas.openxmlformats.org/officeDocument/2006/relationships/oleObject" Target="../embeddings/Microsoft_Word_97_-_2004_Document20.doc"/><Relationship Id="rId5" Type="http://schemas.openxmlformats.org/officeDocument/2006/relationships/image" Target="../media/image72.jpeg"/><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Microsoft_Equation2.bin"/><Relationship Id="rId5" Type="http://schemas.openxmlformats.org/officeDocument/2006/relationships/oleObject" Target="../embeddings/Microsoft_Equation3.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3.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Microsoft_Equation4.bin"/></Relationships>
</file>

<file path=ppt/slides/_rels/slide90.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1.bin"/><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eg"/><Relationship Id="rId3" Type="http://schemas.openxmlformats.org/officeDocument/2006/relationships/image" Target="../media/image83.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jpeg"/><Relationship Id="rId3" Type="http://schemas.openxmlformats.org/officeDocument/2006/relationships/image" Target="../media/image86.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70640" y="1282700"/>
            <a:ext cx="8466630" cy="1147770"/>
          </a:xfrm>
          <a:noFill/>
        </p:spPr>
        <p:txBody>
          <a:bodyPr lIns="0" tIns="0" rIns="0" bIns="0"/>
          <a:lstStyle/>
          <a:p>
            <a:pPr eaLnBrk="1" hangingPunct="1"/>
            <a:r>
              <a:rPr lang="en-GB" altLang="zh-CN" sz="3200" b="1" dirty="0" smtClean="0">
                <a:latin typeface="Arial" charset="0"/>
                <a:ea typeface="宋体" charset="-122"/>
                <a:cs typeface="Arial" charset="0"/>
              </a:rPr>
              <a:t>Gene Network Models for Cellular Aging</a:t>
            </a:r>
            <a:r>
              <a:rPr lang="en-GB" altLang="zh-CN" sz="2400" b="1" dirty="0" smtClean="0">
                <a:latin typeface="Arial" charset="0"/>
                <a:ea typeface="宋体" charset="-122"/>
                <a:cs typeface="Arial" charset="0"/>
              </a:rPr>
              <a:t/>
            </a:r>
            <a:br>
              <a:rPr lang="en-GB" altLang="zh-CN" sz="2400" b="1" dirty="0" smtClean="0">
                <a:latin typeface="Arial" charset="0"/>
                <a:ea typeface="宋体" charset="-122"/>
                <a:cs typeface="Arial" charset="0"/>
              </a:rPr>
            </a:br>
            <a:endParaRPr lang="en-GB" sz="2400" b="1" dirty="0" smtClean="0">
              <a:solidFill>
                <a:schemeClr val="bg2"/>
              </a:solidFill>
              <a:latin typeface="Arial" charset="0"/>
              <a:ea typeface="宋体" charset="-122"/>
              <a:cs typeface="Arial" charset="0"/>
            </a:endParaRPr>
          </a:p>
        </p:txBody>
      </p:sp>
      <p:sp>
        <p:nvSpPr>
          <p:cNvPr id="16387" name="Text Box 7"/>
          <p:cNvSpPr txBox="1">
            <a:spLocks noChangeArrowheads="1"/>
          </p:cNvSpPr>
          <p:nvPr/>
        </p:nvSpPr>
        <p:spPr bwMode="auto">
          <a:xfrm>
            <a:off x="6069795" y="3582620"/>
            <a:ext cx="1840377" cy="830997"/>
          </a:xfrm>
          <a:prstGeom prst="rect">
            <a:avLst/>
          </a:prstGeom>
          <a:noFill/>
          <a:ln w="38100">
            <a:noFill/>
            <a:miter lim="800000"/>
            <a:headEnd/>
            <a:tailEnd/>
          </a:ln>
        </p:spPr>
        <p:txBody>
          <a:bodyPr wrap="none">
            <a:spAutoFit/>
          </a:bodyPr>
          <a:lstStyle/>
          <a:p>
            <a:r>
              <a:rPr lang="en-US" sz="2400" b="0" dirty="0">
                <a:solidFill>
                  <a:schemeClr val="bg2"/>
                </a:solidFill>
              </a:rPr>
              <a:t>Hong Qin</a:t>
            </a:r>
          </a:p>
          <a:p>
            <a:r>
              <a:rPr lang="en-US" sz="2400" b="0" i="1" dirty="0">
                <a:solidFill>
                  <a:schemeClr val="bg2"/>
                </a:solidFill>
              </a:rPr>
              <a:t>July </a:t>
            </a:r>
            <a:r>
              <a:rPr lang="en-US" sz="2400" b="0" i="1" dirty="0" smtClean="0">
                <a:solidFill>
                  <a:schemeClr val="bg2"/>
                </a:solidFill>
              </a:rPr>
              <a:t>29, </a:t>
            </a:r>
            <a:r>
              <a:rPr lang="en-US" sz="2400" b="0" i="1" dirty="0">
                <a:solidFill>
                  <a:schemeClr val="bg2"/>
                </a:solidFill>
              </a:rPr>
              <a:t>2011</a:t>
            </a:r>
          </a:p>
        </p:txBody>
      </p:sp>
      <p:pic>
        <p:nvPicPr>
          <p:cNvPr id="9217" name="Picture 1"/>
          <p:cNvPicPr>
            <a:picLocks noChangeAspect="1" noChangeArrowheads="1"/>
          </p:cNvPicPr>
          <p:nvPr/>
        </p:nvPicPr>
        <p:blipFill>
          <a:blip r:embed="rId3" cstate="print"/>
          <a:srcRect/>
          <a:stretch>
            <a:fillRect/>
          </a:stretch>
        </p:blipFill>
        <p:spPr bwMode="auto">
          <a:xfrm>
            <a:off x="769905" y="2315255"/>
            <a:ext cx="2304300" cy="96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smtClean="0"/>
              <a:t>Non-aging systems</a:t>
            </a:r>
          </a:p>
        </p:txBody>
      </p:sp>
      <p:graphicFrame>
        <p:nvGraphicFramePr>
          <p:cNvPr id="4098" name="Object 2"/>
          <p:cNvGraphicFramePr>
            <a:graphicFrameLocks noChangeAspect="1"/>
          </p:cNvGraphicFramePr>
          <p:nvPr/>
        </p:nvGraphicFramePr>
        <p:xfrm>
          <a:off x="3727450" y="1155700"/>
          <a:ext cx="2589213" cy="477838"/>
        </p:xfrm>
        <a:graphic>
          <a:graphicData uri="http://schemas.openxmlformats.org/presentationml/2006/ole">
            <p:oleObj spid="_x0000_s4098" name="Equation" r:id="rId3" imgW="1244520" imgH="228600" progId="Equation.3">
              <p:embed/>
            </p:oleObj>
          </a:graphicData>
        </a:graphic>
      </p:graphicFrame>
      <p:graphicFrame>
        <p:nvGraphicFramePr>
          <p:cNvPr id="4099" name="Object 4"/>
          <p:cNvGraphicFramePr>
            <a:graphicFrameLocks noChangeAspect="1"/>
          </p:cNvGraphicFramePr>
          <p:nvPr/>
        </p:nvGraphicFramePr>
        <p:xfrm>
          <a:off x="6750050" y="1009650"/>
          <a:ext cx="1528763" cy="603250"/>
        </p:xfrm>
        <a:graphic>
          <a:graphicData uri="http://schemas.openxmlformats.org/presentationml/2006/ole">
            <p:oleObj spid="_x0000_s4099" name="Equation" r:id="rId4" imgW="520560" imgH="203040" progId="Equation.3">
              <p:embed/>
            </p:oleObj>
          </a:graphicData>
        </a:graphic>
      </p:graphicFrame>
      <p:pic>
        <p:nvPicPr>
          <p:cNvPr id="4101" name="Picture 5"/>
          <p:cNvPicPr>
            <a:picLocks noChangeAspect="1" noChangeArrowheads="1"/>
          </p:cNvPicPr>
          <p:nvPr/>
        </p:nvPicPr>
        <p:blipFill>
          <a:blip r:embed="rId5" cstate="print"/>
          <a:srcRect r="48395"/>
          <a:stretch>
            <a:fillRect/>
          </a:stretch>
        </p:blipFill>
        <p:spPr bwMode="auto">
          <a:xfrm>
            <a:off x="1422400" y="1854200"/>
            <a:ext cx="4197350" cy="3362325"/>
          </a:xfrm>
          <a:prstGeom prst="rect">
            <a:avLst/>
          </a:prstGeom>
          <a:noFill/>
          <a:ln w="9525">
            <a:noFill/>
            <a:miter lim="800000"/>
            <a:headEnd/>
            <a:tailEnd/>
          </a:ln>
        </p:spPr>
      </p:pic>
      <p:sp>
        <p:nvSpPr>
          <p:cNvPr id="4102" name="TextBox 7"/>
          <p:cNvSpPr txBox="1">
            <a:spLocks noChangeArrowheads="1"/>
          </p:cNvSpPr>
          <p:nvPr/>
        </p:nvSpPr>
        <p:spPr bwMode="auto">
          <a:xfrm>
            <a:off x="3957638" y="5426075"/>
            <a:ext cx="4567237" cy="369888"/>
          </a:xfrm>
          <a:prstGeom prst="rect">
            <a:avLst/>
          </a:prstGeom>
          <a:noFill/>
          <a:ln w="9525">
            <a:noFill/>
            <a:miter lim="800000"/>
            <a:headEnd/>
            <a:tailEnd/>
          </a:ln>
        </p:spPr>
        <p:txBody>
          <a:bodyPr>
            <a:spAutoFit/>
          </a:bodyPr>
          <a:lstStyle/>
          <a:p>
            <a:r>
              <a:rPr lang="en-US" sz="1800">
                <a:solidFill>
                  <a:schemeClr val="bg2"/>
                </a:solidFill>
              </a:rPr>
              <a:t>De Paepe &amp; Taddei, 2006, Plos Biology</a:t>
            </a:r>
          </a:p>
        </p:txBody>
      </p:sp>
      <p:pic>
        <p:nvPicPr>
          <p:cNvPr id="4103" name="Picture 6"/>
          <p:cNvPicPr>
            <a:picLocks noChangeAspect="1" noChangeArrowheads="1"/>
          </p:cNvPicPr>
          <p:nvPr/>
        </p:nvPicPr>
        <p:blipFill>
          <a:blip r:embed="rId6" cstate="print"/>
          <a:srcRect r="11905" b="5019"/>
          <a:stretch>
            <a:fillRect/>
          </a:stretch>
        </p:blipFill>
        <p:spPr bwMode="auto">
          <a:xfrm>
            <a:off x="6376988" y="2546350"/>
            <a:ext cx="1420812" cy="1766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92100" y="0"/>
            <a:ext cx="8093075" cy="939800"/>
          </a:xfrm>
        </p:spPr>
        <p:txBody>
          <a:bodyPr/>
          <a:lstStyle/>
          <a:p>
            <a:pPr eaLnBrk="1" hangingPunct="1"/>
            <a:r>
              <a:rPr lang="en-US" sz="2400" smtClean="0"/>
              <a:t>The two-locus two-allele model for Hsp90</a:t>
            </a:r>
          </a:p>
        </p:txBody>
      </p:sp>
      <p:graphicFrame>
        <p:nvGraphicFramePr>
          <p:cNvPr id="13314" name="Object 3"/>
          <p:cNvGraphicFramePr>
            <a:graphicFrameLocks noChangeAspect="1"/>
          </p:cNvGraphicFramePr>
          <p:nvPr>
            <p:ph idx="1"/>
          </p:nvPr>
        </p:nvGraphicFramePr>
        <p:xfrm>
          <a:off x="630238" y="1038225"/>
          <a:ext cx="5262562" cy="3495675"/>
        </p:xfrm>
        <a:graphic>
          <a:graphicData uri="http://schemas.openxmlformats.org/presentationml/2006/ole">
            <p:oleObj spid="_x0000_s13314" name="Chart" r:id="rId4" imgW="6858000" imgH="4470400" progId="Excel.Sheet.8">
              <p:embed/>
            </p:oleObj>
          </a:graphicData>
        </a:graphic>
      </p:graphicFrame>
      <p:sp>
        <p:nvSpPr>
          <p:cNvPr id="13316" name="Text Box 5"/>
          <p:cNvSpPr txBox="1">
            <a:spLocks noChangeArrowheads="1"/>
          </p:cNvSpPr>
          <p:nvPr/>
        </p:nvSpPr>
        <p:spPr bwMode="auto">
          <a:xfrm>
            <a:off x="1574800" y="4094163"/>
            <a:ext cx="2074863" cy="304800"/>
          </a:xfrm>
          <a:prstGeom prst="rect">
            <a:avLst/>
          </a:prstGeom>
          <a:noFill/>
          <a:ln w="9525">
            <a:noFill/>
            <a:miter lim="800000"/>
            <a:headEnd/>
            <a:tailEnd/>
          </a:ln>
        </p:spPr>
        <p:txBody>
          <a:bodyPr>
            <a:spAutoFit/>
          </a:bodyPr>
          <a:lstStyle/>
          <a:p>
            <a:pPr>
              <a:spcBef>
                <a:spcPct val="50000"/>
              </a:spcBef>
            </a:pPr>
            <a:r>
              <a:rPr lang="en-US" sz="1400" b="0">
                <a:solidFill>
                  <a:schemeClr val="bg2"/>
                </a:solidFill>
              </a:rPr>
              <a:t>Target locus (unlinked)</a:t>
            </a:r>
          </a:p>
        </p:txBody>
      </p:sp>
      <p:sp>
        <p:nvSpPr>
          <p:cNvPr id="13317" name="Text Box 17"/>
          <p:cNvSpPr txBox="1">
            <a:spLocks noChangeArrowheads="1"/>
          </p:cNvSpPr>
          <p:nvPr/>
        </p:nvSpPr>
        <p:spPr bwMode="auto">
          <a:xfrm>
            <a:off x="4222750" y="3968750"/>
            <a:ext cx="1511300" cy="304800"/>
          </a:xfrm>
          <a:prstGeom prst="rect">
            <a:avLst/>
          </a:prstGeom>
          <a:noFill/>
          <a:ln w="9525">
            <a:noFill/>
            <a:miter lim="800000"/>
            <a:headEnd/>
            <a:tailEnd/>
          </a:ln>
        </p:spPr>
        <p:txBody>
          <a:bodyPr>
            <a:spAutoFit/>
          </a:bodyPr>
          <a:lstStyle/>
          <a:p>
            <a:pPr>
              <a:spcBef>
                <a:spcPct val="50000"/>
              </a:spcBef>
            </a:pPr>
            <a:r>
              <a:rPr lang="en-US" sz="1400" b="0">
                <a:solidFill>
                  <a:schemeClr val="bg2"/>
                </a:solidFill>
              </a:rPr>
              <a:t>Hsp90</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92100" y="0"/>
            <a:ext cx="8093075" cy="939800"/>
          </a:xfrm>
        </p:spPr>
        <p:txBody>
          <a:bodyPr/>
          <a:lstStyle/>
          <a:p>
            <a:pPr eaLnBrk="1" hangingPunct="1"/>
            <a:r>
              <a:rPr lang="en-US" sz="2400" smtClean="0"/>
              <a:t>The two-locus two-allele model for Hsp90</a:t>
            </a:r>
          </a:p>
        </p:txBody>
      </p:sp>
      <p:graphicFrame>
        <p:nvGraphicFramePr>
          <p:cNvPr id="14338" name="Object 3"/>
          <p:cNvGraphicFramePr>
            <a:graphicFrameLocks noChangeAspect="1"/>
          </p:cNvGraphicFramePr>
          <p:nvPr>
            <p:ph idx="1"/>
          </p:nvPr>
        </p:nvGraphicFramePr>
        <p:xfrm>
          <a:off x="630238" y="1038225"/>
          <a:ext cx="5262562" cy="3495675"/>
        </p:xfrm>
        <a:graphic>
          <a:graphicData uri="http://schemas.openxmlformats.org/presentationml/2006/ole">
            <p:oleObj spid="_x0000_s14338" name="Chart" r:id="rId4" imgW="6858000" imgH="4470400" progId="Excel.Sheet.8">
              <p:embed/>
            </p:oleObj>
          </a:graphicData>
        </a:graphic>
      </p:graphicFrame>
      <p:sp>
        <p:nvSpPr>
          <p:cNvPr id="14340" name="Text Box 4"/>
          <p:cNvSpPr txBox="1">
            <a:spLocks noChangeArrowheads="1"/>
          </p:cNvSpPr>
          <p:nvPr/>
        </p:nvSpPr>
        <p:spPr bwMode="auto">
          <a:xfrm>
            <a:off x="1574800" y="4094163"/>
            <a:ext cx="2074863" cy="304800"/>
          </a:xfrm>
          <a:prstGeom prst="rect">
            <a:avLst/>
          </a:prstGeom>
          <a:noFill/>
          <a:ln w="9525">
            <a:noFill/>
            <a:miter lim="800000"/>
            <a:headEnd/>
            <a:tailEnd/>
          </a:ln>
        </p:spPr>
        <p:txBody>
          <a:bodyPr>
            <a:spAutoFit/>
          </a:bodyPr>
          <a:lstStyle/>
          <a:p>
            <a:pPr>
              <a:spcBef>
                <a:spcPct val="50000"/>
              </a:spcBef>
            </a:pPr>
            <a:r>
              <a:rPr lang="en-US" sz="1400" b="0">
                <a:solidFill>
                  <a:schemeClr val="bg2"/>
                </a:solidFill>
              </a:rPr>
              <a:t>Target locus (unlinked)</a:t>
            </a:r>
          </a:p>
        </p:txBody>
      </p:sp>
      <p:sp>
        <p:nvSpPr>
          <p:cNvPr id="14341" name="Text Box 5"/>
          <p:cNvSpPr txBox="1">
            <a:spLocks noChangeArrowheads="1"/>
          </p:cNvSpPr>
          <p:nvPr/>
        </p:nvSpPr>
        <p:spPr bwMode="auto">
          <a:xfrm>
            <a:off x="4222750" y="3968750"/>
            <a:ext cx="1511300" cy="304800"/>
          </a:xfrm>
          <a:prstGeom prst="rect">
            <a:avLst/>
          </a:prstGeom>
          <a:noFill/>
          <a:ln w="9525">
            <a:noFill/>
            <a:miter lim="800000"/>
            <a:headEnd/>
            <a:tailEnd/>
          </a:ln>
        </p:spPr>
        <p:txBody>
          <a:bodyPr>
            <a:spAutoFit/>
          </a:bodyPr>
          <a:lstStyle/>
          <a:p>
            <a:pPr>
              <a:spcBef>
                <a:spcPct val="50000"/>
              </a:spcBef>
            </a:pPr>
            <a:r>
              <a:rPr lang="en-US" sz="1400" b="0">
                <a:solidFill>
                  <a:schemeClr val="bg2"/>
                </a:solidFill>
              </a:rPr>
              <a:t>Hsp90</a:t>
            </a:r>
          </a:p>
        </p:txBody>
      </p:sp>
      <p:grpSp>
        <p:nvGrpSpPr>
          <p:cNvPr id="2" name="Group 6"/>
          <p:cNvGrpSpPr>
            <a:grpSpLocks/>
          </p:cNvGrpSpPr>
          <p:nvPr/>
        </p:nvGrpSpPr>
        <p:grpSpPr bwMode="auto">
          <a:xfrm>
            <a:off x="2584450" y="1828800"/>
            <a:ext cx="6559550" cy="3760788"/>
            <a:chOff x="1532" y="1128"/>
            <a:chExt cx="4132" cy="2369"/>
          </a:xfrm>
        </p:grpSpPr>
        <p:sp>
          <p:nvSpPr>
            <p:cNvPr id="14343" name="Text Box 7"/>
            <p:cNvSpPr txBox="1">
              <a:spLocks noChangeArrowheads="1"/>
            </p:cNvSpPr>
            <p:nvPr/>
          </p:nvSpPr>
          <p:spPr bwMode="auto">
            <a:xfrm>
              <a:off x="1532" y="3170"/>
              <a:ext cx="2645" cy="327"/>
            </a:xfrm>
            <a:prstGeom prst="rect">
              <a:avLst/>
            </a:prstGeom>
            <a:noFill/>
            <a:ln w="9525">
              <a:noFill/>
              <a:miter lim="800000"/>
              <a:headEnd/>
              <a:tailEnd/>
            </a:ln>
          </p:spPr>
          <p:txBody>
            <a:bodyPr wrap="none">
              <a:spAutoFit/>
            </a:bodyPr>
            <a:lstStyle/>
            <a:p>
              <a:r>
                <a:rPr lang="en-US" b="0">
                  <a:solidFill>
                    <a:schemeClr val="bg2"/>
                  </a:solidFill>
                </a:rPr>
                <a:t>How about frequency table?</a:t>
              </a:r>
            </a:p>
          </p:txBody>
        </p:sp>
        <p:grpSp>
          <p:nvGrpSpPr>
            <p:cNvPr id="14344" name="Group 8"/>
            <p:cNvGrpSpPr>
              <a:grpSpLocks/>
            </p:cNvGrpSpPr>
            <p:nvPr/>
          </p:nvGrpSpPr>
          <p:grpSpPr bwMode="auto">
            <a:xfrm>
              <a:off x="2546" y="1128"/>
              <a:ext cx="3118" cy="994"/>
              <a:chOff x="2546" y="1128"/>
              <a:chExt cx="3118" cy="994"/>
            </a:xfrm>
          </p:grpSpPr>
          <p:sp>
            <p:nvSpPr>
              <p:cNvPr id="14345" name="Line 9"/>
              <p:cNvSpPr>
                <a:spLocks noChangeShapeType="1"/>
              </p:cNvSpPr>
              <p:nvPr/>
            </p:nvSpPr>
            <p:spPr bwMode="auto">
              <a:xfrm flipV="1">
                <a:off x="2912" y="1216"/>
                <a:ext cx="1069" cy="8"/>
              </a:xfrm>
              <a:prstGeom prst="line">
                <a:avLst/>
              </a:prstGeom>
              <a:noFill/>
              <a:ln w="19050">
                <a:solidFill>
                  <a:schemeClr val="bg1"/>
                </a:solidFill>
                <a:round/>
                <a:headEnd/>
                <a:tailEnd type="triangle" w="med" len="med"/>
              </a:ln>
            </p:spPr>
            <p:txBody>
              <a:bodyPr/>
              <a:lstStyle/>
              <a:p>
                <a:endParaRPr lang="en-US"/>
              </a:p>
            </p:txBody>
          </p:sp>
          <p:sp>
            <p:nvSpPr>
              <p:cNvPr id="14346" name="Text Box 10"/>
              <p:cNvSpPr txBox="1">
                <a:spLocks noChangeArrowheads="1"/>
              </p:cNvSpPr>
              <p:nvPr/>
            </p:nvSpPr>
            <p:spPr bwMode="auto">
              <a:xfrm>
                <a:off x="4078" y="1128"/>
                <a:ext cx="1296" cy="577"/>
              </a:xfrm>
              <a:prstGeom prst="rect">
                <a:avLst/>
              </a:prstGeom>
              <a:noFill/>
              <a:ln w="9525">
                <a:noFill/>
                <a:miter lim="800000"/>
                <a:headEnd/>
                <a:tailEnd/>
              </a:ln>
            </p:spPr>
            <p:txBody>
              <a:bodyPr wrap="none">
                <a:spAutoFit/>
              </a:bodyPr>
              <a:lstStyle/>
              <a:p>
                <a:r>
                  <a:rPr lang="en-US" sz="1800" b="0">
                    <a:solidFill>
                      <a:schemeClr val="bg2"/>
                    </a:solidFill>
                  </a:rPr>
                  <a:t>HW equilibrium</a:t>
                </a:r>
              </a:p>
              <a:p>
                <a:r>
                  <a:rPr lang="en-US" sz="1800" b="0">
                    <a:solidFill>
                      <a:schemeClr val="bg2"/>
                    </a:solidFill>
                  </a:rPr>
                  <a:t>Inbreeding: U-shape</a:t>
                </a:r>
              </a:p>
              <a:p>
                <a:endParaRPr lang="en-US" sz="1800" b="0">
                  <a:solidFill>
                    <a:schemeClr val="bg2"/>
                  </a:solidFill>
                </a:endParaRPr>
              </a:p>
            </p:txBody>
          </p:sp>
          <p:sp>
            <p:nvSpPr>
              <p:cNvPr id="14347" name="Line 11"/>
              <p:cNvSpPr>
                <a:spLocks noChangeShapeType="1"/>
              </p:cNvSpPr>
              <p:nvPr/>
            </p:nvSpPr>
            <p:spPr bwMode="auto">
              <a:xfrm>
                <a:off x="2681" y="1601"/>
                <a:ext cx="1079" cy="16"/>
              </a:xfrm>
              <a:prstGeom prst="line">
                <a:avLst/>
              </a:prstGeom>
              <a:noFill/>
              <a:ln w="9525">
                <a:solidFill>
                  <a:schemeClr val="hlink"/>
                </a:solidFill>
                <a:round/>
                <a:headEnd/>
                <a:tailEnd type="triangle" w="med" len="med"/>
              </a:ln>
            </p:spPr>
            <p:txBody>
              <a:bodyPr/>
              <a:lstStyle/>
              <a:p>
                <a:endParaRPr lang="en-US"/>
              </a:p>
            </p:txBody>
          </p:sp>
          <p:sp>
            <p:nvSpPr>
              <p:cNvPr id="14348" name="Text Box 12"/>
              <p:cNvSpPr txBox="1">
                <a:spLocks noChangeArrowheads="1"/>
              </p:cNvSpPr>
              <p:nvPr/>
            </p:nvSpPr>
            <p:spPr bwMode="auto">
              <a:xfrm>
                <a:off x="3804" y="1458"/>
                <a:ext cx="1860" cy="577"/>
              </a:xfrm>
              <a:prstGeom prst="rect">
                <a:avLst/>
              </a:prstGeom>
              <a:noFill/>
              <a:ln w="9525">
                <a:noFill/>
                <a:miter lim="800000"/>
                <a:headEnd/>
                <a:tailEnd/>
              </a:ln>
            </p:spPr>
            <p:txBody>
              <a:bodyPr>
                <a:spAutoFit/>
              </a:bodyPr>
              <a:lstStyle/>
              <a:p>
                <a:pPr algn="l"/>
                <a:r>
                  <a:rPr lang="en-US" sz="1800" b="0">
                    <a:solidFill>
                      <a:schemeClr val="bg2"/>
                    </a:solidFill>
                  </a:rPr>
                  <a:t>Deleterious models:   additive, multiplicative, and others?</a:t>
                </a:r>
              </a:p>
            </p:txBody>
          </p:sp>
          <p:sp>
            <p:nvSpPr>
              <p:cNvPr id="14349" name="Line 13"/>
              <p:cNvSpPr>
                <a:spLocks noChangeShapeType="1"/>
              </p:cNvSpPr>
              <p:nvPr/>
            </p:nvSpPr>
            <p:spPr bwMode="auto">
              <a:xfrm flipV="1">
                <a:off x="2546" y="1826"/>
                <a:ext cx="1230" cy="296"/>
              </a:xfrm>
              <a:prstGeom prst="line">
                <a:avLst/>
              </a:prstGeom>
              <a:noFill/>
              <a:ln w="9525">
                <a:solidFill>
                  <a:schemeClr val="hlink"/>
                </a:solidFill>
                <a:round/>
                <a:headEnd/>
                <a:tailEnd type="triangle" w="med" len="med"/>
              </a:ln>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z="2000" smtClean="0"/>
              <a:t>Phenotypic capacitance increase polymorphism in target genes.</a:t>
            </a:r>
          </a:p>
        </p:txBody>
      </p:sp>
      <p:pic>
        <p:nvPicPr>
          <p:cNvPr id="90115" name="Picture 3" descr="Rouzic08"/>
          <p:cNvPicPr>
            <a:picLocks noChangeAspect="1" noChangeArrowheads="1"/>
          </p:cNvPicPr>
          <p:nvPr/>
        </p:nvPicPr>
        <p:blipFill>
          <a:blip r:embed="rId2" cstate="print"/>
          <a:srcRect/>
          <a:stretch>
            <a:fillRect/>
          </a:stretch>
        </p:blipFill>
        <p:spPr bwMode="auto">
          <a:xfrm>
            <a:off x="1341438" y="1430338"/>
            <a:ext cx="6759575" cy="4495800"/>
          </a:xfrm>
          <a:prstGeom prst="rect">
            <a:avLst/>
          </a:prstGeom>
          <a:noFill/>
          <a:ln w="9525">
            <a:noFill/>
            <a:miter lim="800000"/>
            <a:headEnd/>
            <a:tailEnd/>
          </a:ln>
        </p:spPr>
      </p:pic>
      <p:sp>
        <p:nvSpPr>
          <p:cNvPr id="90116" name="Text Box 4"/>
          <p:cNvSpPr txBox="1">
            <a:spLocks noChangeArrowheads="1"/>
          </p:cNvSpPr>
          <p:nvPr/>
        </p:nvSpPr>
        <p:spPr bwMode="auto">
          <a:xfrm>
            <a:off x="6891338" y="6521450"/>
            <a:ext cx="2252662" cy="336550"/>
          </a:xfrm>
          <a:prstGeom prst="rect">
            <a:avLst/>
          </a:prstGeom>
          <a:noFill/>
          <a:ln w="9525">
            <a:noFill/>
            <a:miter lim="800000"/>
            <a:headEnd/>
            <a:tailEnd/>
          </a:ln>
        </p:spPr>
        <p:txBody>
          <a:bodyPr wrap="none">
            <a:spAutoFit/>
          </a:bodyPr>
          <a:lstStyle/>
          <a:p>
            <a:r>
              <a:rPr lang="en-US" sz="1600" b="0">
                <a:solidFill>
                  <a:schemeClr val="bg2"/>
                </a:solidFill>
              </a:rPr>
              <a:t>Rouzic &amp; Carlborg, 2007</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38125" y="180975"/>
            <a:ext cx="7772400" cy="1143000"/>
          </a:xfrm>
        </p:spPr>
        <p:txBody>
          <a:bodyPr/>
          <a:lstStyle/>
          <a:p>
            <a:pPr eaLnBrk="1" hangingPunct="1"/>
            <a:r>
              <a:rPr lang="en-US" smtClean="0"/>
              <a:t>The plan</a:t>
            </a:r>
          </a:p>
        </p:txBody>
      </p:sp>
      <p:sp>
        <p:nvSpPr>
          <p:cNvPr id="91139" name="Rectangle 3"/>
          <p:cNvSpPr>
            <a:spLocks noGrp="1" noChangeArrowheads="1"/>
          </p:cNvSpPr>
          <p:nvPr>
            <p:ph type="body" idx="1"/>
          </p:nvPr>
        </p:nvSpPr>
        <p:spPr>
          <a:xfrm>
            <a:off x="1338263" y="1289050"/>
            <a:ext cx="7121525" cy="4251325"/>
          </a:xfrm>
        </p:spPr>
        <p:txBody>
          <a:bodyPr/>
          <a:lstStyle/>
          <a:p>
            <a:pPr eaLnBrk="1" hangingPunct="1">
              <a:lnSpc>
                <a:spcPct val="80000"/>
              </a:lnSpc>
            </a:pPr>
            <a:r>
              <a:rPr lang="en-US" sz="2400" smtClean="0"/>
              <a:t>First in yeast: </a:t>
            </a:r>
          </a:p>
          <a:p>
            <a:pPr lvl="1" eaLnBrk="1" hangingPunct="1">
              <a:lnSpc>
                <a:spcPct val="80000"/>
              </a:lnSpc>
            </a:pPr>
            <a:r>
              <a:rPr lang="en-US" sz="2000" smtClean="0"/>
              <a:t>Gene/protein network, </a:t>
            </a:r>
          </a:p>
          <a:p>
            <a:pPr lvl="1" eaLnBrk="1" hangingPunct="1">
              <a:lnSpc>
                <a:spcPct val="80000"/>
              </a:lnSpc>
            </a:pPr>
            <a:r>
              <a:rPr lang="en-US" sz="2000" smtClean="0">
                <a:solidFill>
                  <a:schemeClr val="bg1"/>
                </a:solidFill>
              </a:rPr>
              <a:t>Fitness assay</a:t>
            </a:r>
          </a:p>
          <a:p>
            <a:pPr lvl="1" eaLnBrk="1" hangingPunct="1">
              <a:lnSpc>
                <a:spcPct val="80000"/>
              </a:lnSpc>
            </a:pPr>
            <a:r>
              <a:rPr lang="en-US" sz="2000" smtClean="0">
                <a:solidFill>
                  <a:schemeClr val="bg1"/>
                </a:solidFill>
              </a:rPr>
              <a:t>Experimental verification</a:t>
            </a:r>
          </a:p>
          <a:p>
            <a:pPr lvl="1" eaLnBrk="1" hangingPunct="1">
              <a:lnSpc>
                <a:spcPct val="80000"/>
              </a:lnSpc>
            </a:pPr>
            <a:r>
              <a:rPr lang="en-US" sz="2000" smtClean="0"/>
              <a:t>Data for divergence and polymorphism data (genotypes)</a:t>
            </a:r>
          </a:p>
          <a:p>
            <a:pPr lvl="1" eaLnBrk="1" hangingPunct="1">
              <a:lnSpc>
                <a:spcPct val="80000"/>
              </a:lnSpc>
            </a:pPr>
            <a:r>
              <a:rPr lang="en-US" sz="2000" smtClean="0"/>
              <a:t>Resource for functional genomics</a:t>
            </a:r>
          </a:p>
          <a:p>
            <a:pPr eaLnBrk="1" hangingPunct="1">
              <a:lnSpc>
                <a:spcPct val="80000"/>
              </a:lnSpc>
            </a:pPr>
            <a:r>
              <a:rPr lang="en-US" sz="2400" smtClean="0"/>
              <a:t>Then expand to human</a:t>
            </a:r>
          </a:p>
          <a:p>
            <a:pPr lvl="1" eaLnBrk="1" hangingPunct="1">
              <a:lnSpc>
                <a:spcPct val="80000"/>
              </a:lnSpc>
            </a:pPr>
            <a:r>
              <a:rPr lang="en-US" sz="2000" smtClean="0"/>
              <a:t>Gene/protein network</a:t>
            </a:r>
          </a:p>
          <a:p>
            <a:pPr lvl="1" eaLnBrk="1" hangingPunct="1">
              <a:lnSpc>
                <a:spcPct val="80000"/>
              </a:lnSpc>
            </a:pPr>
            <a:r>
              <a:rPr lang="en-US" sz="2000" smtClean="0"/>
              <a:t>Polymorphism data (genotypes)</a:t>
            </a:r>
          </a:p>
          <a:p>
            <a:pPr lvl="1" eaLnBrk="1" hangingPunct="1">
              <a:lnSpc>
                <a:spcPct val="80000"/>
              </a:lnSpc>
            </a:pPr>
            <a:r>
              <a:rPr lang="en-US" sz="2000" smtClean="0"/>
              <a:t>Candidate gene approach based yeast orthologs</a:t>
            </a:r>
          </a:p>
          <a:p>
            <a:pPr lvl="1" eaLnBrk="1" hangingPunct="1">
              <a:lnSpc>
                <a:spcPct val="80000"/>
              </a:lnSpc>
            </a:pPr>
            <a:r>
              <a:rPr lang="en-US" sz="2000" smtClean="0">
                <a:solidFill>
                  <a:schemeClr val="bg1"/>
                </a:solidFill>
              </a:rPr>
              <a:t>Disease or trait association</a:t>
            </a:r>
          </a:p>
          <a:p>
            <a:pPr eaLnBrk="1" hangingPunct="1">
              <a:lnSpc>
                <a:spcPct val="80000"/>
              </a:lnSpc>
            </a:pPr>
            <a:r>
              <a:rPr lang="en-US" sz="2400" smtClean="0"/>
              <a:t>Other model organisms </a:t>
            </a:r>
          </a:p>
          <a:p>
            <a:pPr lvl="1" eaLnBrk="1" hangingPunct="1">
              <a:lnSpc>
                <a:spcPct val="80000"/>
              </a:lnSpc>
            </a:pPr>
            <a:r>
              <a:rPr lang="en-US" sz="2000" smtClean="0"/>
              <a:t>Mouse, worm and fruit fly</a:t>
            </a:r>
          </a:p>
          <a:p>
            <a:pPr lvl="1" eaLnBrk="1" hangingPunct="1">
              <a:lnSpc>
                <a:spcPct val="80000"/>
              </a:lnSpc>
            </a:pPr>
            <a:endParaRPr lang="en-US" sz="200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z="2400" smtClean="0"/>
              <a:t>An interesting scenario (The holy-grail)</a:t>
            </a:r>
          </a:p>
        </p:txBody>
      </p:sp>
      <p:sp>
        <p:nvSpPr>
          <p:cNvPr id="92163" name="Rectangle 3"/>
          <p:cNvSpPr>
            <a:spLocks noChangeArrowheads="1"/>
          </p:cNvSpPr>
          <p:nvPr/>
        </p:nvSpPr>
        <p:spPr bwMode="auto">
          <a:xfrm>
            <a:off x="1717675" y="3311525"/>
            <a:ext cx="6065838" cy="246063"/>
          </a:xfrm>
          <a:prstGeom prst="rect">
            <a:avLst/>
          </a:prstGeom>
          <a:noFill/>
          <a:ln w="9525">
            <a:noFill/>
            <a:miter lim="800000"/>
            <a:headEnd/>
            <a:tailEnd/>
          </a:ln>
        </p:spPr>
        <p:txBody>
          <a:bodyPr wrap="none" anchor="ctr"/>
          <a:lstStyle/>
          <a:p>
            <a:endParaRPr lang="en-US"/>
          </a:p>
        </p:txBody>
      </p:sp>
      <p:graphicFrame>
        <p:nvGraphicFramePr>
          <p:cNvPr id="994322" name="Group 18"/>
          <p:cNvGraphicFramePr>
            <a:graphicFrameLocks noGrp="1"/>
          </p:cNvGraphicFramePr>
          <p:nvPr>
            <p:ph idx="1"/>
          </p:nvPr>
        </p:nvGraphicFramePr>
        <p:xfrm>
          <a:off x="1676400" y="1795463"/>
          <a:ext cx="6448425" cy="2554224"/>
        </p:xfrm>
        <a:graphic>
          <a:graphicData uri="http://schemas.openxmlformats.org/drawingml/2006/table">
            <a:tbl>
              <a:tblPr/>
              <a:tblGrid>
                <a:gridCol w="6448425"/>
              </a:tblGrid>
              <a:tr h="245268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Char char="q"/>
                        <a:tabLst/>
                      </a:pPr>
                      <a:r>
                        <a:rPr kumimoji="0" lang="en-US" sz="2800" b="0" i="0" u="none" strike="noStrike" cap="none" normalizeH="0" baseline="0" smtClean="0">
                          <a:ln>
                            <a:noFill/>
                          </a:ln>
                          <a:solidFill>
                            <a:schemeClr val="bg2"/>
                          </a:solidFill>
                          <a:effectLst/>
                          <a:latin typeface="Times New Roman" pitchFamily="18" charset="0"/>
                        </a:rPr>
                        <a:t>Interacting loci with synthetic-sick (synthetic-lethal) pairs of natural alleles</a:t>
                      </a:r>
                    </a:p>
                    <a:p>
                      <a:pPr marL="457200" marR="0" lvl="1" indent="0" algn="l" defTabSz="914400" rtl="0" eaLnBrk="1" fontAlgn="base" latinLnBrk="0" hangingPunct="1">
                        <a:lnSpc>
                          <a:spcPct val="100000"/>
                        </a:lnSpc>
                        <a:spcBef>
                          <a:spcPct val="20000"/>
                        </a:spcBef>
                        <a:spcAft>
                          <a:spcPct val="0"/>
                        </a:spcAft>
                        <a:buClrTx/>
                        <a:buSzTx/>
                        <a:buFont typeface="Wingdings" pitchFamily="2" charset="2"/>
                        <a:buChar char="§"/>
                        <a:tabLst/>
                      </a:pPr>
                      <a:r>
                        <a:rPr kumimoji="0" lang="en-US" sz="2400" b="0" i="0" u="none" strike="noStrike" cap="none" normalizeH="0" baseline="0" smtClean="0">
                          <a:ln>
                            <a:noFill/>
                          </a:ln>
                          <a:solidFill>
                            <a:schemeClr val="bg2"/>
                          </a:solidFill>
                          <a:effectLst/>
                          <a:latin typeface="Times New Roman" pitchFamily="18" charset="0"/>
                        </a:rPr>
                        <a:t>Implication on human disease</a:t>
                      </a:r>
                    </a:p>
                    <a:p>
                      <a:pPr marL="457200" marR="0" lvl="1" indent="0" algn="l" defTabSz="914400" rtl="0" eaLnBrk="1" fontAlgn="base" latinLnBrk="0" hangingPunct="1">
                        <a:lnSpc>
                          <a:spcPct val="100000"/>
                        </a:lnSpc>
                        <a:spcBef>
                          <a:spcPct val="20000"/>
                        </a:spcBef>
                        <a:spcAft>
                          <a:spcPct val="0"/>
                        </a:spcAft>
                        <a:buClrTx/>
                        <a:buSzTx/>
                        <a:buFont typeface="Wingdings" pitchFamily="2" charset="2"/>
                        <a:buChar char="§"/>
                        <a:tabLst/>
                      </a:pPr>
                      <a:r>
                        <a:rPr kumimoji="0" lang="en-US" sz="2400" b="0" i="0" u="none" strike="noStrike" cap="none" normalizeH="0" baseline="0" smtClean="0">
                          <a:ln>
                            <a:noFill/>
                          </a:ln>
                          <a:solidFill>
                            <a:schemeClr val="bg2"/>
                          </a:solidFill>
                          <a:effectLst/>
                          <a:latin typeface="Times New Roman" pitchFamily="18" charset="0"/>
                        </a:rPr>
                        <a:t>A truncated nuclear pore protein in a natural isolate of </a:t>
                      </a:r>
                      <a:r>
                        <a:rPr kumimoji="0" lang="en-US" sz="2400" b="0" i="1" u="none" strike="noStrike" cap="none" normalizeH="0" baseline="0" smtClean="0">
                          <a:ln>
                            <a:noFill/>
                          </a:ln>
                          <a:solidFill>
                            <a:schemeClr val="bg2"/>
                          </a:solidFill>
                          <a:effectLst/>
                          <a:latin typeface="Times New Roman" pitchFamily="18" charset="0"/>
                        </a:rPr>
                        <a:t>S. cerevisiae </a:t>
                      </a:r>
                      <a:r>
                        <a:rPr kumimoji="0" lang="en-US" sz="2400" b="0" i="0" u="none" strike="noStrike" cap="none" normalizeH="0" baseline="0" smtClean="0">
                          <a:ln>
                            <a:noFill/>
                          </a:ln>
                          <a:solidFill>
                            <a:schemeClr val="bg2"/>
                          </a:solidFill>
                          <a:effectLst/>
                          <a:latin typeface="Times New Roman" pitchFamily="18" charset="0"/>
                        </a:rPr>
                        <a:t>(Qin &amp; Goldfarb, unpublished results).</a:t>
                      </a:r>
                    </a:p>
                  </a:txBody>
                  <a:tcPr horzOverflow="overflow">
                    <a:lnL cap="flat">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92100" y="0"/>
            <a:ext cx="7480300" cy="889000"/>
          </a:xfrm>
        </p:spPr>
        <p:txBody>
          <a:bodyPr/>
          <a:lstStyle/>
          <a:p>
            <a:pPr eaLnBrk="1" hangingPunct="1"/>
            <a:r>
              <a:rPr lang="en-US" smtClean="0"/>
              <a:t>Some other projects</a:t>
            </a:r>
          </a:p>
        </p:txBody>
      </p:sp>
      <p:sp>
        <p:nvSpPr>
          <p:cNvPr id="93187" name="Rectangle 3"/>
          <p:cNvSpPr>
            <a:spLocks noGrp="1" noChangeArrowheads="1"/>
          </p:cNvSpPr>
          <p:nvPr>
            <p:ph type="body" idx="1"/>
          </p:nvPr>
        </p:nvSpPr>
        <p:spPr>
          <a:xfrm>
            <a:off x="631825" y="1030288"/>
            <a:ext cx="7874000" cy="601662"/>
          </a:xfrm>
        </p:spPr>
        <p:txBody>
          <a:bodyPr/>
          <a:lstStyle/>
          <a:p>
            <a:pPr eaLnBrk="1" hangingPunct="1"/>
            <a:r>
              <a:rPr lang="en-US" sz="2400" smtClean="0"/>
              <a:t>Latent Dirichlet Allocation based expression meta analysis</a:t>
            </a:r>
          </a:p>
        </p:txBody>
      </p:sp>
      <p:pic>
        <p:nvPicPr>
          <p:cNvPr id="93188" name="Picture 5" descr="Pages from BleiNgJordan2003"/>
          <p:cNvPicPr>
            <a:picLocks noChangeAspect="1" noChangeArrowheads="1"/>
          </p:cNvPicPr>
          <p:nvPr/>
        </p:nvPicPr>
        <p:blipFill>
          <a:blip r:embed="rId2" cstate="print"/>
          <a:srcRect/>
          <a:stretch>
            <a:fillRect/>
          </a:stretch>
        </p:blipFill>
        <p:spPr bwMode="auto">
          <a:xfrm>
            <a:off x="944563" y="1376363"/>
            <a:ext cx="6907212" cy="3022600"/>
          </a:xfrm>
          <a:prstGeom prst="rect">
            <a:avLst/>
          </a:prstGeom>
          <a:noFill/>
          <a:ln w="9525">
            <a:noFill/>
            <a:miter lim="800000"/>
            <a:headEnd/>
            <a:tailEnd/>
          </a:ln>
        </p:spPr>
      </p:pic>
      <p:pic>
        <p:nvPicPr>
          <p:cNvPr id="93189" name="Picture 6" descr="Pages from BleiNgJordan2003-2"/>
          <p:cNvPicPr>
            <a:picLocks noChangeAspect="1" noChangeArrowheads="1"/>
          </p:cNvPicPr>
          <p:nvPr/>
        </p:nvPicPr>
        <p:blipFill>
          <a:blip r:embed="rId3" cstate="print"/>
          <a:srcRect/>
          <a:stretch>
            <a:fillRect/>
          </a:stretch>
        </p:blipFill>
        <p:spPr bwMode="auto">
          <a:xfrm>
            <a:off x="582613" y="4394200"/>
            <a:ext cx="8140700" cy="1357313"/>
          </a:xfrm>
          <a:prstGeom prst="rect">
            <a:avLst/>
          </a:prstGeom>
          <a:noFill/>
          <a:ln w="9525">
            <a:noFill/>
            <a:miter lim="800000"/>
            <a:headEnd/>
            <a:tailEnd/>
          </a:ln>
        </p:spPr>
      </p:pic>
      <p:sp>
        <p:nvSpPr>
          <p:cNvPr id="93190" name="Text Box 7"/>
          <p:cNvSpPr txBox="1">
            <a:spLocks noChangeArrowheads="1"/>
          </p:cNvSpPr>
          <p:nvPr/>
        </p:nvSpPr>
        <p:spPr bwMode="auto">
          <a:xfrm>
            <a:off x="7620000" y="6491288"/>
            <a:ext cx="1524000" cy="366712"/>
          </a:xfrm>
          <a:prstGeom prst="rect">
            <a:avLst/>
          </a:prstGeom>
          <a:noFill/>
          <a:ln w="9525">
            <a:noFill/>
            <a:miter lim="800000"/>
            <a:headEnd/>
            <a:tailEnd/>
          </a:ln>
        </p:spPr>
        <p:txBody>
          <a:bodyPr wrap="none">
            <a:spAutoFit/>
          </a:bodyPr>
          <a:lstStyle/>
          <a:p>
            <a:r>
              <a:rPr lang="en-US" sz="1800" b="0">
                <a:solidFill>
                  <a:schemeClr val="bg2"/>
                </a:solidFill>
              </a:rPr>
              <a:t>Blei et al 2003</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Gene interaction from different perspectives</a:t>
            </a:r>
          </a:p>
        </p:txBody>
      </p:sp>
      <p:pic>
        <p:nvPicPr>
          <p:cNvPr id="94211" name="Picture 4" descr="Moore05Nature"/>
          <p:cNvPicPr>
            <a:picLocks noChangeAspect="1" noChangeArrowheads="1"/>
          </p:cNvPicPr>
          <p:nvPr/>
        </p:nvPicPr>
        <p:blipFill>
          <a:blip r:embed="rId3" cstate="print"/>
          <a:srcRect l="458" b="32320"/>
          <a:stretch>
            <a:fillRect/>
          </a:stretch>
        </p:blipFill>
        <p:spPr bwMode="auto">
          <a:xfrm>
            <a:off x="311150" y="1882775"/>
            <a:ext cx="8621713" cy="3074988"/>
          </a:xfrm>
          <a:prstGeom prst="rect">
            <a:avLst/>
          </a:prstGeom>
          <a:noFill/>
          <a:ln w="9525">
            <a:noFill/>
            <a:miter lim="800000"/>
            <a:headEnd/>
            <a:tailEnd/>
          </a:ln>
        </p:spPr>
      </p:pic>
      <p:sp>
        <p:nvSpPr>
          <p:cNvPr id="94212" name="Text Box 5"/>
          <p:cNvSpPr txBox="1">
            <a:spLocks noChangeArrowheads="1"/>
          </p:cNvSpPr>
          <p:nvPr/>
        </p:nvSpPr>
        <p:spPr bwMode="auto">
          <a:xfrm>
            <a:off x="4343400" y="6342063"/>
            <a:ext cx="4591050" cy="366712"/>
          </a:xfrm>
          <a:prstGeom prst="rect">
            <a:avLst/>
          </a:prstGeom>
          <a:noFill/>
          <a:ln w="38100">
            <a:noFill/>
            <a:miter lim="800000"/>
            <a:headEnd/>
            <a:tailEnd/>
          </a:ln>
        </p:spPr>
        <p:txBody>
          <a:bodyPr wrap="none">
            <a:spAutoFit/>
          </a:bodyPr>
          <a:lstStyle/>
          <a:p>
            <a:r>
              <a:rPr lang="en-US" sz="1800" b="0">
                <a:solidFill>
                  <a:schemeClr val="bg2"/>
                </a:solidFill>
              </a:rPr>
              <a:t>Moore, Nature, 2005, A global view of epistasis</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39700" y="207963"/>
            <a:ext cx="7772400" cy="1143000"/>
          </a:xfrm>
        </p:spPr>
        <p:txBody>
          <a:bodyPr/>
          <a:lstStyle/>
          <a:p>
            <a:pPr eaLnBrk="1" hangingPunct="1"/>
            <a:r>
              <a:rPr lang="en-US" smtClean="0"/>
              <a:t>Natural variation and causal interactions</a:t>
            </a:r>
          </a:p>
        </p:txBody>
      </p:sp>
      <p:sp>
        <p:nvSpPr>
          <p:cNvPr id="95235" name="Rectangle 3"/>
          <p:cNvSpPr>
            <a:spLocks noGrp="1" noChangeArrowheads="1"/>
          </p:cNvSpPr>
          <p:nvPr>
            <p:ph type="body" idx="1"/>
          </p:nvPr>
        </p:nvSpPr>
        <p:spPr>
          <a:xfrm>
            <a:off x="2516188" y="6042025"/>
            <a:ext cx="6448425" cy="657225"/>
          </a:xfrm>
        </p:spPr>
        <p:txBody>
          <a:bodyPr/>
          <a:lstStyle/>
          <a:p>
            <a:pPr eaLnBrk="1" hangingPunct="1">
              <a:lnSpc>
                <a:spcPct val="90000"/>
              </a:lnSpc>
              <a:buFontTx/>
              <a:buNone/>
            </a:pPr>
            <a:r>
              <a:rPr lang="en-US" sz="1800" smtClean="0"/>
              <a:t>     Rockman, 2008, Nature, Reverse engineering the genotype-phenotype map with natural genetic variation. </a:t>
            </a:r>
          </a:p>
        </p:txBody>
      </p:sp>
      <p:pic>
        <p:nvPicPr>
          <p:cNvPr id="95236" name="Picture 4" descr="rocman"/>
          <p:cNvPicPr>
            <a:picLocks noChangeAspect="1" noChangeArrowheads="1"/>
          </p:cNvPicPr>
          <p:nvPr/>
        </p:nvPicPr>
        <p:blipFill>
          <a:blip r:embed="rId2" cstate="print"/>
          <a:srcRect/>
          <a:stretch>
            <a:fillRect/>
          </a:stretch>
        </p:blipFill>
        <p:spPr bwMode="auto">
          <a:xfrm>
            <a:off x="215900" y="1198563"/>
            <a:ext cx="8737600" cy="4559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66688"/>
            <a:ext cx="8269288" cy="1143000"/>
          </a:xfrm>
        </p:spPr>
        <p:txBody>
          <a:bodyPr/>
          <a:lstStyle/>
          <a:p>
            <a:pPr eaLnBrk="1" hangingPunct="1"/>
            <a:r>
              <a:rPr lang="en-US" smtClean="0"/>
              <a:t>Genotypic and phenotypic spaces, a current view</a:t>
            </a:r>
          </a:p>
        </p:txBody>
      </p:sp>
      <p:pic>
        <p:nvPicPr>
          <p:cNvPr id="96259" name="Picture 4"/>
          <p:cNvPicPr>
            <a:picLocks noChangeAspect="1" noChangeArrowheads="1"/>
          </p:cNvPicPr>
          <p:nvPr/>
        </p:nvPicPr>
        <p:blipFill>
          <a:blip r:embed="rId3" cstate="print"/>
          <a:srcRect/>
          <a:stretch>
            <a:fillRect/>
          </a:stretch>
        </p:blipFill>
        <p:spPr bwMode="auto">
          <a:xfrm>
            <a:off x="211138" y="1317625"/>
            <a:ext cx="3576637" cy="4286250"/>
          </a:xfrm>
          <a:prstGeom prst="rect">
            <a:avLst/>
          </a:prstGeom>
          <a:noFill/>
          <a:ln w="38100">
            <a:noFill/>
            <a:miter lim="800000"/>
            <a:headEnd/>
            <a:tailEnd/>
          </a:ln>
        </p:spPr>
      </p:pic>
      <p:sp>
        <p:nvSpPr>
          <p:cNvPr id="96260" name="Text Box 6"/>
          <p:cNvSpPr txBox="1">
            <a:spLocks noChangeArrowheads="1"/>
          </p:cNvSpPr>
          <p:nvPr/>
        </p:nvSpPr>
        <p:spPr bwMode="auto">
          <a:xfrm>
            <a:off x="512763" y="3749675"/>
            <a:ext cx="296862"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T1</a:t>
            </a:r>
          </a:p>
        </p:txBody>
      </p:sp>
      <p:sp>
        <p:nvSpPr>
          <p:cNvPr id="96261" name="Text Box 7"/>
          <p:cNvSpPr txBox="1">
            <a:spLocks noChangeArrowheads="1"/>
          </p:cNvSpPr>
          <p:nvPr/>
        </p:nvSpPr>
        <p:spPr bwMode="auto">
          <a:xfrm>
            <a:off x="971550" y="4830763"/>
            <a:ext cx="296863"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T2</a:t>
            </a:r>
          </a:p>
        </p:txBody>
      </p:sp>
      <p:sp>
        <p:nvSpPr>
          <p:cNvPr id="96262" name="Text Box 8"/>
          <p:cNvSpPr txBox="1">
            <a:spLocks noChangeArrowheads="1"/>
          </p:cNvSpPr>
          <p:nvPr/>
        </p:nvSpPr>
        <p:spPr bwMode="auto">
          <a:xfrm>
            <a:off x="1068388" y="3719513"/>
            <a:ext cx="296862"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T3</a:t>
            </a:r>
          </a:p>
        </p:txBody>
      </p:sp>
      <p:sp>
        <p:nvSpPr>
          <p:cNvPr id="96263" name="Text Box 9"/>
          <p:cNvSpPr txBox="1">
            <a:spLocks noChangeArrowheads="1"/>
          </p:cNvSpPr>
          <p:nvPr/>
        </p:nvSpPr>
        <p:spPr bwMode="auto">
          <a:xfrm>
            <a:off x="1527175" y="2020888"/>
            <a:ext cx="296863"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T4</a:t>
            </a:r>
          </a:p>
        </p:txBody>
      </p:sp>
      <p:sp>
        <p:nvSpPr>
          <p:cNvPr id="96264" name="AutoShape 10"/>
          <p:cNvSpPr>
            <a:spLocks noChangeArrowheads="1"/>
          </p:cNvSpPr>
          <p:nvPr/>
        </p:nvSpPr>
        <p:spPr bwMode="auto">
          <a:xfrm>
            <a:off x="4344988" y="1497013"/>
            <a:ext cx="4140200" cy="4187825"/>
          </a:xfrm>
          <a:prstGeom prst="roundRect">
            <a:avLst>
              <a:gd name="adj" fmla="val 16667"/>
            </a:avLst>
          </a:prstGeom>
          <a:solidFill>
            <a:schemeClr val="tx1"/>
          </a:solidFill>
          <a:ln w="3175">
            <a:solidFill>
              <a:schemeClr val="bg2"/>
            </a:solidFill>
            <a:round/>
            <a:headEnd/>
            <a:tailEnd/>
          </a:ln>
        </p:spPr>
        <p:txBody>
          <a:bodyPr anchor="ctr">
            <a:spAutoFit/>
          </a:bodyPr>
          <a:lstStyle/>
          <a:p>
            <a:pPr algn="l"/>
            <a:r>
              <a:rPr lang="en-US" sz="2000" b="0">
                <a:solidFill>
                  <a:schemeClr val="bg2"/>
                </a:solidFill>
              </a:rPr>
              <a:t>T1: systems biology, functional genomics, highthroughput phenotyping, etc</a:t>
            </a:r>
          </a:p>
          <a:p>
            <a:pPr algn="l"/>
            <a:endParaRPr lang="en-US" sz="2000" b="0">
              <a:solidFill>
                <a:schemeClr val="bg2"/>
              </a:solidFill>
            </a:endParaRPr>
          </a:p>
          <a:p>
            <a:pPr algn="l"/>
            <a:r>
              <a:rPr lang="en-US" sz="2000" b="0">
                <a:solidFill>
                  <a:schemeClr val="bg2"/>
                </a:solidFill>
              </a:rPr>
              <a:t>T2: ecology, archeology, anthropology, history, etc </a:t>
            </a:r>
          </a:p>
          <a:p>
            <a:pPr algn="l"/>
            <a:endParaRPr lang="en-US" sz="2000" b="0">
              <a:solidFill>
                <a:schemeClr val="bg2"/>
              </a:solidFill>
            </a:endParaRPr>
          </a:p>
          <a:p>
            <a:pPr algn="l"/>
            <a:r>
              <a:rPr lang="en-US" sz="2000" b="0">
                <a:solidFill>
                  <a:schemeClr val="bg2"/>
                </a:solidFill>
              </a:rPr>
              <a:t>T3: highthroughput genotyping, statistical genetics, reverse engineering, etc</a:t>
            </a:r>
          </a:p>
          <a:p>
            <a:pPr algn="l"/>
            <a:endParaRPr lang="en-US" sz="2000" b="0">
              <a:solidFill>
                <a:schemeClr val="bg2"/>
              </a:solidFill>
            </a:endParaRPr>
          </a:p>
          <a:p>
            <a:pPr algn="l"/>
            <a:r>
              <a:rPr lang="en-US" sz="2000" b="0">
                <a:solidFill>
                  <a:schemeClr val="bg2"/>
                </a:solidFill>
              </a:rPr>
              <a:t>T4: Genetics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825500"/>
            <a:ext cx="7772400" cy="1143000"/>
          </a:xfrm>
        </p:spPr>
        <p:txBody>
          <a:bodyPr/>
          <a:lstStyle/>
          <a:p>
            <a:pPr eaLnBrk="1" hangingPunct="1"/>
            <a:r>
              <a:rPr lang="en-US" smtClean="0"/>
              <a:t>The goal</a:t>
            </a:r>
          </a:p>
        </p:txBody>
      </p:sp>
      <p:sp>
        <p:nvSpPr>
          <p:cNvPr id="97283" name="Rectangle 3"/>
          <p:cNvSpPr>
            <a:spLocks noGrp="1" noChangeArrowheads="1"/>
          </p:cNvSpPr>
          <p:nvPr>
            <p:ph type="body" idx="1"/>
          </p:nvPr>
        </p:nvSpPr>
        <p:spPr>
          <a:xfrm>
            <a:off x="927100" y="2133600"/>
            <a:ext cx="7861300" cy="2667000"/>
          </a:xfrm>
          <a:noFill/>
          <a:ln>
            <a:solidFill>
              <a:schemeClr val="bg2"/>
            </a:solidFill>
          </a:ln>
        </p:spPr>
        <p:txBody>
          <a:bodyPr/>
          <a:lstStyle/>
          <a:p>
            <a:pPr eaLnBrk="1" hangingPunct="1">
              <a:buFontTx/>
              <a:buNone/>
            </a:pPr>
            <a:r>
              <a:rPr lang="en-US" smtClean="0"/>
              <a:t>		To understand phenotypic variation based on sequence variation through gene/protein networks. Specifically, we focus on network emergent properties, such as aging.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A paradox in yeast aging	</a:t>
            </a:r>
          </a:p>
        </p:txBody>
      </p:sp>
      <p:sp>
        <p:nvSpPr>
          <p:cNvPr id="36867" name="Content Placeholder 2"/>
          <p:cNvSpPr>
            <a:spLocks noGrp="1"/>
          </p:cNvSpPr>
          <p:nvPr>
            <p:ph idx="1"/>
          </p:nvPr>
        </p:nvSpPr>
        <p:spPr/>
        <p:txBody>
          <a:bodyPr/>
          <a:lstStyle/>
          <a:p>
            <a:r>
              <a:rPr lang="en-US" sz="2400" smtClean="0"/>
              <a:t>Genes with known effect on life span show no molecular mechanisms that are directly linked to aging.</a:t>
            </a:r>
          </a:p>
          <a:p>
            <a:r>
              <a:rPr lang="en-US" sz="2400" smtClean="0"/>
              <a:t>SIR2</a:t>
            </a:r>
          </a:p>
          <a:p>
            <a:pPr lvl="1"/>
            <a:r>
              <a:rPr lang="en-US" sz="2000" smtClean="0"/>
              <a:t>How does ERC affect aging? </a:t>
            </a:r>
          </a:p>
          <a:p>
            <a:r>
              <a:rPr lang="en-US" sz="2400" smtClean="0"/>
              <a:t>TOR1/2</a:t>
            </a:r>
          </a:p>
          <a:p>
            <a:pPr lvl="1"/>
            <a:r>
              <a:rPr lang="en-US" sz="2000" smtClean="0"/>
              <a:t>?</a:t>
            </a:r>
          </a:p>
          <a:p>
            <a:r>
              <a:rPr lang="en-US" sz="2400" smtClean="0"/>
              <a:t>Sch9</a:t>
            </a:r>
          </a:p>
          <a:p>
            <a:pPr lvl="1"/>
            <a:r>
              <a:rPr lang="en-US" sz="2000" smtClean="0"/>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14313" y="0"/>
            <a:ext cx="8416925" cy="1143000"/>
          </a:xfrm>
        </p:spPr>
        <p:txBody>
          <a:bodyPr/>
          <a:lstStyle/>
          <a:p>
            <a:pPr eaLnBrk="1" hangingPunct="1"/>
            <a:r>
              <a:rPr lang="en-US" sz="2400" smtClean="0"/>
              <a:t>Genotypic and phenotypic spaces, the classic view</a:t>
            </a:r>
          </a:p>
        </p:txBody>
      </p:sp>
      <p:sp>
        <p:nvSpPr>
          <p:cNvPr id="98307" name="Text Box 3"/>
          <p:cNvSpPr txBox="1">
            <a:spLocks noChangeArrowheads="1"/>
          </p:cNvSpPr>
          <p:nvPr/>
        </p:nvSpPr>
        <p:spPr bwMode="auto">
          <a:xfrm>
            <a:off x="6988175" y="6484938"/>
            <a:ext cx="2051050" cy="366712"/>
          </a:xfrm>
          <a:prstGeom prst="rect">
            <a:avLst/>
          </a:prstGeom>
          <a:noFill/>
          <a:ln w="38100">
            <a:noFill/>
            <a:miter lim="800000"/>
            <a:headEnd/>
            <a:tailEnd/>
          </a:ln>
        </p:spPr>
        <p:txBody>
          <a:bodyPr wrap="none">
            <a:spAutoFit/>
          </a:bodyPr>
          <a:lstStyle/>
          <a:p>
            <a:r>
              <a:rPr lang="en-US" sz="1800" b="0">
                <a:solidFill>
                  <a:schemeClr val="bg2"/>
                </a:solidFill>
              </a:rPr>
              <a:t>Lewontin, RC, 1974</a:t>
            </a:r>
          </a:p>
        </p:txBody>
      </p:sp>
      <p:pic>
        <p:nvPicPr>
          <p:cNvPr id="98308" name="Picture 4"/>
          <p:cNvPicPr>
            <a:picLocks noChangeAspect="1" noChangeArrowheads="1"/>
          </p:cNvPicPr>
          <p:nvPr/>
        </p:nvPicPr>
        <p:blipFill>
          <a:blip r:embed="rId3" cstate="print"/>
          <a:srcRect/>
          <a:stretch>
            <a:fillRect/>
          </a:stretch>
        </p:blipFill>
        <p:spPr bwMode="auto">
          <a:xfrm>
            <a:off x="522288" y="1317625"/>
            <a:ext cx="3576637" cy="4286250"/>
          </a:xfrm>
          <a:prstGeom prst="rect">
            <a:avLst/>
          </a:prstGeom>
          <a:noFill/>
          <a:ln w="38100">
            <a:noFill/>
            <a:miter lim="800000"/>
            <a:headEnd/>
            <a:tailEnd/>
          </a:ln>
        </p:spPr>
      </p:pic>
      <p:sp>
        <p:nvSpPr>
          <p:cNvPr id="98309" name="Text Box 7"/>
          <p:cNvSpPr txBox="1">
            <a:spLocks noChangeArrowheads="1"/>
          </p:cNvSpPr>
          <p:nvPr/>
        </p:nvSpPr>
        <p:spPr bwMode="auto">
          <a:xfrm>
            <a:off x="835025" y="3784600"/>
            <a:ext cx="296863"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T1</a:t>
            </a:r>
          </a:p>
        </p:txBody>
      </p:sp>
      <p:sp>
        <p:nvSpPr>
          <p:cNvPr id="98310" name="Text Box 8"/>
          <p:cNvSpPr txBox="1">
            <a:spLocks noChangeArrowheads="1"/>
          </p:cNvSpPr>
          <p:nvPr/>
        </p:nvSpPr>
        <p:spPr bwMode="auto">
          <a:xfrm>
            <a:off x="1282700" y="4830763"/>
            <a:ext cx="296863"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T2</a:t>
            </a:r>
          </a:p>
        </p:txBody>
      </p:sp>
      <p:sp>
        <p:nvSpPr>
          <p:cNvPr id="98311" name="Text Box 9"/>
          <p:cNvSpPr txBox="1">
            <a:spLocks noChangeArrowheads="1"/>
          </p:cNvSpPr>
          <p:nvPr/>
        </p:nvSpPr>
        <p:spPr bwMode="auto">
          <a:xfrm>
            <a:off x="1379538" y="3719513"/>
            <a:ext cx="296862"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T3</a:t>
            </a:r>
          </a:p>
        </p:txBody>
      </p:sp>
      <p:sp>
        <p:nvSpPr>
          <p:cNvPr id="98312" name="Text Box 10"/>
          <p:cNvSpPr txBox="1">
            <a:spLocks noChangeArrowheads="1"/>
          </p:cNvSpPr>
          <p:nvPr/>
        </p:nvSpPr>
        <p:spPr bwMode="auto">
          <a:xfrm>
            <a:off x="1838325" y="2020888"/>
            <a:ext cx="296863"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T4</a:t>
            </a:r>
          </a:p>
        </p:txBody>
      </p:sp>
      <p:sp>
        <p:nvSpPr>
          <p:cNvPr id="98313" name="AutoShape 11"/>
          <p:cNvSpPr>
            <a:spLocks noChangeArrowheads="1"/>
          </p:cNvSpPr>
          <p:nvPr/>
        </p:nvSpPr>
        <p:spPr bwMode="auto">
          <a:xfrm>
            <a:off x="4864100" y="2006600"/>
            <a:ext cx="4017963" cy="2797175"/>
          </a:xfrm>
          <a:prstGeom prst="roundRect">
            <a:avLst>
              <a:gd name="adj" fmla="val 16667"/>
            </a:avLst>
          </a:prstGeom>
          <a:solidFill>
            <a:schemeClr val="tx1"/>
          </a:solidFill>
          <a:ln w="3175">
            <a:solidFill>
              <a:schemeClr val="bg2"/>
            </a:solidFill>
            <a:round/>
            <a:headEnd/>
            <a:tailEnd/>
          </a:ln>
        </p:spPr>
        <p:txBody>
          <a:bodyPr anchor="ctr">
            <a:spAutoFit/>
          </a:bodyPr>
          <a:lstStyle/>
          <a:p>
            <a:pPr algn="l"/>
            <a:r>
              <a:rPr lang="en-US" sz="2000" b="0">
                <a:solidFill>
                  <a:schemeClr val="bg2"/>
                </a:solidFill>
              </a:rPr>
              <a:t>T1: Epigenetic laws</a:t>
            </a:r>
          </a:p>
          <a:p>
            <a:pPr algn="l"/>
            <a:endParaRPr lang="en-US" sz="2000" b="0">
              <a:solidFill>
                <a:schemeClr val="bg2"/>
              </a:solidFill>
            </a:endParaRPr>
          </a:p>
          <a:p>
            <a:pPr algn="l"/>
            <a:r>
              <a:rPr lang="en-US" sz="2000" b="0">
                <a:solidFill>
                  <a:schemeClr val="bg2"/>
                </a:solidFill>
              </a:rPr>
              <a:t>T2: Mating, migration, natural selection</a:t>
            </a:r>
          </a:p>
          <a:p>
            <a:pPr algn="l"/>
            <a:endParaRPr lang="en-US" sz="2000" b="0">
              <a:solidFill>
                <a:schemeClr val="bg2"/>
              </a:solidFill>
            </a:endParaRPr>
          </a:p>
          <a:p>
            <a:pPr algn="l"/>
            <a:r>
              <a:rPr lang="en-US" sz="2000" b="0">
                <a:solidFill>
                  <a:schemeClr val="bg2"/>
                </a:solidFill>
              </a:rPr>
              <a:t>T3: Inference of genotypes</a:t>
            </a:r>
          </a:p>
          <a:p>
            <a:pPr algn="l"/>
            <a:endParaRPr lang="en-US" sz="2000" b="0">
              <a:solidFill>
                <a:schemeClr val="bg2"/>
              </a:solidFill>
            </a:endParaRPr>
          </a:p>
          <a:p>
            <a:pPr algn="l"/>
            <a:r>
              <a:rPr lang="en-US" sz="2000" b="0">
                <a:solidFill>
                  <a:schemeClr val="bg2"/>
                </a:solidFill>
              </a:rPr>
              <a:t>T4: Genetics</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52400" y="327025"/>
            <a:ext cx="8191500" cy="1019175"/>
          </a:xfrm>
        </p:spPr>
        <p:txBody>
          <a:bodyPr/>
          <a:lstStyle/>
          <a:p>
            <a:pPr eaLnBrk="1" hangingPunct="1"/>
            <a:r>
              <a:rPr lang="en-US" sz="2400" smtClean="0"/>
              <a:t>Systems biology:  </a:t>
            </a:r>
            <a:br>
              <a:rPr lang="en-US" sz="2400" smtClean="0"/>
            </a:br>
            <a:r>
              <a:rPr lang="en-US" sz="2400" smtClean="0"/>
              <a:t>	A network perspective on biological heterogeneity</a:t>
            </a:r>
            <a:endParaRPr lang="en-US" smtClean="0"/>
          </a:p>
        </p:txBody>
      </p:sp>
      <p:pic>
        <p:nvPicPr>
          <p:cNvPr id="99331" name="Picture 7"/>
          <p:cNvPicPr>
            <a:picLocks noChangeAspect="1" noChangeArrowheads="1"/>
          </p:cNvPicPr>
          <p:nvPr/>
        </p:nvPicPr>
        <p:blipFill>
          <a:blip r:embed="rId2" cstate="print"/>
          <a:srcRect/>
          <a:stretch>
            <a:fillRect/>
          </a:stretch>
        </p:blipFill>
        <p:spPr bwMode="auto">
          <a:xfrm>
            <a:off x="5430838" y="1984375"/>
            <a:ext cx="2730500" cy="3900488"/>
          </a:xfrm>
          <a:prstGeom prst="rect">
            <a:avLst/>
          </a:prstGeom>
          <a:noFill/>
          <a:ln w="38100">
            <a:noFill/>
            <a:miter lim="800000"/>
            <a:headEnd/>
            <a:tailEnd/>
          </a:ln>
        </p:spPr>
      </p:pic>
      <p:sp>
        <p:nvSpPr>
          <p:cNvPr id="99332" name="Text Box 10"/>
          <p:cNvSpPr txBox="1">
            <a:spLocks noChangeArrowheads="1"/>
          </p:cNvSpPr>
          <p:nvPr/>
        </p:nvSpPr>
        <p:spPr bwMode="auto">
          <a:xfrm>
            <a:off x="655638" y="2427288"/>
            <a:ext cx="3621087" cy="365125"/>
          </a:xfrm>
          <a:prstGeom prst="rect">
            <a:avLst/>
          </a:prstGeom>
          <a:noFill/>
          <a:ln w="38100">
            <a:noFill/>
            <a:miter lim="800000"/>
            <a:headEnd/>
            <a:tailEnd/>
          </a:ln>
        </p:spPr>
        <p:txBody>
          <a:bodyPr lIns="0" tIns="0" rIns="0" bIns="0">
            <a:spAutoFit/>
          </a:bodyPr>
          <a:lstStyle/>
          <a:p>
            <a:r>
              <a:rPr lang="en-US" sz="2400" b="0">
                <a:solidFill>
                  <a:schemeClr val="bg2"/>
                </a:solidFill>
              </a:rPr>
              <a:t>Gene/protein interactions</a:t>
            </a:r>
          </a:p>
        </p:txBody>
      </p:sp>
      <p:sp>
        <p:nvSpPr>
          <p:cNvPr id="99333" name="Text Box 11"/>
          <p:cNvSpPr txBox="1">
            <a:spLocks noChangeArrowheads="1"/>
          </p:cNvSpPr>
          <p:nvPr/>
        </p:nvSpPr>
        <p:spPr bwMode="auto">
          <a:xfrm>
            <a:off x="742950" y="4532313"/>
            <a:ext cx="3621088" cy="365125"/>
          </a:xfrm>
          <a:prstGeom prst="rect">
            <a:avLst/>
          </a:prstGeom>
          <a:noFill/>
          <a:ln w="38100">
            <a:noFill/>
            <a:miter lim="800000"/>
            <a:headEnd/>
            <a:tailEnd/>
          </a:ln>
        </p:spPr>
        <p:txBody>
          <a:bodyPr lIns="0" tIns="0" rIns="0" bIns="0">
            <a:spAutoFit/>
          </a:bodyPr>
          <a:lstStyle/>
          <a:p>
            <a:r>
              <a:rPr lang="en-US" sz="2400" b="0">
                <a:solidFill>
                  <a:schemeClr val="bg2"/>
                </a:solidFill>
              </a:rPr>
              <a:t>Phenotypic heterogeneity </a:t>
            </a:r>
          </a:p>
        </p:txBody>
      </p:sp>
      <p:sp>
        <p:nvSpPr>
          <p:cNvPr id="99334" name="AutoShape 12"/>
          <p:cNvSpPr>
            <a:spLocks noChangeArrowheads="1"/>
          </p:cNvSpPr>
          <p:nvPr/>
        </p:nvSpPr>
        <p:spPr bwMode="auto">
          <a:xfrm>
            <a:off x="2247900" y="3946525"/>
            <a:ext cx="300038" cy="419100"/>
          </a:xfrm>
          <a:prstGeom prst="downArrow">
            <a:avLst>
              <a:gd name="adj1" fmla="val 50000"/>
              <a:gd name="adj2" fmla="val 34921"/>
            </a:avLst>
          </a:prstGeom>
          <a:solidFill>
            <a:schemeClr val="tx1"/>
          </a:solidFill>
          <a:ln w="38100">
            <a:solidFill>
              <a:schemeClr val="bg2"/>
            </a:solidFill>
            <a:miter lim="800000"/>
            <a:headEnd/>
            <a:tailEnd/>
          </a:ln>
        </p:spPr>
        <p:txBody>
          <a:bodyPr wrap="none" anchor="ctr">
            <a:spAutoFit/>
          </a:bodyPr>
          <a:lstStyle/>
          <a:p>
            <a:endParaRPr lang="en-US"/>
          </a:p>
        </p:txBody>
      </p:sp>
      <p:sp>
        <p:nvSpPr>
          <p:cNvPr id="99335" name="AutoShape 14"/>
          <p:cNvSpPr>
            <a:spLocks noChangeArrowheads="1"/>
          </p:cNvSpPr>
          <p:nvPr/>
        </p:nvSpPr>
        <p:spPr bwMode="auto">
          <a:xfrm>
            <a:off x="715963" y="2268538"/>
            <a:ext cx="3622675" cy="2865437"/>
          </a:xfrm>
          <a:prstGeom prst="roundRect">
            <a:avLst>
              <a:gd name="adj" fmla="val 16667"/>
            </a:avLst>
          </a:prstGeom>
          <a:noFill/>
          <a:ln w="3175">
            <a:solidFill>
              <a:srgbClr val="969696"/>
            </a:solidFill>
            <a:round/>
            <a:headEnd/>
            <a:tailEnd/>
          </a:ln>
        </p:spPr>
        <p:txBody>
          <a:bodyPr anchor="ctr">
            <a:spAutoFit/>
          </a:bodyPr>
          <a:lstStyle/>
          <a:p>
            <a:endParaRPr lang="en-US"/>
          </a:p>
        </p:txBody>
      </p:sp>
      <p:sp>
        <p:nvSpPr>
          <p:cNvPr id="99336" name="AutoShape 15"/>
          <p:cNvSpPr>
            <a:spLocks noChangeArrowheads="1"/>
          </p:cNvSpPr>
          <p:nvPr/>
        </p:nvSpPr>
        <p:spPr bwMode="auto">
          <a:xfrm>
            <a:off x="2259013" y="2944813"/>
            <a:ext cx="280987" cy="260350"/>
          </a:xfrm>
          <a:prstGeom prst="plus">
            <a:avLst>
              <a:gd name="adj" fmla="val 25000"/>
            </a:avLst>
          </a:prstGeom>
          <a:solidFill>
            <a:schemeClr val="tx1"/>
          </a:solidFill>
          <a:ln w="38100">
            <a:solidFill>
              <a:schemeClr val="bg2"/>
            </a:solidFill>
            <a:miter lim="800000"/>
            <a:headEnd/>
            <a:tailEnd/>
          </a:ln>
        </p:spPr>
        <p:txBody>
          <a:bodyPr anchor="ctr">
            <a:spAutoFit/>
          </a:bodyPr>
          <a:lstStyle/>
          <a:p>
            <a:endParaRPr lang="en-US"/>
          </a:p>
        </p:txBody>
      </p:sp>
      <p:sp>
        <p:nvSpPr>
          <p:cNvPr id="99337" name="Text Box 16"/>
          <p:cNvSpPr txBox="1">
            <a:spLocks noChangeArrowheads="1"/>
          </p:cNvSpPr>
          <p:nvPr/>
        </p:nvSpPr>
        <p:spPr bwMode="auto">
          <a:xfrm>
            <a:off x="685800" y="3348038"/>
            <a:ext cx="3621088" cy="365125"/>
          </a:xfrm>
          <a:prstGeom prst="rect">
            <a:avLst/>
          </a:prstGeom>
          <a:noFill/>
          <a:ln w="38100">
            <a:noFill/>
            <a:miter lim="800000"/>
            <a:headEnd/>
            <a:tailEnd/>
          </a:ln>
        </p:spPr>
        <p:txBody>
          <a:bodyPr lIns="0" tIns="0" rIns="0" bIns="0">
            <a:spAutoFit/>
          </a:bodyPr>
          <a:lstStyle/>
          <a:p>
            <a:r>
              <a:rPr lang="en-US" sz="2400" b="0">
                <a:solidFill>
                  <a:schemeClr val="bg2"/>
                </a:solidFill>
              </a:rPr>
              <a:t>Environments</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a:xfrm>
            <a:off x="269875" y="203200"/>
            <a:ext cx="8488363" cy="1190625"/>
          </a:xfrm>
        </p:spPr>
        <p:txBody>
          <a:bodyPr/>
          <a:lstStyle/>
          <a:p>
            <a:r>
              <a:rPr lang="en-US" smtClean="0"/>
              <a:t>The Search for General Theories and Mechanistic Models</a:t>
            </a:r>
          </a:p>
        </p:txBody>
      </p:sp>
      <p:pic>
        <p:nvPicPr>
          <p:cNvPr id="137218" name="Picture 2"/>
          <p:cNvPicPr>
            <a:picLocks noChangeAspect="1" noChangeArrowheads="1"/>
          </p:cNvPicPr>
          <p:nvPr/>
        </p:nvPicPr>
        <p:blipFill>
          <a:blip r:embed="rId2" cstate="print"/>
          <a:srcRect r="47620"/>
          <a:stretch>
            <a:fillRect/>
          </a:stretch>
        </p:blipFill>
        <p:spPr bwMode="auto">
          <a:xfrm>
            <a:off x="885825" y="2546350"/>
            <a:ext cx="844550" cy="2111375"/>
          </a:xfrm>
          <a:prstGeom prst="rect">
            <a:avLst/>
          </a:prstGeom>
          <a:noFill/>
          <a:ln w="9525">
            <a:noFill/>
            <a:miter lim="800000"/>
            <a:headEnd/>
            <a:tailEnd/>
          </a:ln>
        </p:spPr>
      </p:pic>
      <p:grpSp>
        <p:nvGrpSpPr>
          <p:cNvPr id="2" name="Group 18"/>
          <p:cNvGrpSpPr>
            <a:grpSpLocks/>
          </p:cNvGrpSpPr>
          <p:nvPr/>
        </p:nvGrpSpPr>
        <p:grpSpPr bwMode="auto">
          <a:xfrm>
            <a:off x="4764088" y="1778000"/>
            <a:ext cx="2727325" cy="1450975"/>
            <a:chOff x="4764025" y="1777585"/>
            <a:chExt cx="2726755" cy="1451709"/>
          </a:xfrm>
        </p:grpSpPr>
        <p:pic>
          <p:nvPicPr>
            <p:cNvPr id="30734" name="Picture 9" descr="C:\Users\hqin\Downloads\300px-NewtonsLawOfUniversalGravitation.svg.png"/>
            <p:cNvPicPr>
              <a:picLocks noChangeAspect="1" noChangeArrowheads="1"/>
            </p:cNvPicPr>
            <p:nvPr/>
          </p:nvPicPr>
          <p:blipFill>
            <a:blip r:embed="rId3" cstate="print"/>
            <a:srcRect/>
            <a:stretch>
              <a:fillRect/>
            </a:stretch>
          </p:blipFill>
          <p:spPr bwMode="auto">
            <a:xfrm>
              <a:off x="5416910" y="1777585"/>
              <a:ext cx="2073870" cy="1451709"/>
            </a:xfrm>
            <a:prstGeom prst="rect">
              <a:avLst/>
            </a:prstGeom>
            <a:noFill/>
            <a:ln w="9525">
              <a:noFill/>
              <a:miter lim="800000"/>
              <a:headEnd/>
              <a:tailEnd/>
            </a:ln>
          </p:spPr>
        </p:pic>
        <p:sp>
          <p:nvSpPr>
            <p:cNvPr id="30735" name="Right Arrow 12"/>
            <p:cNvSpPr>
              <a:spLocks noChangeArrowheads="1"/>
            </p:cNvSpPr>
            <p:nvPr/>
          </p:nvSpPr>
          <p:spPr bwMode="auto">
            <a:xfrm>
              <a:off x="4764025" y="2276850"/>
              <a:ext cx="499265" cy="384050"/>
            </a:xfrm>
            <a:prstGeom prst="rightArrow">
              <a:avLst>
                <a:gd name="adj1" fmla="val 50000"/>
                <a:gd name="adj2" fmla="val 50002"/>
              </a:avLst>
            </a:prstGeom>
            <a:noFill/>
            <a:ln w="38100">
              <a:solidFill>
                <a:srgbClr val="FF3300"/>
              </a:solidFill>
              <a:round/>
              <a:headEnd/>
              <a:tailEnd/>
            </a:ln>
          </p:spPr>
          <p:txBody>
            <a:bodyPr/>
            <a:lstStyle/>
            <a:p>
              <a:endParaRPr lang="en-US"/>
            </a:p>
          </p:txBody>
        </p:sp>
      </p:grpSp>
      <p:grpSp>
        <p:nvGrpSpPr>
          <p:cNvPr id="3" name="Group 19"/>
          <p:cNvGrpSpPr>
            <a:grpSpLocks/>
          </p:cNvGrpSpPr>
          <p:nvPr/>
        </p:nvGrpSpPr>
        <p:grpSpPr bwMode="auto">
          <a:xfrm>
            <a:off x="4840288" y="3889375"/>
            <a:ext cx="3649662" cy="1382713"/>
            <a:chOff x="4840835" y="3889860"/>
            <a:chExt cx="3648475" cy="1382579"/>
          </a:xfrm>
        </p:grpSpPr>
        <p:pic>
          <p:nvPicPr>
            <p:cNvPr id="30732" name="Picture 10"/>
            <p:cNvPicPr>
              <a:picLocks noChangeAspect="1" noChangeArrowheads="1"/>
            </p:cNvPicPr>
            <p:nvPr/>
          </p:nvPicPr>
          <p:blipFill>
            <a:blip r:embed="rId4" cstate="print"/>
            <a:srcRect/>
            <a:stretch>
              <a:fillRect/>
            </a:stretch>
          </p:blipFill>
          <p:spPr bwMode="auto">
            <a:xfrm>
              <a:off x="5590354" y="3889860"/>
              <a:ext cx="2898956" cy="1382579"/>
            </a:xfrm>
            <a:prstGeom prst="rect">
              <a:avLst/>
            </a:prstGeom>
            <a:noFill/>
            <a:ln w="9525">
              <a:noFill/>
              <a:miter lim="800000"/>
              <a:headEnd/>
              <a:tailEnd/>
            </a:ln>
          </p:spPr>
        </p:pic>
        <p:sp>
          <p:nvSpPr>
            <p:cNvPr id="30733" name="Right Arrow 13"/>
            <p:cNvSpPr>
              <a:spLocks noChangeArrowheads="1"/>
            </p:cNvSpPr>
            <p:nvPr/>
          </p:nvSpPr>
          <p:spPr bwMode="auto">
            <a:xfrm>
              <a:off x="4840835" y="4465935"/>
              <a:ext cx="499265" cy="384050"/>
            </a:xfrm>
            <a:prstGeom prst="rightArrow">
              <a:avLst>
                <a:gd name="adj1" fmla="val 50000"/>
                <a:gd name="adj2" fmla="val 50002"/>
              </a:avLst>
            </a:prstGeom>
            <a:noFill/>
            <a:ln w="38100">
              <a:solidFill>
                <a:srgbClr val="FF3300"/>
              </a:solidFill>
              <a:round/>
              <a:headEnd/>
              <a:tailEnd/>
            </a:ln>
          </p:spPr>
          <p:txBody>
            <a:bodyPr/>
            <a:lstStyle/>
            <a:p>
              <a:endParaRPr lang="en-US"/>
            </a:p>
          </p:txBody>
        </p:sp>
      </p:grpSp>
      <p:grpSp>
        <p:nvGrpSpPr>
          <p:cNvPr id="4" name="Group 17"/>
          <p:cNvGrpSpPr>
            <a:grpSpLocks/>
          </p:cNvGrpSpPr>
          <p:nvPr/>
        </p:nvGrpSpPr>
        <p:grpSpPr bwMode="auto">
          <a:xfrm>
            <a:off x="2228850" y="3775075"/>
            <a:ext cx="2584450" cy="1689100"/>
            <a:chOff x="2229295" y="3774645"/>
            <a:chExt cx="2584561" cy="1689575"/>
          </a:xfrm>
        </p:grpSpPr>
        <p:pic>
          <p:nvPicPr>
            <p:cNvPr id="30730" name="Picture 6" descr="C:\Users\hqin\Pictures\work.collections\Mendel_and_pea_plants_final.jpg"/>
            <p:cNvPicPr>
              <a:picLocks noChangeAspect="1" noChangeArrowheads="1"/>
            </p:cNvPicPr>
            <p:nvPr/>
          </p:nvPicPr>
          <p:blipFill>
            <a:blip r:embed="rId5" cstate="print"/>
            <a:srcRect/>
            <a:stretch>
              <a:fillRect/>
            </a:stretch>
          </p:blipFill>
          <p:spPr bwMode="auto">
            <a:xfrm>
              <a:off x="2690155" y="3774645"/>
              <a:ext cx="2123701" cy="1689575"/>
            </a:xfrm>
            <a:prstGeom prst="rect">
              <a:avLst/>
            </a:prstGeom>
            <a:noFill/>
            <a:ln w="9525">
              <a:noFill/>
              <a:miter lim="800000"/>
              <a:headEnd/>
              <a:tailEnd/>
            </a:ln>
          </p:spPr>
        </p:pic>
        <p:sp>
          <p:nvSpPr>
            <p:cNvPr id="30731" name="Right Arrow 15"/>
            <p:cNvSpPr>
              <a:spLocks noChangeArrowheads="1"/>
            </p:cNvSpPr>
            <p:nvPr/>
          </p:nvSpPr>
          <p:spPr bwMode="auto">
            <a:xfrm rot="1051717">
              <a:off x="2229295" y="4197100"/>
              <a:ext cx="499265" cy="384050"/>
            </a:xfrm>
            <a:prstGeom prst="rightArrow">
              <a:avLst>
                <a:gd name="adj1" fmla="val 50000"/>
                <a:gd name="adj2" fmla="val 50002"/>
              </a:avLst>
            </a:prstGeom>
            <a:noFill/>
            <a:ln w="38100">
              <a:solidFill>
                <a:srgbClr val="FF3300"/>
              </a:solidFill>
              <a:round/>
              <a:headEnd/>
              <a:tailEnd/>
            </a:ln>
          </p:spPr>
          <p:txBody>
            <a:bodyPr/>
            <a:lstStyle/>
            <a:p>
              <a:endParaRPr lang="en-US"/>
            </a:p>
          </p:txBody>
        </p:sp>
      </p:grpSp>
      <p:grpSp>
        <p:nvGrpSpPr>
          <p:cNvPr id="5" name="Group 16"/>
          <p:cNvGrpSpPr>
            <a:grpSpLocks/>
          </p:cNvGrpSpPr>
          <p:nvPr/>
        </p:nvGrpSpPr>
        <p:grpSpPr bwMode="auto">
          <a:xfrm>
            <a:off x="2159000" y="1470025"/>
            <a:ext cx="2528888" cy="1851025"/>
            <a:chOff x="2158690" y="1470345"/>
            <a:chExt cx="2528525" cy="1851212"/>
          </a:xfrm>
        </p:grpSpPr>
        <p:pic>
          <p:nvPicPr>
            <p:cNvPr id="30728" name="Picture 4" descr="C:\Users\hqin\Downloads\newton.jpg"/>
            <p:cNvPicPr>
              <a:picLocks noChangeAspect="1" noChangeArrowheads="1"/>
            </p:cNvPicPr>
            <p:nvPr/>
          </p:nvPicPr>
          <p:blipFill>
            <a:blip r:embed="rId6" cstate="print"/>
            <a:srcRect r="27594"/>
            <a:stretch>
              <a:fillRect/>
            </a:stretch>
          </p:blipFill>
          <p:spPr bwMode="auto">
            <a:xfrm>
              <a:off x="2536535" y="1470345"/>
              <a:ext cx="2150680" cy="1851212"/>
            </a:xfrm>
            <a:prstGeom prst="rect">
              <a:avLst/>
            </a:prstGeom>
            <a:noFill/>
            <a:ln w="9525">
              <a:noFill/>
              <a:miter lim="800000"/>
              <a:headEnd/>
              <a:tailEnd/>
            </a:ln>
          </p:spPr>
        </p:pic>
        <p:sp>
          <p:nvSpPr>
            <p:cNvPr id="30729" name="Right Arrow 14"/>
            <p:cNvSpPr>
              <a:spLocks noChangeArrowheads="1"/>
            </p:cNvSpPr>
            <p:nvPr/>
          </p:nvSpPr>
          <p:spPr bwMode="auto">
            <a:xfrm rot="-1000711">
              <a:off x="2158690" y="2839682"/>
              <a:ext cx="499265" cy="384050"/>
            </a:xfrm>
            <a:prstGeom prst="rightArrow">
              <a:avLst>
                <a:gd name="adj1" fmla="val 50000"/>
                <a:gd name="adj2" fmla="val 50002"/>
              </a:avLst>
            </a:prstGeom>
            <a:noFill/>
            <a:ln w="38100">
              <a:solidFill>
                <a:srgbClr val="FF3300"/>
              </a:solidFill>
              <a:round/>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2" cstate="print"/>
          <a:srcRect l="3125" t="16502" b="8604"/>
          <a:stretch>
            <a:fillRect/>
          </a:stretch>
        </p:blipFill>
        <p:spPr bwMode="auto">
          <a:xfrm>
            <a:off x="5686425" y="1508125"/>
            <a:ext cx="2582863" cy="1230313"/>
          </a:xfrm>
          <a:prstGeom prst="rect">
            <a:avLst/>
          </a:prstGeom>
          <a:noFill/>
          <a:ln w="9525">
            <a:noFill/>
            <a:miter lim="800000"/>
            <a:headEnd/>
            <a:tailEnd/>
          </a:ln>
        </p:spPr>
      </p:pic>
      <p:pic>
        <p:nvPicPr>
          <p:cNvPr id="31747" name="Picture 11"/>
          <p:cNvPicPr>
            <a:picLocks noChangeAspect="1" noChangeArrowheads="1"/>
          </p:cNvPicPr>
          <p:nvPr/>
        </p:nvPicPr>
        <p:blipFill>
          <a:blip r:embed="rId3" cstate="print"/>
          <a:srcRect/>
          <a:stretch>
            <a:fillRect/>
          </a:stretch>
        </p:blipFill>
        <p:spPr bwMode="auto">
          <a:xfrm>
            <a:off x="6799263" y="2660650"/>
            <a:ext cx="1728787" cy="1571625"/>
          </a:xfrm>
          <a:prstGeom prst="rect">
            <a:avLst/>
          </a:prstGeom>
          <a:noFill/>
          <a:ln w="9525">
            <a:noFill/>
            <a:miter lim="800000"/>
            <a:headEnd/>
            <a:tailEnd/>
          </a:ln>
        </p:spPr>
      </p:pic>
      <p:pic>
        <p:nvPicPr>
          <p:cNvPr id="31748" name="Picture 6"/>
          <p:cNvPicPr>
            <a:picLocks noChangeAspect="1" noChangeArrowheads="1"/>
          </p:cNvPicPr>
          <p:nvPr/>
        </p:nvPicPr>
        <p:blipFill>
          <a:blip r:embed="rId4" cstate="print"/>
          <a:srcRect/>
          <a:stretch>
            <a:fillRect/>
          </a:stretch>
        </p:blipFill>
        <p:spPr bwMode="auto">
          <a:xfrm>
            <a:off x="5838825" y="4235450"/>
            <a:ext cx="2935288" cy="1579563"/>
          </a:xfrm>
          <a:prstGeom prst="rect">
            <a:avLst/>
          </a:prstGeom>
          <a:noFill/>
          <a:ln w="9525">
            <a:noFill/>
            <a:miter lim="800000"/>
            <a:headEnd/>
            <a:tailEnd/>
          </a:ln>
        </p:spPr>
      </p:pic>
      <p:sp>
        <p:nvSpPr>
          <p:cNvPr id="31749" name="Title 1"/>
          <p:cNvSpPr>
            <a:spLocks noGrp="1"/>
          </p:cNvSpPr>
          <p:nvPr>
            <p:ph type="title"/>
          </p:nvPr>
        </p:nvSpPr>
        <p:spPr>
          <a:xfrm>
            <a:off x="193675" y="241300"/>
            <a:ext cx="7604125" cy="1152525"/>
          </a:xfrm>
        </p:spPr>
        <p:txBody>
          <a:bodyPr/>
          <a:lstStyle/>
          <a:p>
            <a:r>
              <a:rPr lang="en-US" smtClean="0"/>
              <a:t>Modern biology is rich in data </a:t>
            </a:r>
            <a:br>
              <a:rPr lang="en-US" smtClean="0"/>
            </a:br>
            <a:r>
              <a:rPr lang="en-US" smtClean="0"/>
              <a:t>                             but poor in mechanistic models. </a:t>
            </a:r>
          </a:p>
        </p:txBody>
      </p:sp>
      <p:pic>
        <p:nvPicPr>
          <p:cNvPr id="31750" name="Picture 7" descr="all_39c_gray_with_label"/>
          <p:cNvPicPr>
            <a:picLocks noChangeAspect="1" noChangeArrowheads="1"/>
          </p:cNvPicPr>
          <p:nvPr/>
        </p:nvPicPr>
        <p:blipFill>
          <a:blip r:embed="rId5" cstate="print"/>
          <a:srcRect r="20763"/>
          <a:stretch>
            <a:fillRect/>
          </a:stretch>
        </p:blipFill>
        <p:spPr bwMode="auto">
          <a:xfrm>
            <a:off x="2767013" y="3429000"/>
            <a:ext cx="1931987" cy="1728788"/>
          </a:xfrm>
          <a:prstGeom prst="rect">
            <a:avLst/>
          </a:prstGeom>
          <a:noFill/>
          <a:ln w="9525">
            <a:noFill/>
            <a:miter lim="800000"/>
            <a:headEnd/>
            <a:tailEnd/>
          </a:ln>
        </p:spPr>
      </p:pic>
      <p:pic>
        <p:nvPicPr>
          <p:cNvPr id="31751" name="Picture 2"/>
          <p:cNvPicPr>
            <a:picLocks noChangeAspect="1" noChangeArrowheads="1"/>
          </p:cNvPicPr>
          <p:nvPr/>
        </p:nvPicPr>
        <p:blipFill>
          <a:blip r:embed="rId6" cstate="print"/>
          <a:srcRect/>
          <a:stretch>
            <a:fillRect/>
          </a:stretch>
        </p:blipFill>
        <p:spPr bwMode="auto">
          <a:xfrm>
            <a:off x="2997200" y="1547813"/>
            <a:ext cx="1812925" cy="1811337"/>
          </a:xfrm>
          <a:prstGeom prst="rect">
            <a:avLst/>
          </a:prstGeom>
          <a:noFill/>
          <a:ln w="9525">
            <a:noFill/>
            <a:miter lim="800000"/>
            <a:headEnd/>
            <a:tailEnd/>
          </a:ln>
        </p:spPr>
      </p:pic>
      <p:pic>
        <p:nvPicPr>
          <p:cNvPr id="31752" name="Picture 3"/>
          <p:cNvPicPr>
            <a:picLocks noChangeAspect="1" noChangeArrowheads="1"/>
          </p:cNvPicPr>
          <p:nvPr/>
        </p:nvPicPr>
        <p:blipFill>
          <a:blip r:embed="rId7" cstate="print"/>
          <a:srcRect/>
          <a:stretch>
            <a:fillRect/>
          </a:stretch>
        </p:blipFill>
        <p:spPr bwMode="auto">
          <a:xfrm>
            <a:off x="4264025" y="2200275"/>
            <a:ext cx="2582863" cy="1458913"/>
          </a:xfrm>
          <a:prstGeom prst="rect">
            <a:avLst/>
          </a:prstGeom>
          <a:noFill/>
          <a:ln w="9525">
            <a:noFill/>
            <a:miter lim="800000"/>
            <a:headEnd/>
            <a:tailEnd/>
          </a:ln>
        </p:spPr>
      </p:pic>
      <p:pic>
        <p:nvPicPr>
          <p:cNvPr id="31753" name="Picture 5"/>
          <p:cNvPicPr>
            <a:picLocks noChangeAspect="1" noChangeArrowheads="1"/>
          </p:cNvPicPr>
          <p:nvPr/>
        </p:nvPicPr>
        <p:blipFill>
          <a:blip r:embed="rId8" cstate="print"/>
          <a:srcRect/>
          <a:stretch>
            <a:fillRect/>
          </a:stretch>
        </p:blipFill>
        <p:spPr bwMode="auto">
          <a:xfrm>
            <a:off x="577850" y="3313113"/>
            <a:ext cx="1804988" cy="1354137"/>
          </a:xfrm>
          <a:prstGeom prst="rect">
            <a:avLst/>
          </a:prstGeom>
          <a:noFill/>
          <a:ln w="9525">
            <a:noFill/>
            <a:miter lim="800000"/>
            <a:headEnd/>
            <a:tailEnd/>
          </a:ln>
        </p:spPr>
      </p:pic>
      <p:pic>
        <p:nvPicPr>
          <p:cNvPr id="31754" name="Picture 7"/>
          <p:cNvPicPr>
            <a:picLocks noChangeAspect="1" noChangeArrowheads="1"/>
          </p:cNvPicPr>
          <p:nvPr/>
        </p:nvPicPr>
        <p:blipFill>
          <a:blip r:embed="rId9" cstate="print"/>
          <a:srcRect/>
          <a:stretch>
            <a:fillRect/>
          </a:stretch>
        </p:blipFill>
        <p:spPr bwMode="auto">
          <a:xfrm>
            <a:off x="501650" y="1970088"/>
            <a:ext cx="1670050" cy="1155700"/>
          </a:xfrm>
          <a:prstGeom prst="rect">
            <a:avLst/>
          </a:prstGeom>
          <a:noFill/>
          <a:ln w="9525">
            <a:noFill/>
            <a:miter lim="800000"/>
            <a:headEnd/>
            <a:tailEnd/>
          </a:ln>
        </p:spPr>
      </p:pic>
      <p:pic>
        <p:nvPicPr>
          <p:cNvPr id="31755" name="Picture 8"/>
          <p:cNvPicPr>
            <a:picLocks noChangeAspect="1" noChangeArrowheads="1"/>
          </p:cNvPicPr>
          <p:nvPr/>
        </p:nvPicPr>
        <p:blipFill>
          <a:blip r:embed="rId10" cstate="print"/>
          <a:srcRect/>
          <a:stretch>
            <a:fillRect/>
          </a:stretch>
        </p:blipFill>
        <p:spPr bwMode="auto">
          <a:xfrm>
            <a:off x="4687888" y="3851275"/>
            <a:ext cx="2035175" cy="1458913"/>
          </a:xfrm>
          <a:prstGeom prst="rect">
            <a:avLst/>
          </a:prstGeom>
          <a:noFill/>
          <a:ln w="9525">
            <a:noFill/>
            <a:miter lim="800000"/>
            <a:headEnd/>
            <a:tailEnd/>
          </a:ln>
        </p:spPr>
      </p:pic>
      <p:pic>
        <p:nvPicPr>
          <p:cNvPr id="31756" name="Picture 9"/>
          <p:cNvPicPr>
            <a:picLocks noChangeAspect="1" noChangeArrowheads="1"/>
          </p:cNvPicPr>
          <p:nvPr/>
        </p:nvPicPr>
        <p:blipFill>
          <a:blip r:embed="rId11" cstate="print"/>
          <a:srcRect t="14336" r="24736" b="24736"/>
          <a:stretch>
            <a:fillRect/>
          </a:stretch>
        </p:blipFill>
        <p:spPr bwMode="auto">
          <a:xfrm>
            <a:off x="808038" y="4695825"/>
            <a:ext cx="1612900" cy="1306513"/>
          </a:xfrm>
          <a:prstGeom prst="rect">
            <a:avLst/>
          </a:prstGeom>
          <a:noFill/>
          <a:ln w="9525">
            <a:noFill/>
            <a:miter lim="800000"/>
            <a:headEnd/>
            <a:tailEnd/>
          </a:ln>
        </p:spPr>
      </p:pic>
      <p:pic>
        <p:nvPicPr>
          <p:cNvPr id="31757" name="Picture 10"/>
          <p:cNvPicPr>
            <a:picLocks noChangeAspect="1" noChangeArrowheads="1"/>
          </p:cNvPicPr>
          <p:nvPr/>
        </p:nvPicPr>
        <p:blipFill>
          <a:blip r:embed="rId12" cstate="print"/>
          <a:srcRect/>
          <a:stretch>
            <a:fillRect/>
          </a:stretch>
        </p:blipFill>
        <p:spPr bwMode="auto">
          <a:xfrm>
            <a:off x="2420938" y="2468563"/>
            <a:ext cx="1044575" cy="946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6725" y="241300"/>
            <a:ext cx="7254875" cy="922338"/>
          </a:xfrm>
        </p:spPr>
        <p:txBody>
          <a:bodyPr/>
          <a:lstStyle/>
          <a:p>
            <a:r>
              <a:rPr lang="en-US" smtClean="0"/>
              <a:t>Implications of the network aging model</a:t>
            </a:r>
          </a:p>
        </p:txBody>
      </p:sp>
      <p:sp>
        <p:nvSpPr>
          <p:cNvPr id="53251" name="Content Placeholder 2"/>
          <p:cNvSpPr>
            <a:spLocks noGrp="1"/>
          </p:cNvSpPr>
          <p:nvPr>
            <p:ph idx="1"/>
          </p:nvPr>
        </p:nvSpPr>
        <p:spPr>
          <a:xfrm>
            <a:off x="1308099" y="1316037"/>
            <a:ext cx="7373235" cy="4532477"/>
          </a:xfrm>
        </p:spPr>
        <p:txBody>
          <a:bodyPr/>
          <a:lstStyle/>
          <a:p>
            <a:pPr>
              <a:buFontTx/>
              <a:buNone/>
            </a:pPr>
            <a:r>
              <a:rPr lang="en-US" sz="2000" dirty="0" smtClean="0">
                <a:solidFill>
                  <a:srgbClr val="000000"/>
                </a:solidFill>
              </a:rPr>
              <a:t>Theoretic perspectives</a:t>
            </a:r>
          </a:p>
          <a:p>
            <a:r>
              <a:rPr lang="en-US" sz="2000" dirty="0" smtClean="0">
                <a:solidFill>
                  <a:srgbClr val="000000"/>
                </a:solidFill>
              </a:rPr>
              <a:t>Based on yeast gene/protein networks</a:t>
            </a:r>
          </a:p>
          <a:p>
            <a:r>
              <a:rPr lang="en-US" sz="2000" dirty="0" smtClean="0">
                <a:solidFill>
                  <a:srgbClr val="000000"/>
                </a:solidFill>
              </a:rPr>
              <a:t>Connection between aging and genetic capacitors</a:t>
            </a:r>
          </a:p>
          <a:p>
            <a:r>
              <a:rPr lang="en-US" sz="2000" dirty="0" smtClean="0">
                <a:solidFill>
                  <a:srgbClr val="000000"/>
                </a:solidFill>
              </a:rPr>
              <a:t>Mutation and selection on gene interaction, fitness and aging.  </a:t>
            </a:r>
          </a:p>
          <a:p>
            <a:r>
              <a:rPr lang="en-US" sz="2000" dirty="0" smtClean="0">
                <a:solidFill>
                  <a:srgbClr val="000000"/>
                </a:solidFill>
              </a:rPr>
              <a:t>Lethality due to multiple interactions</a:t>
            </a:r>
          </a:p>
          <a:p>
            <a:r>
              <a:rPr lang="en-US" sz="2000" dirty="0" smtClean="0">
                <a:solidFill>
                  <a:srgbClr val="000000"/>
                </a:solidFill>
              </a:rPr>
              <a:t>Power-law networks versus random networks</a:t>
            </a:r>
          </a:p>
          <a:p>
            <a:r>
              <a:rPr lang="en-US" sz="2000" dirty="0" smtClean="0">
                <a:solidFill>
                  <a:srgbClr val="000000"/>
                </a:solidFill>
              </a:rPr>
              <a:t>Heterogeneous rates of exponential decays</a:t>
            </a:r>
          </a:p>
          <a:p>
            <a:pPr>
              <a:buFontTx/>
              <a:buNone/>
            </a:pPr>
            <a:endParaRPr lang="en-US" sz="2000" dirty="0" smtClean="0">
              <a:solidFill>
                <a:srgbClr val="000000"/>
              </a:solidFill>
            </a:endParaRPr>
          </a:p>
          <a:p>
            <a:pPr>
              <a:buFontTx/>
              <a:buNone/>
            </a:pPr>
            <a:r>
              <a:rPr lang="en-US" sz="2000" dirty="0" smtClean="0">
                <a:solidFill>
                  <a:srgbClr val="000000"/>
                </a:solidFill>
              </a:rPr>
              <a:t>Empirical perspectives</a:t>
            </a:r>
          </a:p>
          <a:p>
            <a:r>
              <a:rPr lang="en-US" sz="2000" i="1" dirty="0" smtClean="0">
                <a:solidFill>
                  <a:srgbClr val="000000"/>
                </a:solidFill>
              </a:rPr>
              <a:t>G</a:t>
            </a:r>
            <a:r>
              <a:rPr lang="en-US" sz="2000" dirty="0" smtClean="0">
                <a:solidFill>
                  <a:srgbClr val="000000"/>
                </a:solidFill>
              </a:rPr>
              <a:t> as a proxy of robustness (a phenotypic measure)</a:t>
            </a:r>
          </a:p>
          <a:p>
            <a:r>
              <a:rPr lang="en-US" sz="2000" dirty="0" smtClean="0">
                <a:solidFill>
                  <a:srgbClr val="000000"/>
                </a:solidFill>
              </a:rPr>
              <a:t>Provides a new perspective to interpret experimental data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a:xfrm>
            <a:off x="514350" y="2211388"/>
            <a:ext cx="8089900" cy="1516062"/>
          </a:xfrm>
        </p:spPr>
        <p:txBody>
          <a:bodyPr/>
          <a:lstStyle/>
          <a:p>
            <a:r>
              <a:rPr lang="en-US" smtClean="0"/>
              <a:t>It seems that once we delve into the molecular mechanism of aging, we lose the biology of aging.        </a:t>
            </a:r>
            <a:br>
              <a:rPr lang="en-US" smtClean="0"/>
            </a:br>
            <a:r>
              <a:rPr lang="en-US" smtClean="0"/>
              <a:t>                                                                       </a:t>
            </a:r>
            <a:r>
              <a:rPr lang="en-US" sz="3600" smtClean="0"/>
              <a:t> Why?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mtClean="0"/>
              <a:t>Another paradox in yeast aging </a:t>
            </a:r>
          </a:p>
        </p:txBody>
      </p:sp>
      <p:sp>
        <p:nvSpPr>
          <p:cNvPr id="38915" name="Content Placeholder 2"/>
          <p:cNvSpPr>
            <a:spLocks noGrp="1"/>
          </p:cNvSpPr>
          <p:nvPr>
            <p:ph idx="1"/>
          </p:nvPr>
        </p:nvSpPr>
        <p:spPr>
          <a:xfrm>
            <a:off x="1038225" y="1316038"/>
            <a:ext cx="7113588" cy="3074987"/>
          </a:xfrm>
        </p:spPr>
        <p:txBody>
          <a:bodyPr/>
          <a:lstStyle/>
          <a:p>
            <a:pPr eaLnBrk="1" hangingPunct="1"/>
            <a:r>
              <a:rPr lang="en-US" sz="2800" smtClean="0"/>
              <a:t>There exist universal demographic characteristics of aging despite the diverse genetic and environmental factors involved.</a:t>
            </a:r>
          </a:p>
          <a:p>
            <a:pPr eaLnBrk="1" hangingPunct="1"/>
            <a:endParaRPr lang="en-US" sz="2800" smtClean="0"/>
          </a:p>
          <a:p>
            <a:pPr eaLnBrk="1" hangingPunct="1"/>
            <a:r>
              <a:rPr lang="en-US" sz="2800" smtClean="0"/>
              <a:t>This universality suggests a common random process.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738188" y="87313"/>
            <a:ext cx="7772400" cy="1143000"/>
          </a:xfrm>
        </p:spPr>
        <p:txBody>
          <a:bodyPr/>
          <a:lstStyle/>
          <a:p>
            <a:pPr eaLnBrk="1" hangingPunct="1"/>
            <a:r>
              <a:rPr lang="en-US" sz="2400" smtClean="0"/>
              <a:t>Yeast aging is similar to mammalian aging </a:t>
            </a:r>
            <a:br>
              <a:rPr lang="en-US" sz="2400" smtClean="0"/>
            </a:br>
            <a:r>
              <a:rPr lang="en-US" sz="2400" smtClean="0"/>
              <a:t>                                              at the demographic level.</a:t>
            </a:r>
          </a:p>
        </p:txBody>
      </p:sp>
      <p:pic>
        <p:nvPicPr>
          <p:cNvPr id="5124" name="Picture 5" descr="030606"/>
          <p:cNvPicPr>
            <a:picLocks noChangeAspect="1" noChangeArrowheads="1"/>
          </p:cNvPicPr>
          <p:nvPr/>
        </p:nvPicPr>
        <p:blipFill>
          <a:blip r:embed="rId4" cstate="print"/>
          <a:srcRect/>
          <a:stretch>
            <a:fillRect/>
          </a:stretch>
        </p:blipFill>
        <p:spPr bwMode="auto">
          <a:xfrm>
            <a:off x="403225" y="1889125"/>
            <a:ext cx="3687763" cy="3176588"/>
          </a:xfrm>
          <a:prstGeom prst="rect">
            <a:avLst/>
          </a:prstGeom>
          <a:noFill/>
          <a:ln w="9525">
            <a:noFill/>
            <a:miter lim="800000"/>
            <a:headEnd/>
            <a:tailEnd/>
          </a:ln>
        </p:spPr>
      </p:pic>
      <p:sp>
        <p:nvSpPr>
          <p:cNvPr id="5125" name="Text Box 6"/>
          <p:cNvSpPr txBox="1">
            <a:spLocks noChangeArrowheads="1"/>
          </p:cNvSpPr>
          <p:nvPr/>
        </p:nvSpPr>
        <p:spPr bwMode="auto">
          <a:xfrm rot="10800000">
            <a:off x="425450" y="2932113"/>
            <a:ext cx="182563" cy="1336675"/>
          </a:xfrm>
          <a:prstGeom prst="rect">
            <a:avLst/>
          </a:prstGeom>
          <a:solidFill>
            <a:schemeClr val="tx1"/>
          </a:solidFill>
          <a:ln w="38100">
            <a:noFill/>
            <a:miter lim="800000"/>
            <a:headEnd/>
            <a:tailEnd/>
          </a:ln>
        </p:spPr>
        <p:txBody>
          <a:bodyPr vert="eaVert" lIns="0" tIns="0" rIns="0" bIns="0">
            <a:spAutoFit/>
          </a:bodyPr>
          <a:lstStyle/>
          <a:p>
            <a:r>
              <a:rPr lang="en-US" sz="1200">
                <a:solidFill>
                  <a:schemeClr val="bg2"/>
                </a:solidFill>
              </a:rPr>
              <a:t>Ln(R0)</a:t>
            </a:r>
          </a:p>
        </p:txBody>
      </p:sp>
      <p:sp>
        <p:nvSpPr>
          <p:cNvPr id="5126" name="Text Box 7"/>
          <p:cNvSpPr txBox="1">
            <a:spLocks noChangeArrowheads="1"/>
          </p:cNvSpPr>
          <p:nvPr/>
        </p:nvSpPr>
        <p:spPr bwMode="auto">
          <a:xfrm>
            <a:off x="2117725" y="4781550"/>
            <a:ext cx="303213" cy="274638"/>
          </a:xfrm>
          <a:prstGeom prst="rect">
            <a:avLst/>
          </a:prstGeom>
          <a:solidFill>
            <a:schemeClr val="tx1"/>
          </a:solidFill>
          <a:ln w="38100">
            <a:noFill/>
            <a:miter lim="800000"/>
            <a:headEnd/>
            <a:tailEnd/>
          </a:ln>
        </p:spPr>
        <p:txBody>
          <a:bodyPr wrap="none">
            <a:spAutoFit/>
          </a:bodyPr>
          <a:lstStyle/>
          <a:p>
            <a:r>
              <a:rPr lang="en-US" sz="1200">
                <a:solidFill>
                  <a:schemeClr val="bg2"/>
                </a:solidFill>
              </a:rPr>
              <a:t>G</a:t>
            </a:r>
          </a:p>
        </p:txBody>
      </p:sp>
      <p:sp>
        <p:nvSpPr>
          <p:cNvPr id="5127" name="Text Box 8"/>
          <p:cNvSpPr txBox="1">
            <a:spLocks noChangeArrowheads="1"/>
          </p:cNvSpPr>
          <p:nvPr/>
        </p:nvSpPr>
        <p:spPr bwMode="auto">
          <a:xfrm>
            <a:off x="506413" y="5153025"/>
            <a:ext cx="3709987" cy="366713"/>
          </a:xfrm>
          <a:prstGeom prst="rect">
            <a:avLst/>
          </a:prstGeom>
          <a:noFill/>
          <a:ln w="38100">
            <a:noFill/>
            <a:miter lim="800000"/>
            <a:headEnd/>
            <a:tailEnd/>
          </a:ln>
        </p:spPr>
        <p:txBody>
          <a:bodyPr lIns="0" rIns="0">
            <a:spAutoFit/>
          </a:bodyPr>
          <a:lstStyle/>
          <a:p>
            <a:r>
              <a:rPr lang="en-US" sz="1800" b="0">
                <a:solidFill>
                  <a:schemeClr val="bg2"/>
                </a:solidFill>
              </a:rPr>
              <a:t>Qin &amp; Lu, 2006 Exp Gerontology</a:t>
            </a:r>
          </a:p>
        </p:txBody>
      </p:sp>
      <p:grpSp>
        <p:nvGrpSpPr>
          <p:cNvPr id="5128" name="Group 9"/>
          <p:cNvGrpSpPr>
            <a:grpSpLocks/>
          </p:cNvGrpSpPr>
          <p:nvPr/>
        </p:nvGrpSpPr>
        <p:grpSpPr bwMode="auto">
          <a:xfrm>
            <a:off x="2916238" y="5589588"/>
            <a:ext cx="2879725" cy="863600"/>
            <a:chOff x="3318" y="1491"/>
            <a:chExt cx="1681" cy="601"/>
          </a:xfrm>
        </p:grpSpPr>
        <p:sp>
          <p:nvSpPr>
            <p:cNvPr id="5133" name="Rectangle 10"/>
            <p:cNvSpPr>
              <a:spLocks noChangeArrowheads="1"/>
            </p:cNvSpPr>
            <p:nvPr/>
          </p:nvSpPr>
          <p:spPr bwMode="auto">
            <a:xfrm>
              <a:off x="3318" y="1491"/>
              <a:ext cx="1681" cy="601"/>
            </a:xfrm>
            <a:prstGeom prst="rect">
              <a:avLst/>
            </a:prstGeom>
            <a:solidFill>
              <a:schemeClr val="tx1"/>
            </a:solidFill>
            <a:ln w="38100">
              <a:noFill/>
              <a:miter lim="800000"/>
              <a:headEnd/>
              <a:tailEnd/>
            </a:ln>
          </p:spPr>
          <p:txBody>
            <a:bodyPr anchor="ctr">
              <a:spAutoFit/>
            </a:bodyPr>
            <a:lstStyle/>
            <a:p>
              <a:endParaRPr lang="en-US"/>
            </a:p>
          </p:txBody>
        </p:sp>
        <p:graphicFrame>
          <p:nvGraphicFramePr>
            <p:cNvPr id="5122" name="Object 11"/>
            <p:cNvGraphicFramePr>
              <a:graphicFrameLocks noChangeAspect="1"/>
            </p:cNvGraphicFramePr>
            <p:nvPr/>
          </p:nvGraphicFramePr>
          <p:xfrm>
            <a:off x="3387" y="1538"/>
            <a:ext cx="1513" cy="479"/>
          </p:xfrm>
          <a:graphic>
            <a:graphicData uri="http://schemas.openxmlformats.org/presentationml/2006/ole">
              <p:oleObj spid="_x0000_s5122" name="Equation" r:id="rId5" imgW="1244520" imgH="393480" progId="Equation.3">
                <p:embed/>
              </p:oleObj>
            </a:graphicData>
          </a:graphic>
        </p:graphicFrame>
      </p:grpSp>
      <p:pic>
        <p:nvPicPr>
          <p:cNvPr id="5129" name="Picture 12" descr="Pages from StrehlerMildavan60-general theory of mortality and aging"/>
          <p:cNvPicPr>
            <a:picLocks noChangeAspect="1" noChangeArrowheads="1"/>
          </p:cNvPicPr>
          <p:nvPr/>
        </p:nvPicPr>
        <p:blipFill>
          <a:blip r:embed="rId6" cstate="print"/>
          <a:srcRect/>
          <a:stretch>
            <a:fillRect/>
          </a:stretch>
        </p:blipFill>
        <p:spPr bwMode="auto">
          <a:xfrm>
            <a:off x="4652963" y="1939925"/>
            <a:ext cx="3940175" cy="2892425"/>
          </a:xfrm>
          <a:prstGeom prst="rect">
            <a:avLst/>
          </a:prstGeom>
          <a:noFill/>
          <a:ln w="9525">
            <a:noFill/>
            <a:miter lim="800000"/>
            <a:headEnd/>
            <a:tailEnd/>
          </a:ln>
        </p:spPr>
      </p:pic>
      <p:sp>
        <p:nvSpPr>
          <p:cNvPr id="5130" name="Text Box 13"/>
          <p:cNvSpPr txBox="1">
            <a:spLocks noChangeArrowheads="1"/>
          </p:cNvSpPr>
          <p:nvPr/>
        </p:nvSpPr>
        <p:spPr bwMode="auto">
          <a:xfrm>
            <a:off x="4811713" y="5153025"/>
            <a:ext cx="3709987" cy="366713"/>
          </a:xfrm>
          <a:prstGeom prst="rect">
            <a:avLst/>
          </a:prstGeom>
          <a:noFill/>
          <a:ln w="38100">
            <a:noFill/>
            <a:miter lim="800000"/>
            <a:headEnd/>
            <a:tailEnd/>
          </a:ln>
        </p:spPr>
        <p:txBody>
          <a:bodyPr lIns="0" rIns="0">
            <a:spAutoFit/>
          </a:bodyPr>
          <a:lstStyle/>
          <a:p>
            <a:r>
              <a:rPr lang="en-US" sz="1800" b="0">
                <a:solidFill>
                  <a:schemeClr val="bg2"/>
                </a:solidFill>
              </a:rPr>
              <a:t>Strehler &amp; Mildvan, 1960 Science</a:t>
            </a:r>
          </a:p>
        </p:txBody>
      </p:sp>
      <p:sp>
        <p:nvSpPr>
          <p:cNvPr id="5131" name="Text Box 14"/>
          <p:cNvSpPr txBox="1">
            <a:spLocks noChangeArrowheads="1"/>
          </p:cNvSpPr>
          <p:nvPr/>
        </p:nvSpPr>
        <p:spPr bwMode="auto">
          <a:xfrm>
            <a:off x="206375" y="1527175"/>
            <a:ext cx="3709988" cy="366713"/>
          </a:xfrm>
          <a:prstGeom prst="rect">
            <a:avLst/>
          </a:prstGeom>
          <a:noFill/>
          <a:ln w="38100">
            <a:noFill/>
            <a:miter lim="800000"/>
            <a:headEnd/>
            <a:tailEnd/>
          </a:ln>
        </p:spPr>
        <p:txBody>
          <a:bodyPr lIns="0" rIns="0">
            <a:spAutoFit/>
          </a:bodyPr>
          <a:lstStyle/>
          <a:p>
            <a:r>
              <a:rPr lang="en-US" sz="1800" b="0">
                <a:solidFill>
                  <a:schemeClr val="bg2"/>
                </a:solidFill>
              </a:rPr>
              <a:t>Yeast</a:t>
            </a:r>
          </a:p>
        </p:txBody>
      </p:sp>
      <p:sp>
        <p:nvSpPr>
          <p:cNvPr id="5132" name="Text Box 15"/>
          <p:cNvSpPr txBox="1">
            <a:spLocks noChangeArrowheads="1"/>
          </p:cNvSpPr>
          <p:nvPr/>
        </p:nvSpPr>
        <p:spPr bwMode="auto">
          <a:xfrm>
            <a:off x="4884738" y="1485900"/>
            <a:ext cx="3709987" cy="366713"/>
          </a:xfrm>
          <a:prstGeom prst="rect">
            <a:avLst/>
          </a:prstGeom>
          <a:noFill/>
          <a:ln w="38100">
            <a:noFill/>
            <a:miter lim="800000"/>
            <a:headEnd/>
            <a:tailEnd/>
          </a:ln>
        </p:spPr>
        <p:txBody>
          <a:bodyPr lIns="0" rIns="0">
            <a:spAutoFit/>
          </a:bodyPr>
          <a:lstStyle/>
          <a:p>
            <a:r>
              <a:rPr lang="en-US" sz="1800" b="0">
                <a:solidFill>
                  <a:schemeClr val="bg2"/>
                </a:solidFill>
              </a:rPr>
              <a:t>Human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smtClean="0"/>
              <a:t>Yeast aging is a stochastic process to a large extent.   </a:t>
            </a:r>
          </a:p>
        </p:txBody>
      </p:sp>
      <p:sp>
        <p:nvSpPr>
          <p:cNvPr id="39939" name="Rectangle 3"/>
          <p:cNvSpPr>
            <a:spLocks noChangeArrowheads="1"/>
          </p:cNvSpPr>
          <p:nvPr/>
        </p:nvSpPr>
        <p:spPr bwMode="auto">
          <a:xfrm>
            <a:off x="31750" y="1778000"/>
            <a:ext cx="8956675"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1: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 GROUP</a:t>
            </a:r>
            <a:r>
              <a:rPr lang="en-US" sz="2400" b="0" i="1" baseline="-25000">
                <a:solidFill>
                  <a:schemeClr val="bg2"/>
                </a:solidFill>
              </a:rPr>
              <a:t>j</a:t>
            </a:r>
            <a:r>
              <a:rPr lang="en-US" sz="2400" b="0" i="1">
                <a:solidFill>
                  <a:schemeClr val="bg2"/>
                </a:solidFill>
              </a:rPr>
              <a:t> + PLATE</a:t>
            </a:r>
            <a:r>
              <a:rPr lang="en-US" sz="2400" b="0" i="1" baseline="-25000">
                <a:solidFill>
                  <a:schemeClr val="bg2"/>
                </a:solidFill>
              </a:rPr>
              <a:t>ij</a:t>
            </a:r>
            <a:r>
              <a:rPr lang="en-US" sz="2400" b="0" i="1">
                <a:solidFill>
                  <a:schemeClr val="bg2"/>
                </a:solidFill>
              </a:rPr>
              <a:t> + e</a:t>
            </a:r>
            <a:r>
              <a:rPr lang="en-US" sz="2400" b="0" i="1" baseline="-25000">
                <a:solidFill>
                  <a:schemeClr val="bg2"/>
                </a:solidFill>
              </a:rPr>
              <a:t>ijk</a:t>
            </a:r>
          </a:p>
        </p:txBody>
      </p:sp>
      <p:sp>
        <p:nvSpPr>
          <p:cNvPr id="39940" name="Rectangle 4"/>
          <p:cNvSpPr>
            <a:spLocks noChangeArrowheads="1"/>
          </p:cNvSpPr>
          <p:nvPr/>
        </p:nvSpPr>
        <p:spPr bwMode="auto">
          <a:xfrm>
            <a:off x="1752600" y="2835275"/>
            <a:ext cx="5691188"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2: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+ζ</a:t>
            </a:r>
            <a:r>
              <a:rPr lang="en-US" sz="2400" b="0" i="1" baseline="-25000">
                <a:solidFill>
                  <a:schemeClr val="bg2"/>
                </a:solidFill>
              </a:rPr>
              <a:t>j</a:t>
            </a:r>
            <a:r>
              <a:rPr lang="en-US" sz="2400" b="0" i="1">
                <a:solidFill>
                  <a:schemeClr val="bg2"/>
                </a:solidFill>
              </a:rPr>
              <a:t> + e</a:t>
            </a:r>
            <a:r>
              <a:rPr lang="en-US" sz="2400" b="0" i="1" baseline="-25000">
                <a:solidFill>
                  <a:schemeClr val="bg2"/>
                </a:solidFill>
              </a:rPr>
              <a:t>ijk</a:t>
            </a:r>
          </a:p>
        </p:txBody>
      </p:sp>
      <p:sp>
        <p:nvSpPr>
          <p:cNvPr id="39941" name="Rectangle 5"/>
          <p:cNvSpPr>
            <a:spLocks noChangeArrowheads="1"/>
          </p:cNvSpPr>
          <p:nvPr/>
        </p:nvSpPr>
        <p:spPr bwMode="auto">
          <a:xfrm>
            <a:off x="2008188" y="3905250"/>
            <a:ext cx="5175250" cy="368300"/>
          </a:xfrm>
          <a:prstGeom prst="rect">
            <a:avLst/>
          </a:prstGeom>
          <a:noFill/>
          <a:ln w="38100">
            <a:noFill/>
            <a:miter lim="800000"/>
            <a:headEnd/>
            <a:tailEnd/>
          </a:ln>
        </p:spPr>
        <p:txBody>
          <a:bodyPr lIns="0" tIns="0" rIns="0" bIns="0" anchor="ctr">
            <a:spAutoFit/>
          </a:bodyPr>
          <a:lstStyle/>
          <a:p>
            <a:r>
              <a:rPr lang="en-US" sz="2400" b="0" i="1">
                <a:solidFill>
                  <a:schemeClr val="bg2"/>
                </a:solidFill>
              </a:rPr>
              <a:t>Model 3:  AGE</a:t>
            </a:r>
            <a:r>
              <a:rPr lang="en-US" sz="2400" b="0" i="1" baseline="-25000">
                <a:solidFill>
                  <a:schemeClr val="bg2"/>
                </a:solidFill>
              </a:rPr>
              <a:t>ijk</a:t>
            </a:r>
            <a:r>
              <a:rPr lang="en-US" sz="2400" b="0" i="1">
                <a:solidFill>
                  <a:schemeClr val="bg2"/>
                </a:solidFill>
              </a:rPr>
              <a:t> ~ u + STRAIN</a:t>
            </a:r>
            <a:r>
              <a:rPr lang="en-US" sz="2400" b="0" i="1" baseline="-25000">
                <a:solidFill>
                  <a:schemeClr val="bg2"/>
                </a:solidFill>
              </a:rPr>
              <a:t>i</a:t>
            </a:r>
            <a:r>
              <a:rPr lang="en-US" sz="2400" b="0" i="1">
                <a:solidFill>
                  <a:schemeClr val="bg2"/>
                </a:solidFill>
              </a:rPr>
              <a:t> + e</a:t>
            </a:r>
            <a:r>
              <a:rPr lang="en-US" sz="2400" b="0" i="1" baseline="-25000">
                <a:solidFill>
                  <a:schemeClr val="bg2"/>
                </a:solidFill>
              </a:rPr>
              <a:t>ijk</a:t>
            </a:r>
          </a:p>
        </p:txBody>
      </p:sp>
      <p:sp>
        <p:nvSpPr>
          <p:cNvPr id="39942" name="Rectangle 6"/>
          <p:cNvSpPr>
            <a:spLocks noChangeArrowheads="1"/>
          </p:cNvSpPr>
          <p:nvPr/>
        </p:nvSpPr>
        <p:spPr bwMode="auto">
          <a:xfrm>
            <a:off x="739775" y="4648200"/>
            <a:ext cx="7686675" cy="854075"/>
          </a:xfrm>
          <a:prstGeom prst="rect">
            <a:avLst/>
          </a:prstGeom>
          <a:noFill/>
          <a:ln w="38100">
            <a:noFill/>
            <a:miter lim="800000"/>
            <a:headEnd/>
            <a:tailEnd/>
          </a:ln>
        </p:spPr>
        <p:txBody>
          <a:bodyPr wrap="none" lIns="0" tIns="0" rIns="0" bIns="0" anchor="ctr">
            <a:spAutoFit/>
          </a:bodyPr>
          <a:lstStyle/>
          <a:p>
            <a:pPr algn="l"/>
            <a:r>
              <a:rPr lang="en-US" b="0">
                <a:solidFill>
                  <a:schemeClr val="bg2"/>
                </a:solidFill>
              </a:rPr>
              <a:t>Conclusion: Genotypic variation accounts for 22% of </a:t>
            </a:r>
          </a:p>
          <a:p>
            <a:pPr algn="l"/>
            <a:r>
              <a:rPr lang="en-US" b="0">
                <a:solidFill>
                  <a:schemeClr val="bg2"/>
                </a:solidFill>
              </a:rPr>
              <a:t>RLS variation among individual cells. </a:t>
            </a:r>
            <a:endParaRPr lang="en-US" b="0" baseline="-25000">
              <a:solidFill>
                <a:schemeClr val="bg2"/>
              </a:solidFill>
            </a:endParaRPr>
          </a:p>
        </p:txBody>
      </p:sp>
      <p:sp>
        <p:nvSpPr>
          <p:cNvPr id="39943" name="Text Box 7"/>
          <p:cNvSpPr txBox="1">
            <a:spLocks noChangeArrowheads="1"/>
          </p:cNvSpPr>
          <p:nvPr/>
        </p:nvSpPr>
        <p:spPr bwMode="auto">
          <a:xfrm>
            <a:off x="6627813" y="6156325"/>
            <a:ext cx="2516187" cy="701675"/>
          </a:xfrm>
          <a:prstGeom prst="rect">
            <a:avLst/>
          </a:prstGeom>
          <a:noFill/>
          <a:ln w="38100">
            <a:noFill/>
            <a:miter lim="800000"/>
            <a:headEnd/>
            <a:tailEnd/>
          </a:ln>
        </p:spPr>
        <p:txBody>
          <a:bodyPr lIns="0" rIns="0">
            <a:spAutoFit/>
          </a:bodyPr>
          <a:lstStyle/>
          <a:p>
            <a:r>
              <a:rPr lang="en-US" sz="2000" b="0" i="1">
                <a:solidFill>
                  <a:schemeClr val="tx1"/>
                </a:solidFill>
              </a:rPr>
              <a:t>Qin and Lu, 06 </a:t>
            </a:r>
          </a:p>
          <a:p>
            <a:r>
              <a:rPr lang="en-US" sz="2000" b="0" i="1">
                <a:solidFill>
                  <a:schemeClr val="tx1"/>
                </a:solidFill>
              </a:rPr>
              <a:t>Exp Gerontology</a:t>
            </a:r>
          </a:p>
        </p:txBody>
      </p:sp>
      <p:sp>
        <p:nvSpPr>
          <p:cNvPr id="39944" name="Text Box 16"/>
          <p:cNvSpPr txBox="1">
            <a:spLocks noChangeArrowheads="1"/>
          </p:cNvSpPr>
          <p:nvPr/>
        </p:nvSpPr>
        <p:spPr bwMode="auto">
          <a:xfrm>
            <a:off x="6923088" y="6461125"/>
            <a:ext cx="1976437" cy="396875"/>
          </a:xfrm>
          <a:prstGeom prst="rect">
            <a:avLst/>
          </a:prstGeom>
          <a:noFill/>
          <a:ln w="38100">
            <a:noFill/>
            <a:miter lim="800000"/>
            <a:headEnd/>
            <a:tailEnd/>
          </a:ln>
        </p:spPr>
        <p:txBody>
          <a:bodyPr wrap="none">
            <a:spAutoFit/>
          </a:bodyPr>
          <a:lstStyle/>
          <a:p>
            <a:r>
              <a:rPr lang="en-US" sz="2000" b="0">
                <a:solidFill>
                  <a:schemeClr val="bg2"/>
                </a:solidFill>
              </a:rPr>
              <a:t>Qin and Lu, 2006</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6725" y="241300"/>
            <a:ext cx="8343900" cy="1143000"/>
          </a:xfrm>
        </p:spPr>
        <p:txBody>
          <a:bodyPr/>
          <a:lstStyle/>
          <a:p>
            <a:pPr eaLnBrk="1" hangingPunct="1"/>
            <a:r>
              <a:rPr lang="en-US" smtClean="0"/>
              <a:t>A general theoretic framework for cellular aging</a:t>
            </a:r>
          </a:p>
        </p:txBody>
      </p:sp>
      <p:pic>
        <p:nvPicPr>
          <p:cNvPr id="40963" name="Picture 3" descr="all_39c_gray_with_label"/>
          <p:cNvPicPr>
            <a:picLocks noChangeAspect="1" noChangeArrowheads="1"/>
          </p:cNvPicPr>
          <p:nvPr/>
        </p:nvPicPr>
        <p:blipFill>
          <a:blip r:embed="rId2" cstate="print"/>
          <a:srcRect r="21826" b="-2026"/>
          <a:stretch>
            <a:fillRect/>
          </a:stretch>
        </p:blipFill>
        <p:spPr bwMode="auto">
          <a:xfrm>
            <a:off x="6376988" y="3544888"/>
            <a:ext cx="1263650" cy="1150937"/>
          </a:xfrm>
          <a:prstGeom prst="rect">
            <a:avLst/>
          </a:prstGeom>
          <a:noFill/>
          <a:ln w="9525">
            <a:noFill/>
            <a:miter lim="800000"/>
            <a:headEnd/>
            <a:tailEnd/>
          </a:ln>
        </p:spPr>
      </p:pic>
      <p:graphicFrame>
        <p:nvGraphicFramePr>
          <p:cNvPr id="5" name="Group 35"/>
          <p:cNvGraphicFramePr>
            <a:graphicFrameLocks noGrp="1"/>
          </p:cNvGraphicFramePr>
          <p:nvPr/>
        </p:nvGraphicFramePr>
        <p:xfrm>
          <a:off x="1422400" y="2046288"/>
          <a:ext cx="6183313" cy="944879"/>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smtClean="0">
                          <a:ln>
                            <a:noFill/>
                          </a:ln>
                          <a:solidFill>
                            <a:schemeClr val="bg2"/>
                          </a:solidFill>
                          <a:effectLst/>
                          <a:latin typeface="Times New Roman" charset="0"/>
                          <a:ea typeface="ＭＳ Ｐゴシック" charset="-128"/>
                        </a:rPr>
                        <a:t>Cellular aging is an emergent property of gene/protein networks</a:t>
                      </a:r>
                      <a:endParaRPr kumimoji="0" lang="en-US" sz="2800" b="0" i="1" u="none" strike="noStrike" cap="none" normalizeH="0" baseline="0" smtClean="0">
                        <a:ln>
                          <a:noFill/>
                        </a:ln>
                        <a:solidFill>
                          <a:schemeClr val="bg2"/>
                        </a:solidFill>
                        <a:effectLst/>
                        <a:latin typeface="Times New Roman" charset="0"/>
                        <a:ea typeface="ＭＳ Ｐゴシック" charset="-128"/>
                      </a:endParaRP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6725" y="241300"/>
            <a:ext cx="8343900" cy="1143000"/>
          </a:xfrm>
        </p:spPr>
        <p:txBody>
          <a:bodyPr/>
          <a:lstStyle/>
          <a:p>
            <a:pPr eaLnBrk="1" hangingPunct="1"/>
            <a:r>
              <a:rPr lang="en-US" smtClean="0"/>
              <a:t>A general theoretic framework for cellular aging</a:t>
            </a:r>
          </a:p>
        </p:txBody>
      </p:sp>
      <p:pic>
        <p:nvPicPr>
          <p:cNvPr id="40963" name="Picture 3" descr="all_39c_gray_with_label"/>
          <p:cNvPicPr>
            <a:picLocks noChangeAspect="1" noChangeArrowheads="1"/>
          </p:cNvPicPr>
          <p:nvPr/>
        </p:nvPicPr>
        <p:blipFill>
          <a:blip r:embed="rId2" cstate="print"/>
          <a:srcRect r="21826" b="-2026"/>
          <a:stretch>
            <a:fillRect/>
          </a:stretch>
        </p:blipFill>
        <p:spPr bwMode="auto">
          <a:xfrm>
            <a:off x="6376988" y="3544888"/>
            <a:ext cx="1263650" cy="1150937"/>
          </a:xfrm>
          <a:prstGeom prst="rect">
            <a:avLst/>
          </a:prstGeom>
          <a:noFill/>
          <a:ln w="9525">
            <a:noFill/>
            <a:miter lim="800000"/>
            <a:headEnd/>
            <a:tailEnd/>
          </a:ln>
        </p:spPr>
      </p:pic>
      <p:graphicFrame>
        <p:nvGraphicFramePr>
          <p:cNvPr id="5" name="Group 35"/>
          <p:cNvGraphicFramePr>
            <a:graphicFrameLocks noGrp="1"/>
          </p:cNvGraphicFramePr>
          <p:nvPr/>
        </p:nvGraphicFramePr>
        <p:xfrm>
          <a:off x="1422400" y="2046288"/>
          <a:ext cx="6183313" cy="944879"/>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smtClean="0">
                          <a:ln>
                            <a:noFill/>
                          </a:ln>
                          <a:solidFill>
                            <a:schemeClr val="bg2"/>
                          </a:solidFill>
                          <a:effectLst/>
                          <a:latin typeface="Times New Roman" charset="0"/>
                          <a:ea typeface="ＭＳ Ｐゴシック" charset="-128"/>
                        </a:rPr>
                        <a:t>Cellular aging is an emergent property of gene/protein networks</a:t>
                      </a:r>
                      <a:endParaRPr kumimoji="0" lang="en-US" sz="2800" b="0" i="1" u="none" strike="noStrike" cap="none" normalizeH="0" baseline="0" smtClean="0">
                        <a:ln>
                          <a:noFill/>
                        </a:ln>
                        <a:solidFill>
                          <a:schemeClr val="bg2"/>
                        </a:solidFill>
                        <a:effectLst/>
                        <a:latin typeface="Times New Roman" charset="0"/>
                        <a:ea typeface="ＭＳ Ｐゴシック" charset="-128"/>
                      </a:endParaRP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3" cstate="print"/>
          <a:srcRect/>
          <a:stretch>
            <a:fillRect/>
          </a:stretch>
        </p:blipFill>
        <p:spPr bwMode="auto">
          <a:xfrm>
            <a:off x="5532438" y="4235450"/>
            <a:ext cx="1493837" cy="1390650"/>
          </a:xfrm>
          <a:prstGeom prst="rect">
            <a:avLst/>
          </a:prstGeom>
          <a:noFill/>
          <a:ln w="9525">
            <a:noFill/>
            <a:miter lim="800000"/>
            <a:headEnd/>
            <a:tailEnd/>
          </a:ln>
        </p:spPr>
      </p:pic>
      <p:sp>
        <p:nvSpPr>
          <p:cNvPr id="41987" name="Title 1"/>
          <p:cNvSpPr>
            <a:spLocks noGrp="1"/>
          </p:cNvSpPr>
          <p:nvPr>
            <p:ph type="title"/>
          </p:nvPr>
        </p:nvSpPr>
        <p:spPr/>
        <p:txBody>
          <a:bodyPr/>
          <a:lstStyle/>
          <a:p>
            <a:pPr eaLnBrk="1" hangingPunct="1"/>
            <a:r>
              <a:rPr lang="en-US" smtClean="0"/>
              <a:t>What is an emergent property?</a:t>
            </a:r>
          </a:p>
        </p:txBody>
      </p:sp>
      <p:sp>
        <p:nvSpPr>
          <p:cNvPr id="41988" name="Content Placeholder 2"/>
          <p:cNvSpPr>
            <a:spLocks noGrp="1"/>
          </p:cNvSpPr>
          <p:nvPr>
            <p:ph idx="1"/>
          </p:nvPr>
        </p:nvSpPr>
        <p:spPr>
          <a:xfrm>
            <a:off x="1652588" y="1393825"/>
            <a:ext cx="6529387" cy="2227263"/>
          </a:xfrm>
        </p:spPr>
        <p:txBody>
          <a:bodyPr/>
          <a:lstStyle/>
          <a:p>
            <a:pPr eaLnBrk="1" hangingPunct="1"/>
            <a:r>
              <a:rPr lang="en-US" sz="2400" smtClean="0"/>
              <a:t>Often loosely refers to the property arising at higher levels as a result of interaction at a low level.</a:t>
            </a:r>
          </a:p>
          <a:p>
            <a:pPr eaLnBrk="1" hangingPunct="1"/>
            <a:r>
              <a:rPr lang="en-US" sz="2400" smtClean="0"/>
              <a:t>A still debatable concept. </a:t>
            </a:r>
          </a:p>
          <a:p>
            <a:pPr eaLnBrk="1" hangingPunct="1"/>
            <a:r>
              <a:rPr lang="en-US" sz="2400" smtClean="0"/>
              <a:t>Many examples</a:t>
            </a:r>
          </a:p>
          <a:p>
            <a:pPr lvl="1" eaLnBrk="1" hangingPunct="1"/>
            <a:endParaRPr lang="en-US" sz="2400" smtClean="0"/>
          </a:p>
          <a:p>
            <a:pPr lvl="1" eaLnBrk="1" hangingPunct="1"/>
            <a:endParaRPr lang="en-US" sz="2400" smtClean="0"/>
          </a:p>
        </p:txBody>
      </p:sp>
      <p:pic>
        <p:nvPicPr>
          <p:cNvPr id="28677" name="Picture 5" descr="http://cache2.asset-cache.net/xc/71042720.jpg?v=1&amp;c=NewsMaker&amp;k=2&amp;d=16E05BD7AEF8253B9CD060F792A891D4E30A760B0D811297"/>
          <p:cNvPicPr>
            <a:picLocks noChangeAspect="1" noChangeArrowheads="1"/>
          </p:cNvPicPr>
          <p:nvPr/>
        </p:nvPicPr>
        <p:blipFill>
          <a:blip r:embed="rId4" cstate="print"/>
          <a:srcRect t="6879"/>
          <a:stretch>
            <a:fillRect/>
          </a:stretch>
        </p:blipFill>
        <p:spPr bwMode="auto">
          <a:xfrm>
            <a:off x="3227388" y="3582988"/>
            <a:ext cx="884237" cy="1233487"/>
          </a:xfrm>
          <a:prstGeom prst="rect">
            <a:avLst/>
          </a:prstGeom>
          <a:noFill/>
          <a:ln w="9525">
            <a:noFill/>
            <a:miter lim="800000"/>
            <a:headEnd/>
            <a:tailEnd/>
          </a:ln>
        </p:spPr>
      </p:pic>
      <p:pic>
        <p:nvPicPr>
          <p:cNvPr id="28678" name="Picture 7" descr="http://upload.wikimedia.org/wikipedia/commons/thumb/7/73/Termite_Cathedral_DSC03570.jpg/260px-Termite_Cathedral_DSC03570.jpg">
            <a:hlinkClick r:id="rId5"/>
          </p:cNvPr>
          <p:cNvPicPr>
            <a:picLocks noChangeAspect="1" noChangeArrowheads="1"/>
          </p:cNvPicPr>
          <p:nvPr/>
        </p:nvPicPr>
        <p:blipFill>
          <a:blip r:embed="rId6" cstate="print"/>
          <a:srcRect l="11568" t="4102" r="14584" b="8949"/>
          <a:stretch>
            <a:fillRect/>
          </a:stretch>
        </p:blipFill>
        <p:spPr bwMode="auto">
          <a:xfrm>
            <a:off x="2420938" y="4159250"/>
            <a:ext cx="884237" cy="1387475"/>
          </a:xfrm>
          <a:prstGeom prst="rect">
            <a:avLst/>
          </a:prstGeom>
          <a:noFill/>
          <a:ln w="9525">
            <a:noFill/>
            <a:miter lim="800000"/>
            <a:headEnd/>
            <a:tailEnd/>
          </a:ln>
        </p:spPr>
      </p:pic>
      <p:pic>
        <p:nvPicPr>
          <p:cNvPr id="28679" name="Picture 9" descr="http://upload.wikimedia.org/wikipedia/commons/thumb/6/60/Myoglobin.png/200px-Myoglobin.png">
            <a:hlinkClick r:id="rId7"/>
          </p:cNvPr>
          <p:cNvPicPr>
            <a:picLocks noChangeAspect="1" noChangeArrowheads="1"/>
          </p:cNvPicPr>
          <p:nvPr/>
        </p:nvPicPr>
        <p:blipFill>
          <a:blip r:embed="rId8" cstate="print"/>
          <a:srcRect/>
          <a:stretch>
            <a:fillRect/>
          </a:stretch>
        </p:blipFill>
        <p:spPr bwMode="auto">
          <a:xfrm>
            <a:off x="4187825" y="4311650"/>
            <a:ext cx="1147763" cy="1268413"/>
          </a:xfrm>
          <a:prstGeom prst="rect">
            <a:avLst/>
          </a:prstGeom>
          <a:noFill/>
          <a:ln w="9525">
            <a:noFill/>
            <a:miter lim="800000"/>
            <a:headEnd/>
            <a:tailEnd/>
          </a:ln>
        </p:spPr>
      </p:pic>
      <p:pic>
        <p:nvPicPr>
          <p:cNvPr id="28680" name="Picture 2"/>
          <p:cNvPicPr>
            <a:picLocks noChangeAspect="1" noChangeArrowheads="1"/>
          </p:cNvPicPr>
          <p:nvPr/>
        </p:nvPicPr>
        <p:blipFill>
          <a:blip r:embed="rId9" cstate="print"/>
          <a:srcRect/>
          <a:stretch>
            <a:fillRect/>
          </a:stretch>
        </p:blipFill>
        <p:spPr bwMode="auto">
          <a:xfrm>
            <a:off x="6645275" y="3927475"/>
            <a:ext cx="1044575" cy="10461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The reliability theory of aging</a:t>
            </a:r>
            <a:br>
              <a:rPr lang="en-US" smtClean="0"/>
            </a:br>
            <a:r>
              <a:rPr lang="en-US" smtClean="0"/>
              <a:t>			</a:t>
            </a:r>
          </a:p>
        </p:txBody>
      </p:sp>
      <p:sp>
        <p:nvSpPr>
          <p:cNvPr id="43011" name="Content Placeholder 2"/>
          <p:cNvSpPr>
            <a:spLocks noGrp="1"/>
          </p:cNvSpPr>
          <p:nvPr>
            <p:ph idx="1"/>
          </p:nvPr>
        </p:nvSpPr>
        <p:spPr>
          <a:xfrm>
            <a:off x="963613" y="1147763"/>
            <a:ext cx="7910512" cy="3952875"/>
          </a:xfrm>
        </p:spPr>
        <p:txBody>
          <a:bodyPr/>
          <a:lstStyle/>
          <a:p>
            <a:pPr eaLnBrk="1" hangingPunct="1"/>
            <a:r>
              <a:rPr lang="en-US" sz="2400" smtClean="0"/>
              <a:t>Aging systems  (Machines): </a:t>
            </a:r>
          </a:p>
          <a:p>
            <a:pPr lvl="1" eaLnBrk="1" hangingPunct="1">
              <a:buFontTx/>
              <a:buNone/>
            </a:pPr>
            <a:r>
              <a:rPr lang="en-US" sz="2400" smtClean="0"/>
              <a:t>		Age-dependent increase of risk to die</a:t>
            </a:r>
          </a:p>
          <a:p>
            <a:pPr eaLnBrk="1" hangingPunct="1"/>
            <a:endParaRPr lang="en-US" sz="2400" smtClean="0"/>
          </a:p>
          <a:p>
            <a:pPr eaLnBrk="1" hangingPunct="1"/>
            <a:r>
              <a:rPr lang="en-US" sz="2400" smtClean="0"/>
              <a:t>Non-aging systems (Radioactive isotopes) : </a:t>
            </a:r>
          </a:p>
          <a:p>
            <a:pPr lvl="1" eaLnBrk="1" hangingPunct="1">
              <a:buFontTx/>
              <a:buNone/>
            </a:pPr>
            <a:r>
              <a:rPr lang="en-US" sz="2400" smtClean="0"/>
              <a:t>		Age-independent increase of risk to die</a:t>
            </a:r>
          </a:p>
          <a:p>
            <a:pPr eaLnBrk="1" hangingPunct="1"/>
            <a:endParaRPr lang="en-US" sz="2400" smtClean="0"/>
          </a:p>
          <a:p>
            <a:pPr eaLnBrk="1" hangingPunct="1"/>
            <a:r>
              <a:rPr lang="en-US" sz="2400" smtClean="0"/>
              <a:t>Parallel connection of non-aging components can lead to aging systems. </a:t>
            </a:r>
          </a:p>
        </p:txBody>
      </p:sp>
      <p:sp>
        <p:nvSpPr>
          <p:cNvPr id="5" name="Rectangle 3"/>
          <p:cNvSpPr txBox="1">
            <a:spLocks noChangeArrowheads="1"/>
          </p:cNvSpPr>
          <p:nvPr/>
        </p:nvSpPr>
        <p:spPr bwMode="auto">
          <a:xfrm>
            <a:off x="5070475" y="5694363"/>
            <a:ext cx="3444875" cy="400050"/>
          </a:xfrm>
          <a:prstGeom prst="rect">
            <a:avLst/>
          </a:prstGeom>
          <a:noFill/>
          <a:ln w="9525">
            <a:noFill/>
            <a:miter lim="800000"/>
            <a:headEnd/>
            <a:tailEnd/>
          </a:ln>
        </p:spPr>
        <p:txBody>
          <a:bodyPr/>
          <a:lstStyle/>
          <a:p>
            <a:pPr marL="342900" indent="-342900" algn="l">
              <a:lnSpc>
                <a:spcPct val="80000"/>
              </a:lnSpc>
              <a:spcBef>
                <a:spcPct val="20000"/>
              </a:spcBef>
              <a:defRPr/>
            </a:pPr>
            <a:r>
              <a:rPr lang="en-US" sz="1600" b="0" kern="0" dirty="0">
                <a:solidFill>
                  <a:schemeClr val="bg2"/>
                </a:solidFill>
                <a:latin typeface="+mn-lt"/>
                <a:ea typeface="+mn-ea"/>
              </a:rPr>
              <a:t>	</a:t>
            </a:r>
            <a:r>
              <a:rPr lang="en-US" sz="1600" b="0" i="1" kern="0" dirty="0" err="1">
                <a:solidFill>
                  <a:schemeClr val="bg2"/>
                </a:solidFill>
                <a:latin typeface="+mn-lt"/>
                <a:ea typeface="+mn-ea"/>
              </a:rPr>
              <a:t>Gavrilov</a:t>
            </a:r>
            <a:r>
              <a:rPr lang="en-US" sz="1600" b="0" i="1" kern="0" dirty="0">
                <a:solidFill>
                  <a:schemeClr val="bg2"/>
                </a:solidFill>
                <a:latin typeface="+mn-lt"/>
                <a:ea typeface="+mn-ea"/>
              </a:rPr>
              <a:t> &amp; </a:t>
            </a:r>
            <a:r>
              <a:rPr lang="en-US" sz="1600" b="0" i="1" kern="0" dirty="0" err="1">
                <a:solidFill>
                  <a:schemeClr val="bg2"/>
                </a:solidFill>
                <a:latin typeface="+mn-lt"/>
                <a:ea typeface="+mn-ea"/>
              </a:rPr>
              <a:t>Gavrilova</a:t>
            </a:r>
            <a:r>
              <a:rPr lang="en-US" sz="1600" b="0" kern="0" dirty="0">
                <a:solidFill>
                  <a:schemeClr val="bg2"/>
                </a:solidFill>
                <a:latin typeface="+mn-lt"/>
                <a:ea typeface="+mn-ea"/>
              </a:rPr>
              <a:t>, 2001 JTB</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a:xfrm>
            <a:off x="269875" y="279400"/>
            <a:ext cx="8604250" cy="1143000"/>
          </a:xfrm>
        </p:spPr>
        <p:txBody>
          <a:bodyPr/>
          <a:lstStyle/>
          <a:p>
            <a:r>
              <a:rPr lang="en-US" smtClean="0"/>
              <a:t>Aging can arise from systems with non-aging components </a:t>
            </a:r>
          </a:p>
        </p:txBody>
      </p:sp>
      <p:pic>
        <p:nvPicPr>
          <p:cNvPr id="44035" name="Picture 3" descr="lnm-lnt-parallel-system"/>
          <p:cNvPicPr>
            <a:picLocks noChangeAspect="1" noChangeArrowheads="1"/>
          </p:cNvPicPr>
          <p:nvPr/>
        </p:nvPicPr>
        <p:blipFill>
          <a:blip r:embed="rId3" cstate="print"/>
          <a:srcRect t="9451" r="2374"/>
          <a:stretch>
            <a:fillRect/>
          </a:stretch>
        </p:blipFill>
        <p:spPr bwMode="auto">
          <a:xfrm>
            <a:off x="3765550" y="1979613"/>
            <a:ext cx="4362450" cy="3600450"/>
          </a:xfrm>
          <a:prstGeom prst="rect">
            <a:avLst/>
          </a:prstGeom>
          <a:noFill/>
          <a:ln w="9525">
            <a:noFill/>
            <a:miter lim="800000"/>
            <a:headEnd/>
            <a:tailEnd/>
          </a:ln>
        </p:spPr>
      </p:pic>
      <p:grpSp>
        <p:nvGrpSpPr>
          <p:cNvPr id="44036" name="Group 2"/>
          <p:cNvGrpSpPr>
            <a:grpSpLocks/>
          </p:cNvGrpSpPr>
          <p:nvPr/>
        </p:nvGrpSpPr>
        <p:grpSpPr bwMode="auto">
          <a:xfrm>
            <a:off x="1116013" y="3160713"/>
            <a:ext cx="1674812" cy="965200"/>
            <a:chOff x="7813" y="4359"/>
            <a:chExt cx="2124" cy="914"/>
          </a:xfrm>
        </p:grpSpPr>
        <p:cxnSp>
          <p:nvCxnSpPr>
            <p:cNvPr id="44038" name="AutoShape 19"/>
            <p:cNvCxnSpPr>
              <a:cxnSpLocks noChangeShapeType="1"/>
            </p:cNvCxnSpPr>
            <p:nvPr/>
          </p:nvCxnSpPr>
          <p:spPr bwMode="auto">
            <a:xfrm>
              <a:off x="7813" y="4793"/>
              <a:ext cx="498" cy="0"/>
            </a:xfrm>
            <a:prstGeom prst="straightConnector1">
              <a:avLst/>
            </a:prstGeom>
            <a:noFill/>
            <a:ln w="9525">
              <a:solidFill>
                <a:srgbClr val="000000"/>
              </a:solidFill>
              <a:round/>
              <a:headEnd/>
              <a:tailEnd/>
            </a:ln>
          </p:spPr>
        </p:cxnSp>
        <p:grpSp>
          <p:nvGrpSpPr>
            <p:cNvPr id="44039" name="Group 4"/>
            <p:cNvGrpSpPr>
              <a:grpSpLocks/>
            </p:cNvGrpSpPr>
            <p:nvPr/>
          </p:nvGrpSpPr>
          <p:grpSpPr bwMode="auto">
            <a:xfrm>
              <a:off x="8311" y="4359"/>
              <a:ext cx="1128" cy="914"/>
              <a:chOff x="8311" y="4359"/>
              <a:chExt cx="1128" cy="914"/>
            </a:xfrm>
          </p:grpSpPr>
          <p:grpSp>
            <p:nvGrpSpPr>
              <p:cNvPr id="44041" name="Group 16"/>
              <p:cNvGrpSpPr>
                <a:grpSpLocks/>
              </p:cNvGrpSpPr>
              <p:nvPr/>
            </p:nvGrpSpPr>
            <p:grpSpPr bwMode="auto">
              <a:xfrm>
                <a:off x="8311" y="4359"/>
                <a:ext cx="1128" cy="194"/>
                <a:chOff x="7426" y="4341"/>
                <a:chExt cx="1128" cy="194"/>
              </a:xfrm>
            </p:grpSpPr>
            <p:cxnSp>
              <p:nvCxnSpPr>
                <p:cNvPr id="44053" name="AutoShape 18"/>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4" name="Rectangle 17"/>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2" name="Group 13"/>
              <p:cNvGrpSpPr>
                <a:grpSpLocks/>
              </p:cNvGrpSpPr>
              <p:nvPr/>
            </p:nvGrpSpPr>
            <p:grpSpPr bwMode="auto">
              <a:xfrm>
                <a:off x="8311" y="4599"/>
                <a:ext cx="1128" cy="194"/>
                <a:chOff x="7426" y="4341"/>
                <a:chExt cx="1128" cy="194"/>
              </a:xfrm>
            </p:grpSpPr>
            <p:cxnSp>
              <p:nvCxnSpPr>
                <p:cNvPr id="44051" name="AutoShape 15"/>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2" name="Rectangle 14"/>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3" name="Group 10"/>
              <p:cNvGrpSpPr>
                <a:grpSpLocks/>
              </p:cNvGrpSpPr>
              <p:nvPr/>
            </p:nvGrpSpPr>
            <p:grpSpPr bwMode="auto">
              <a:xfrm>
                <a:off x="8311" y="4839"/>
                <a:ext cx="1128" cy="194"/>
                <a:chOff x="7426" y="4341"/>
                <a:chExt cx="1128" cy="194"/>
              </a:xfrm>
            </p:grpSpPr>
            <p:cxnSp>
              <p:nvCxnSpPr>
                <p:cNvPr id="44049" name="AutoShape 12"/>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50" name="Rectangle 11"/>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grpSp>
            <p:nvGrpSpPr>
              <p:cNvPr id="44044" name="Group 7"/>
              <p:cNvGrpSpPr>
                <a:grpSpLocks/>
              </p:cNvGrpSpPr>
              <p:nvPr/>
            </p:nvGrpSpPr>
            <p:grpSpPr bwMode="auto">
              <a:xfrm>
                <a:off x="8311" y="5079"/>
                <a:ext cx="1128" cy="194"/>
                <a:chOff x="7426" y="4341"/>
                <a:chExt cx="1128" cy="194"/>
              </a:xfrm>
            </p:grpSpPr>
            <p:cxnSp>
              <p:nvCxnSpPr>
                <p:cNvPr id="44047" name="AutoShape 9"/>
                <p:cNvCxnSpPr>
                  <a:cxnSpLocks noChangeShapeType="1"/>
                </p:cNvCxnSpPr>
                <p:nvPr/>
              </p:nvCxnSpPr>
              <p:spPr bwMode="auto">
                <a:xfrm>
                  <a:off x="7426" y="4438"/>
                  <a:ext cx="1128" cy="0"/>
                </a:xfrm>
                <a:prstGeom prst="straightConnector1">
                  <a:avLst/>
                </a:prstGeom>
                <a:noFill/>
                <a:ln w="9525">
                  <a:solidFill>
                    <a:srgbClr val="000000"/>
                  </a:solidFill>
                  <a:round/>
                  <a:headEnd/>
                  <a:tailEnd/>
                </a:ln>
              </p:spPr>
            </p:cxnSp>
            <p:sp>
              <p:nvSpPr>
                <p:cNvPr id="44048" name="Rectangle 8"/>
                <p:cNvSpPr>
                  <a:spLocks noChangeArrowheads="1"/>
                </p:cNvSpPr>
                <p:nvPr/>
              </p:nvSpPr>
              <p:spPr bwMode="auto">
                <a:xfrm>
                  <a:off x="7738" y="4341"/>
                  <a:ext cx="494" cy="194"/>
                </a:xfrm>
                <a:prstGeom prst="rect">
                  <a:avLst/>
                </a:prstGeom>
                <a:solidFill>
                  <a:srgbClr val="FFFFFF"/>
                </a:solidFill>
                <a:ln w="9525">
                  <a:solidFill>
                    <a:srgbClr val="000000"/>
                  </a:solidFill>
                  <a:miter lim="800000"/>
                  <a:headEnd/>
                  <a:tailEnd/>
                </a:ln>
              </p:spPr>
              <p:txBody>
                <a:bodyPr/>
                <a:lstStyle/>
                <a:p>
                  <a:endParaRPr lang="en-US"/>
                </a:p>
              </p:txBody>
            </p:sp>
          </p:grpSp>
          <p:cxnSp>
            <p:nvCxnSpPr>
              <p:cNvPr id="44045" name="AutoShape 6"/>
              <p:cNvCxnSpPr>
                <a:cxnSpLocks noChangeShapeType="1"/>
              </p:cNvCxnSpPr>
              <p:nvPr/>
            </p:nvCxnSpPr>
            <p:spPr bwMode="auto">
              <a:xfrm>
                <a:off x="8311" y="4456"/>
                <a:ext cx="0" cy="720"/>
              </a:xfrm>
              <a:prstGeom prst="straightConnector1">
                <a:avLst/>
              </a:prstGeom>
              <a:noFill/>
              <a:ln w="9525">
                <a:solidFill>
                  <a:srgbClr val="000000"/>
                </a:solidFill>
                <a:round/>
                <a:headEnd/>
                <a:tailEnd/>
              </a:ln>
            </p:spPr>
          </p:cxnSp>
          <p:cxnSp>
            <p:nvCxnSpPr>
              <p:cNvPr id="44046" name="AutoShape 5"/>
              <p:cNvCxnSpPr>
                <a:cxnSpLocks noChangeShapeType="1"/>
              </p:cNvCxnSpPr>
              <p:nvPr/>
            </p:nvCxnSpPr>
            <p:spPr bwMode="auto">
              <a:xfrm>
                <a:off x="9431" y="4465"/>
                <a:ext cx="0" cy="720"/>
              </a:xfrm>
              <a:prstGeom prst="straightConnector1">
                <a:avLst/>
              </a:prstGeom>
              <a:noFill/>
              <a:ln w="9525">
                <a:solidFill>
                  <a:srgbClr val="000000"/>
                </a:solidFill>
                <a:round/>
                <a:headEnd/>
                <a:tailEnd/>
              </a:ln>
            </p:spPr>
          </p:cxnSp>
        </p:grpSp>
        <p:cxnSp>
          <p:nvCxnSpPr>
            <p:cNvPr id="44040" name="AutoShape 3"/>
            <p:cNvCxnSpPr>
              <a:cxnSpLocks noChangeShapeType="1"/>
            </p:cNvCxnSpPr>
            <p:nvPr/>
          </p:nvCxnSpPr>
          <p:spPr bwMode="auto">
            <a:xfrm>
              <a:off x="9439" y="4793"/>
              <a:ext cx="498" cy="0"/>
            </a:xfrm>
            <a:prstGeom prst="straightConnector1">
              <a:avLst/>
            </a:prstGeom>
            <a:noFill/>
            <a:ln w="9525">
              <a:solidFill>
                <a:srgbClr val="000000"/>
              </a:solidFill>
              <a:round/>
              <a:headEnd/>
              <a:tailEnd/>
            </a:ln>
          </p:spPr>
        </p:cxnSp>
      </p:grpSp>
      <p:sp>
        <p:nvSpPr>
          <p:cNvPr id="22" name="AutoShape 11"/>
          <p:cNvSpPr>
            <a:spLocks noChangeArrowheads="1"/>
          </p:cNvSpPr>
          <p:nvPr/>
        </p:nvSpPr>
        <p:spPr bwMode="auto">
          <a:xfrm>
            <a:off x="461963" y="1277938"/>
            <a:ext cx="6083300" cy="1123950"/>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In essence, characteristics of aging of a system can arise from interactions of non-aging components, i.e., aging is an emergent property.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A gene/protein network model of cellular aging</a:t>
            </a:r>
            <a:br>
              <a:rPr lang="en-US" smtClean="0"/>
            </a:br>
            <a:r>
              <a:rPr lang="en-US" smtClean="0"/>
              <a:t>			</a:t>
            </a:r>
            <a:endParaRPr lang="en-US" sz="2400" smtClean="0">
              <a:solidFill>
                <a:schemeClr val="bg2"/>
              </a:solidFill>
            </a:endParaRPr>
          </a:p>
        </p:txBody>
      </p:sp>
      <p:grpSp>
        <p:nvGrpSpPr>
          <p:cNvPr id="45059" name="Group 2"/>
          <p:cNvGrpSpPr>
            <a:grpSpLocks/>
          </p:cNvGrpSpPr>
          <p:nvPr/>
        </p:nvGrpSpPr>
        <p:grpSpPr bwMode="auto">
          <a:xfrm>
            <a:off x="5256213" y="2332038"/>
            <a:ext cx="2119312" cy="1404937"/>
            <a:chOff x="7813" y="4359"/>
            <a:chExt cx="2124" cy="914"/>
          </a:xfrm>
        </p:grpSpPr>
        <p:cxnSp>
          <p:nvCxnSpPr>
            <p:cNvPr id="45076"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5077" name="Group 4"/>
            <p:cNvGrpSpPr>
              <a:grpSpLocks/>
            </p:cNvGrpSpPr>
            <p:nvPr/>
          </p:nvGrpSpPr>
          <p:grpSpPr bwMode="auto">
            <a:xfrm>
              <a:off x="8311" y="4359"/>
              <a:ext cx="1128" cy="914"/>
              <a:chOff x="8311" y="4359"/>
              <a:chExt cx="1128" cy="914"/>
            </a:xfrm>
          </p:grpSpPr>
          <p:grpSp>
            <p:nvGrpSpPr>
              <p:cNvPr id="45079" name="Group 16"/>
              <p:cNvGrpSpPr>
                <a:grpSpLocks/>
              </p:cNvGrpSpPr>
              <p:nvPr/>
            </p:nvGrpSpPr>
            <p:grpSpPr bwMode="auto">
              <a:xfrm>
                <a:off x="8311" y="4359"/>
                <a:ext cx="1128" cy="194"/>
                <a:chOff x="7426" y="4341"/>
                <a:chExt cx="1128" cy="194"/>
              </a:xfrm>
            </p:grpSpPr>
            <p:cxnSp>
              <p:nvCxnSpPr>
                <p:cNvPr id="45091"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92"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0" name="Group 13"/>
              <p:cNvGrpSpPr>
                <a:grpSpLocks/>
              </p:cNvGrpSpPr>
              <p:nvPr/>
            </p:nvGrpSpPr>
            <p:grpSpPr bwMode="auto">
              <a:xfrm>
                <a:off x="8311" y="4599"/>
                <a:ext cx="1128" cy="194"/>
                <a:chOff x="7426" y="4341"/>
                <a:chExt cx="1128" cy="194"/>
              </a:xfrm>
            </p:grpSpPr>
            <p:cxnSp>
              <p:nvCxnSpPr>
                <p:cNvPr id="45089"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90"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1" name="Group 10"/>
              <p:cNvGrpSpPr>
                <a:grpSpLocks/>
              </p:cNvGrpSpPr>
              <p:nvPr/>
            </p:nvGrpSpPr>
            <p:grpSpPr bwMode="auto">
              <a:xfrm>
                <a:off x="8311" y="4839"/>
                <a:ext cx="1128" cy="194"/>
                <a:chOff x="7426" y="4341"/>
                <a:chExt cx="1128" cy="194"/>
              </a:xfrm>
            </p:grpSpPr>
            <p:cxnSp>
              <p:nvCxnSpPr>
                <p:cNvPr id="45087"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88"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5082" name="Group 7"/>
              <p:cNvGrpSpPr>
                <a:grpSpLocks/>
              </p:cNvGrpSpPr>
              <p:nvPr/>
            </p:nvGrpSpPr>
            <p:grpSpPr bwMode="auto">
              <a:xfrm>
                <a:off x="8311" y="5079"/>
                <a:ext cx="1128" cy="194"/>
                <a:chOff x="7426" y="4341"/>
                <a:chExt cx="1128" cy="194"/>
              </a:xfrm>
            </p:grpSpPr>
            <p:cxnSp>
              <p:nvCxnSpPr>
                <p:cNvPr id="45085"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5086"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5083"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5084"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5078"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45060" name="Group 35"/>
          <p:cNvGrpSpPr>
            <a:grpSpLocks/>
          </p:cNvGrpSpPr>
          <p:nvPr/>
        </p:nvGrpSpPr>
        <p:grpSpPr bwMode="auto">
          <a:xfrm>
            <a:off x="1077913" y="2046288"/>
            <a:ext cx="2517775" cy="2035175"/>
            <a:chOff x="1077913" y="2046288"/>
            <a:chExt cx="2517775" cy="2035175"/>
          </a:xfrm>
        </p:grpSpPr>
        <p:sp>
          <p:nvSpPr>
            <p:cNvPr id="45063" name="Oval 24"/>
            <p:cNvSpPr>
              <a:spLocks noChangeArrowheads="1"/>
            </p:cNvSpPr>
            <p:nvPr/>
          </p:nvSpPr>
          <p:spPr bwMode="auto">
            <a:xfrm>
              <a:off x="2092325" y="2046288"/>
              <a:ext cx="366713" cy="355600"/>
            </a:xfrm>
            <a:prstGeom prst="ellipse">
              <a:avLst/>
            </a:prstGeom>
            <a:solidFill>
              <a:schemeClr val="bg2"/>
            </a:solidFill>
            <a:ln w="9525">
              <a:solidFill>
                <a:schemeClr val="bg2"/>
              </a:solidFill>
              <a:round/>
              <a:headEnd/>
              <a:tailEnd/>
            </a:ln>
          </p:spPr>
          <p:txBody>
            <a:bodyPr/>
            <a:lstStyle/>
            <a:p>
              <a:endParaRPr lang="en-US"/>
            </a:p>
          </p:txBody>
        </p:sp>
        <p:sp>
          <p:nvSpPr>
            <p:cNvPr id="45064" name="Oval 25"/>
            <p:cNvSpPr>
              <a:spLocks noChangeArrowheads="1"/>
            </p:cNvSpPr>
            <p:nvPr/>
          </p:nvSpPr>
          <p:spPr bwMode="auto">
            <a:xfrm>
              <a:off x="2613025" y="3735388"/>
              <a:ext cx="358775" cy="346075"/>
            </a:xfrm>
            <a:prstGeom prst="ellipse">
              <a:avLst/>
            </a:prstGeom>
            <a:noFill/>
            <a:ln w="25400">
              <a:solidFill>
                <a:schemeClr val="bg2"/>
              </a:solidFill>
              <a:round/>
              <a:headEnd/>
              <a:tailEnd/>
            </a:ln>
          </p:spPr>
          <p:txBody>
            <a:bodyPr/>
            <a:lstStyle/>
            <a:p>
              <a:endParaRPr lang="en-US"/>
            </a:p>
          </p:txBody>
        </p:sp>
        <p:sp>
          <p:nvSpPr>
            <p:cNvPr id="45065" name="Oval 26"/>
            <p:cNvSpPr>
              <a:spLocks noChangeArrowheads="1"/>
            </p:cNvSpPr>
            <p:nvPr/>
          </p:nvSpPr>
          <p:spPr bwMode="auto">
            <a:xfrm>
              <a:off x="1668463" y="3725863"/>
              <a:ext cx="368300" cy="355600"/>
            </a:xfrm>
            <a:prstGeom prst="ellipse">
              <a:avLst/>
            </a:prstGeom>
            <a:noFill/>
            <a:ln w="25400">
              <a:solidFill>
                <a:schemeClr val="bg2"/>
              </a:solidFill>
              <a:round/>
              <a:headEnd/>
              <a:tailEnd/>
            </a:ln>
          </p:spPr>
          <p:txBody>
            <a:bodyPr/>
            <a:lstStyle/>
            <a:p>
              <a:endParaRPr lang="en-US"/>
            </a:p>
          </p:txBody>
        </p:sp>
        <p:sp>
          <p:nvSpPr>
            <p:cNvPr id="45066" name="Oval 27"/>
            <p:cNvSpPr>
              <a:spLocks noChangeArrowheads="1"/>
            </p:cNvSpPr>
            <p:nvPr/>
          </p:nvSpPr>
          <p:spPr bwMode="auto">
            <a:xfrm>
              <a:off x="1077913" y="2930525"/>
              <a:ext cx="366712" cy="355600"/>
            </a:xfrm>
            <a:prstGeom prst="ellipse">
              <a:avLst/>
            </a:prstGeom>
            <a:noFill/>
            <a:ln w="25400">
              <a:solidFill>
                <a:schemeClr val="bg2"/>
              </a:solidFill>
              <a:round/>
              <a:headEnd/>
              <a:tailEnd/>
            </a:ln>
          </p:spPr>
          <p:txBody>
            <a:bodyPr/>
            <a:lstStyle/>
            <a:p>
              <a:endParaRPr lang="en-US"/>
            </a:p>
          </p:txBody>
        </p:sp>
        <p:sp>
          <p:nvSpPr>
            <p:cNvPr id="45067" name="Oval 28"/>
            <p:cNvSpPr>
              <a:spLocks noChangeArrowheads="1"/>
            </p:cNvSpPr>
            <p:nvPr/>
          </p:nvSpPr>
          <p:spPr bwMode="auto">
            <a:xfrm>
              <a:off x="3227388" y="2881313"/>
              <a:ext cx="368300" cy="355600"/>
            </a:xfrm>
            <a:prstGeom prst="ellipse">
              <a:avLst/>
            </a:prstGeom>
            <a:noFill/>
            <a:ln w="25400">
              <a:solidFill>
                <a:schemeClr val="bg2"/>
              </a:solidFill>
              <a:round/>
              <a:headEnd/>
              <a:tailEnd/>
            </a:ln>
          </p:spPr>
          <p:txBody>
            <a:bodyPr/>
            <a:lstStyle/>
            <a:p>
              <a:endParaRPr lang="en-US"/>
            </a:p>
          </p:txBody>
        </p:sp>
        <p:cxnSp>
          <p:nvCxnSpPr>
            <p:cNvPr id="45068" name="Straight Connector 37"/>
            <p:cNvCxnSpPr>
              <a:cxnSpLocks noChangeShapeType="1"/>
              <a:stCxn id="45063" idx="4"/>
              <a:endCxn id="45066" idx="7"/>
            </p:cNvCxnSpPr>
            <p:nvPr/>
          </p:nvCxnSpPr>
          <p:spPr bwMode="auto">
            <a:xfrm rot="5400000">
              <a:off x="1543050" y="2249488"/>
              <a:ext cx="579437" cy="884238"/>
            </a:xfrm>
            <a:prstGeom prst="line">
              <a:avLst/>
            </a:prstGeom>
            <a:noFill/>
            <a:ln w="38100">
              <a:solidFill>
                <a:schemeClr val="bg2"/>
              </a:solidFill>
              <a:round/>
              <a:headEnd/>
              <a:tailEnd/>
            </a:ln>
          </p:spPr>
        </p:cxnSp>
        <p:cxnSp>
          <p:nvCxnSpPr>
            <p:cNvPr id="45069" name="Straight Connector 38"/>
            <p:cNvCxnSpPr>
              <a:cxnSpLocks noChangeShapeType="1"/>
              <a:stCxn id="45063" idx="4"/>
              <a:endCxn id="45065" idx="0"/>
            </p:cNvCxnSpPr>
            <p:nvPr/>
          </p:nvCxnSpPr>
          <p:spPr bwMode="auto">
            <a:xfrm rot="5400000">
              <a:off x="1401763" y="2852738"/>
              <a:ext cx="1323975" cy="422275"/>
            </a:xfrm>
            <a:prstGeom prst="line">
              <a:avLst/>
            </a:prstGeom>
            <a:noFill/>
            <a:ln w="38100">
              <a:solidFill>
                <a:schemeClr val="bg2"/>
              </a:solidFill>
              <a:round/>
              <a:headEnd/>
              <a:tailEnd/>
            </a:ln>
          </p:spPr>
        </p:cxnSp>
        <p:cxnSp>
          <p:nvCxnSpPr>
            <p:cNvPr id="45070" name="Straight Connector 41"/>
            <p:cNvCxnSpPr>
              <a:cxnSpLocks noChangeShapeType="1"/>
              <a:stCxn id="45063" idx="4"/>
              <a:endCxn id="45064" idx="0"/>
            </p:cNvCxnSpPr>
            <p:nvPr/>
          </p:nvCxnSpPr>
          <p:spPr bwMode="auto">
            <a:xfrm rot="16200000" flipH="1">
              <a:off x="1866901" y="2809875"/>
              <a:ext cx="1333500" cy="517525"/>
            </a:xfrm>
            <a:prstGeom prst="line">
              <a:avLst/>
            </a:prstGeom>
            <a:noFill/>
            <a:ln w="38100">
              <a:solidFill>
                <a:schemeClr val="bg2"/>
              </a:solidFill>
              <a:round/>
              <a:headEnd/>
              <a:tailEnd/>
            </a:ln>
          </p:spPr>
        </p:cxnSp>
        <p:cxnSp>
          <p:nvCxnSpPr>
            <p:cNvPr id="45071" name="Straight Connector 44"/>
            <p:cNvCxnSpPr>
              <a:cxnSpLocks noChangeShapeType="1"/>
              <a:stCxn id="45063" idx="4"/>
              <a:endCxn id="45067" idx="1"/>
            </p:cNvCxnSpPr>
            <p:nvPr/>
          </p:nvCxnSpPr>
          <p:spPr bwMode="auto">
            <a:xfrm rot="16200000" flipH="1">
              <a:off x="2513013" y="2163763"/>
              <a:ext cx="530225" cy="1006475"/>
            </a:xfrm>
            <a:prstGeom prst="line">
              <a:avLst/>
            </a:prstGeom>
            <a:noFill/>
            <a:ln w="38100">
              <a:solidFill>
                <a:schemeClr val="bg2"/>
              </a:solidFill>
              <a:round/>
              <a:headEnd/>
              <a:tailEnd/>
            </a:ln>
          </p:spPr>
        </p:cxnSp>
        <p:cxnSp>
          <p:nvCxnSpPr>
            <p:cNvPr id="45072" name="Straight Connector 63"/>
            <p:cNvCxnSpPr>
              <a:cxnSpLocks noChangeShapeType="1"/>
              <a:stCxn id="45064" idx="7"/>
              <a:endCxn id="45067" idx="3"/>
            </p:cNvCxnSpPr>
            <p:nvPr/>
          </p:nvCxnSpPr>
          <p:spPr bwMode="auto">
            <a:xfrm rot="5400000" flipH="1" flipV="1">
              <a:off x="2799556" y="3304382"/>
              <a:ext cx="601663" cy="361950"/>
            </a:xfrm>
            <a:prstGeom prst="line">
              <a:avLst/>
            </a:prstGeom>
            <a:noFill/>
            <a:ln w="25400">
              <a:solidFill>
                <a:schemeClr val="bg2"/>
              </a:solidFill>
              <a:prstDash val="sysDash"/>
              <a:round/>
              <a:headEnd/>
              <a:tailEnd/>
            </a:ln>
          </p:spPr>
        </p:cxnSp>
        <p:cxnSp>
          <p:nvCxnSpPr>
            <p:cNvPr id="45073" name="Straight Connector 67"/>
            <p:cNvCxnSpPr>
              <a:cxnSpLocks noChangeShapeType="1"/>
              <a:stCxn id="45065" idx="6"/>
              <a:endCxn id="45064" idx="2"/>
            </p:cNvCxnSpPr>
            <p:nvPr/>
          </p:nvCxnSpPr>
          <p:spPr bwMode="auto">
            <a:xfrm>
              <a:off x="2036763" y="3903663"/>
              <a:ext cx="576262" cy="4762"/>
            </a:xfrm>
            <a:prstGeom prst="line">
              <a:avLst/>
            </a:prstGeom>
            <a:noFill/>
            <a:ln w="25400">
              <a:solidFill>
                <a:schemeClr val="bg2"/>
              </a:solidFill>
              <a:prstDash val="sysDash"/>
              <a:round/>
              <a:headEnd/>
              <a:tailEnd/>
            </a:ln>
          </p:spPr>
        </p:cxnSp>
        <p:cxnSp>
          <p:nvCxnSpPr>
            <p:cNvPr id="45074" name="Straight Connector 71"/>
            <p:cNvCxnSpPr>
              <a:cxnSpLocks noChangeShapeType="1"/>
              <a:stCxn id="45066" idx="6"/>
              <a:endCxn id="45067" idx="2"/>
            </p:cNvCxnSpPr>
            <p:nvPr/>
          </p:nvCxnSpPr>
          <p:spPr bwMode="auto">
            <a:xfrm flipV="1">
              <a:off x="1444625" y="3059113"/>
              <a:ext cx="1782763" cy="49212"/>
            </a:xfrm>
            <a:prstGeom prst="line">
              <a:avLst/>
            </a:prstGeom>
            <a:noFill/>
            <a:ln w="25400">
              <a:solidFill>
                <a:schemeClr val="bg2"/>
              </a:solidFill>
              <a:prstDash val="sysDash"/>
              <a:round/>
              <a:headEnd/>
              <a:tailEnd/>
            </a:ln>
          </p:spPr>
        </p:cxnSp>
        <p:cxnSp>
          <p:nvCxnSpPr>
            <p:cNvPr id="45075" name="Straight Connector 75"/>
            <p:cNvCxnSpPr>
              <a:cxnSpLocks noChangeShapeType="1"/>
              <a:stCxn id="45066" idx="5"/>
              <a:endCxn id="45065" idx="1"/>
            </p:cNvCxnSpPr>
            <p:nvPr/>
          </p:nvCxnSpPr>
          <p:spPr bwMode="auto">
            <a:xfrm rot="16200000" flipH="1">
              <a:off x="1284288" y="3340100"/>
              <a:ext cx="544512" cy="331788"/>
            </a:xfrm>
            <a:prstGeom prst="line">
              <a:avLst/>
            </a:prstGeom>
            <a:noFill/>
            <a:ln w="25400">
              <a:solidFill>
                <a:schemeClr val="bg2"/>
              </a:solidFill>
              <a:prstDash val="sysDash"/>
              <a:round/>
              <a:headEnd/>
              <a:tailEnd/>
            </a:ln>
          </p:spPr>
        </p:cxnSp>
      </p:grpSp>
      <p:sp>
        <p:nvSpPr>
          <p:cNvPr id="45061" name="Rectangle 92"/>
          <p:cNvSpPr>
            <a:spLocks noChangeArrowheads="1"/>
          </p:cNvSpPr>
          <p:nvPr/>
        </p:nvSpPr>
        <p:spPr bwMode="auto">
          <a:xfrm>
            <a:off x="923925" y="4695825"/>
            <a:ext cx="2543175" cy="708025"/>
          </a:xfrm>
          <a:prstGeom prst="rect">
            <a:avLst/>
          </a:prstGeom>
          <a:noFill/>
          <a:ln w="9525">
            <a:noFill/>
            <a:miter lim="800000"/>
            <a:headEnd/>
            <a:tailEnd/>
          </a:ln>
        </p:spPr>
        <p:txBody>
          <a:bodyPr wrap="none">
            <a:spAutoFit/>
          </a:bodyPr>
          <a:lstStyle/>
          <a:p>
            <a:r>
              <a:rPr lang="en-US" sz="2000">
                <a:solidFill>
                  <a:schemeClr val="bg2"/>
                </a:solidFill>
              </a:rPr>
              <a:t>An essential gene </a:t>
            </a:r>
          </a:p>
          <a:p>
            <a:r>
              <a:rPr lang="en-US" sz="2000">
                <a:solidFill>
                  <a:schemeClr val="bg2"/>
                </a:solidFill>
              </a:rPr>
              <a:t>with four connections</a:t>
            </a:r>
          </a:p>
        </p:txBody>
      </p:sp>
      <p:sp>
        <p:nvSpPr>
          <p:cNvPr id="45062" name="Rectangle 93"/>
          <p:cNvSpPr>
            <a:spLocks noChangeArrowheads="1"/>
          </p:cNvSpPr>
          <p:nvPr/>
        </p:nvSpPr>
        <p:spPr bwMode="auto">
          <a:xfrm>
            <a:off x="4764088" y="4657725"/>
            <a:ext cx="3205162" cy="708025"/>
          </a:xfrm>
          <a:prstGeom prst="rect">
            <a:avLst/>
          </a:prstGeom>
          <a:noFill/>
          <a:ln w="9525">
            <a:noFill/>
            <a:miter lim="800000"/>
            <a:headEnd/>
            <a:tailEnd/>
          </a:ln>
        </p:spPr>
        <p:txBody>
          <a:bodyPr wrap="none">
            <a:spAutoFit/>
          </a:bodyPr>
          <a:lstStyle/>
          <a:p>
            <a:r>
              <a:rPr lang="en-US" sz="2000" dirty="0">
                <a:solidFill>
                  <a:schemeClr val="bg2"/>
                </a:solidFill>
              </a:rPr>
              <a:t>A reliability model</a:t>
            </a:r>
          </a:p>
          <a:p>
            <a:r>
              <a:rPr lang="en-US" sz="2000" dirty="0">
                <a:solidFill>
                  <a:schemeClr val="bg2"/>
                </a:solidFill>
              </a:rPr>
              <a:t>with four parallel pathways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Network with modules</a:t>
            </a:r>
            <a:br>
              <a:rPr lang="en-US" smtClean="0"/>
            </a:br>
            <a:r>
              <a:rPr lang="en-US" smtClean="0"/>
              <a:t>			</a:t>
            </a:r>
            <a:endParaRPr lang="en-US" sz="2400" smtClean="0">
              <a:solidFill>
                <a:schemeClr val="bg2"/>
              </a:solidFill>
            </a:endParaRPr>
          </a:p>
        </p:txBody>
      </p:sp>
      <p:sp>
        <p:nvSpPr>
          <p:cNvPr id="46083" name="Rectangle 92"/>
          <p:cNvSpPr>
            <a:spLocks noChangeArrowheads="1"/>
          </p:cNvSpPr>
          <p:nvPr/>
        </p:nvSpPr>
        <p:spPr bwMode="auto">
          <a:xfrm>
            <a:off x="5100638" y="1892300"/>
            <a:ext cx="2408237" cy="708025"/>
          </a:xfrm>
          <a:prstGeom prst="rect">
            <a:avLst/>
          </a:prstGeom>
          <a:noFill/>
          <a:ln w="9525">
            <a:noFill/>
            <a:miter lim="800000"/>
            <a:headEnd/>
            <a:tailEnd/>
          </a:ln>
        </p:spPr>
        <p:txBody>
          <a:bodyPr wrap="none">
            <a:spAutoFit/>
          </a:bodyPr>
          <a:lstStyle/>
          <a:p>
            <a:r>
              <a:rPr lang="en-US" sz="2000">
                <a:solidFill>
                  <a:schemeClr val="bg2"/>
                </a:solidFill>
              </a:rPr>
              <a:t>A network with two </a:t>
            </a:r>
          </a:p>
          <a:p>
            <a:r>
              <a:rPr lang="en-US" sz="2000">
                <a:solidFill>
                  <a:schemeClr val="bg2"/>
                </a:solidFill>
              </a:rPr>
              <a:t>essential modules</a:t>
            </a:r>
          </a:p>
        </p:txBody>
      </p:sp>
      <p:sp>
        <p:nvSpPr>
          <p:cNvPr id="46084" name="Rectangle 93"/>
          <p:cNvSpPr>
            <a:spLocks noChangeArrowheads="1"/>
          </p:cNvSpPr>
          <p:nvPr/>
        </p:nvSpPr>
        <p:spPr bwMode="auto">
          <a:xfrm>
            <a:off x="5259388" y="4159250"/>
            <a:ext cx="2212975" cy="708025"/>
          </a:xfrm>
          <a:prstGeom prst="rect">
            <a:avLst/>
          </a:prstGeom>
          <a:noFill/>
          <a:ln w="9525">
            <a:noFill/>
            <a:miter lim="800000"/>
            <a:headEnd/>
            <a:tailEnd/>
          </a:ln>
        </p:spPr>
        <p:txBody>
          <a:bodyPr wrap="none">
            <a:spAutoFit/>
          </a:bodyPr>
          <a:lstStyle/>
          <a:p>
            <a:r>
              <a:rPr lang="en-US" sz="2000">
                <a:solidFill>
                  <a:schemeClr val="bg2"/>
                </a:solidFill>
              </a:rPr>
              <a:t>A reliability model</a:t>
            </a:r>
          </a:p>
          <a:p>
            <a:r>
              <a:rPr lang="en-US" sz="2000">
                <a:solidFill>
                  <a:schemeClr val="bg2"/>
                </a:solidFill>
              </a:rPr>
              <a:t>with two modules</a:t>
            </a:r>
          </a:p>
        </p:txBody>
      </p:sp>
      <p:grpSp>
        <p:nvGrpSpPr>
          <p:cNvPr id="46085" name="Group 91"/>
          <p:cNvGrpSpPr>
            <a:grpSpLocks/>
          </p:cNvGrpSpPr>
          <p:nvPr/>
        </p:nvGrpSpPr>
        <p:grpSpPr bwMode="auto">
          <a:xfrm>
            <a:off x="962025" y="1547813"/>
            <a:ext cx="3455988" cy="1304925"/>
            <a:chOff x="577880" y="1412738"/>
            <a:chExt cx="3456450" cy="1305770"/>
          </a:xfrm>
        </p:grpSpPr>
        <p:sp>
          <p:nvSpPr>
            <p:cNvPr id="46125" name="Oval 24"/>
            <p:cNvSpPr>
              <a:spLocks noChangeArrowheads="1"/>
            </p:cNvSpPr>
            <p:nvPr/>
          </p:nvSpPr>
          <p:spPr bwMode="auto">
            <a:xfrm>
              <a:off x="1181112" y="1412738"/>
              <a:ext cx="218909" cy="228543"/>
            </a:xfrm>
            <a:prstGeom prst="ellipse">
              <a:avLst/>
            </a:prstGeom>
            <a:solidFill>
              <a:schemeClr val="bg2"/>
            </a:solidFill>
            <a:ln w="9525">
              <a:solidFill>
                <a:schemeClr val="bg2"/>
              </a:solidFill>
              <a:round/>
              <a:headEnd/>
              <a:tailEnd/>
            </a:ln>
          </p:spPr>
          <p:txBody>
            <a:bodyPr/>
            <a:lstStyle/>
            <a:p>
              <a:endParaRPr lang="en-US"/>
            </a:p>
          </p:txBody>
        </p:sp>
        <p:sp>
          <p:nvSpPr>
            <p:cNvPr id="46126" name="Oval 25"/>
            <p:cNvSpPr>
              <a:spLocks noChangeArrowheads="1"/>
            </p:cNvSpPr>
            <p:nvPr/>
          </p:nvSpPr>
          <p:spPr bwMode="auto">
            <a:xfrm>
              <a:off x="1491370" y="2493139"/>
              <a:ext cx="213024" cy="222195"/>
            </a:xfrm>
            <a:prstGeom prst="ellipse">
              <a:avLst/>
            </a:prstGeom>
            <a:noFill/>
            <a:ln w="25400">
              <a:solidFill>
                <a:schemeClr val="bg2"/>
              </a:solidFill>
              <a:round/>
              <a:headEnd/>
              <a:tailEnd/>
            </a:ln>
          </p:spPr>
          <p:txBody>
            <a:bodyPr/>
            <a:lstStyle/>
            <a:p>
              <a:endParaRPr lang="en-US"/>
            </a:p>
          </p:txBody>
        </p:sp>
        <p:sp>
          <p:nvSpPr>
            <p:cNvPr id="46127" name="Oval 26"/>
            <p:cNvSpPr>
              <a:spLocks noChangeArrowheads="1"/>
            </p:cNvSpPr>
            <p:nvPr/>
          </p:nvSpPr>
          <p:spPr bwMode="auto">
            <a:xfrm>
              <a:off x="929903" y="2489965"/>
              <a:ext cx="218909" cy="228543"/>
            </a:xfrm>
            <a:prstGeom prst="ellipse">
              <a:avLst/>
            </a:prstGeom>
            <a:noFill/>
            <a:ln w="25400">
              <a:solidFill>
                <a:schemeClr val="bg2"/>
              </a:solidFill>
              <a:round/>
              <a:headEnd/>
              <a:tailEnd/>
            </a:ln>
          </p:spPr>
          <p:txBody>
            <a:bodyPr/>
            <a:lstStyle/>
            <a:p>
              <a:endParaRPr lang="en-US"/>
            </a:p>
          </p:txBody>
        </p:sp>
        <p:sp>
          <p:nvSpPr>
            <p:cNvPr id="46128" name="Oval 27"/>
            <p:cNvSpPr>
              <a:spLocks noChangeArrowheads="1"/>
            </p:cNvSpPr>
            <p:nvPr/>
          </p:nvSpPr>
          <p:spPr bwMode="auto">
            <a:xfrm>
              <a:off x="577880" y="1963670"/>
              <a:ext cx="218909" cy="228543"/>
            </a:xfrm>
            <a:prstGeom prst="ellipse">
              <a:avLst/>
            </a:prstGeom>
            <a:noFill/>
            <a:ln w="25400">
              <a:solidFill>
                <a:schemeClr val="bg2"/>
              </a:solidFill>
              <a:round/>
              <a:headEnd/>
              <a:tailEnd/>
            </a:ln>
          </p:spPr>
          <p:txBody>
            <a:bodyPr/>
            <a:lstStyle/>
            <a:p>
              <a:endParaRPr lang="en-US"/>
            </a:p>
          </p:txBody>
        </p:sp>
        <p:sp>
          <p:nvSpPr>
            <p:cNvPr id="46129" name="Oval 28"/>
            <p:cNvSpPr>
              <a:spLocks noChangeArrowheads="1"/>
            </p:cNvSpPr>
            <p:nvPr/>
          </p:nvSpPr>
          <p:spPr bwMode="auto">
            <a:xfrm>
              <a:off x="1856766" y="1963670"/>
              <a:ext cx="218909" cy="228543"/>
            </a:xfrm>
            <a:prstGeom prst="ellipse">
              <a:avLst/>
            </a:prstGeom>
            <a:noFill/>
            <a:ln w="25400">
              <a:solidFill>
                <a:schemeClr val="bg2"/>
              </a:solidFill>
              <a:round/>
              <a:headEnd/>
              <a:tailEnd/>
            </a:ln>
          </p:spPr>
          <p:txBody>
            <a:bodyPr/>
            <a:lstStyle/>
            <a:p>
              <a:endParaRPr lang="en-US"/>
            </a:p>
          </p:txBody>
        </p:sp>
        <p:cxnSp>
          <p:nvCxnSpPr>
            <p:cNvPr id="46130" name="Straight Connector 37"/>
            <p:cNvCxnSpPr>
              <a:cxnSpLocks noChangeShapeType="1"/>
              <a:stCxn id="46125" idx="4"/>
              <a:endCxn id="46128" idx="7"/>
            </p:cNvCxnSpPr>
            <p:nvPr/>
          </p:nvCxnSpPr>
          <p:spPr bwMode="auto">
            <a:xfrm rot="5400000">
              <a:off x="849720" y="1556292"/>
              <a:ext cx="355858" cy="525837"/>
            </a:xfrm>
            <a:prstGeom prst="line">
              <a:avLst/>
            </a:prstGeom>
            <a:noFill/>
            <a:ln w="38100">
              <a:solidFill>
                <a:schemeClr val="bg2"/>
              </a:solidFill>
              <a:round/>
              <a:headEnd/>
              <a:tailEnd/>
            </a:ln>
          </p:spPr>
        </p:cxnSp>
        <p:cxnSp>
          <p:nvCxnSpPr>
            <p:cNvPr id="46131" name="Straight Connector 38"/>
            <p:cNvCxnSpPr>
              <a:cxnSpLocks noChangeShapeType="1"/>
              <a:stCxn id="46125" idx="4"/>
              <a:endCxn id="46127" idx="0"/>
            </p:cNvCxnSpPr>
            <p:nvPr/>
          </p:nvCxnSpPr>
          <p:spPr bwMode="auto">
            <a:xfrm rot="5400000">
              <a:off x="740621" y="1940019"/>
              <a:ext cx="848684" cy="251209"/>
            </a:xfrm>
            <a:prstGeom prst="line">
              <a:avLst/>
            </a:prstGeom>
            <a:noFill/>
            <a:ln w="38100">
              <a:solidFill>
                <a:schemeClr val="bg2"/>
              </a:solidFill>
              <a:round/>
              <a:headEnd/>
              <a:tailEnd/>
            </a:ln>
          </p:spPr>
        </p:cxnSp>
        <p:cxnSp>
          <p:nvCxnSpPr>
            <p:cNvPr id="46132" name="Straight Connector 41"/>
            <p:cNvCxnSpPr>
              <a:cxnSpLocks noChangeShapeType="1"/>
              <a:stCxn id="46125" idx="4"/>
              <a:endCxn id="46126" idx="0"/>
            </p:cNvCxnSpPr>
            <p:nvPr/>
          </p:nvCxnSpPr>
          <p:spPr bwMode="auto">
            <a:xfrm rot="16200000" flipH="1">
              <a:off x="1018295" y="1913552"/>
              <a:ext cx="851858" cy="307315"/>
            </a:xfrm>
            <a:prstGeom prst="line">
              <a:avLst/>
            </a:prstGeom>
            <a:noFill/>
            <a:ln w="38100">
              <a:solidFill>
                <a:schemeClr val="bg2"/>
              </a:solidFill>
              <a:round/>
              <a:headEnd/>
              <a:tailEnd/>
            </a:ln>
          </p:spPr>
        </p:cxnSp>
        <p:cxnSp>
          <p:nvCxnSpPr>
            <p:cNvPr id="46133" name="Straight Connector 44"/>
            <p:cNvCxnSpPr>
              <a:cxnSpLocks noChangeShapeType="1"/>
              <a:stCxn id="46125" idx="4"/>
              <a:endCxn id="46129" idx="1"/>
            </p:cNvCxnSpPr>
            <p:nvPr/>
          </p:nvCxnSpPr>
          <p:spPr bwMode="auto">
            <a:xfrm rot="16200000" flipH="1">
              <a:off x="1411767" y="1520081"/>
              <a:ext cx="355858" cy="598258"/>
            </a:xfrm>
            <a:prstGeom prst="line">
              <a:avLst/>
            </a:prstGeom>
            <a:noFill/>
            <a:ln w="38100">
              <a:solidFill>
                <a:schemeClr val="bg2"/>
              </a:solidFill>
              <a:round/>
              <a:headEnd/>
              <a:tailEnd/>
            </a:ln>
          </p:spPr>
        </p:cxnSp>
        <p:cxnSp>
          <p:nvCxnSpPr>
            <p:cNvPr id="46134" name="Straight Connector 63"/>
            <p:cNvCxnSpPr>
              <a:cxnSpLocks noChangeShapeType="1"/>
              <a:stCxn id="46126" idx="7"/>
              <a:endCxn id="46129" idx="3"/>
            </p:cNvCxnSpPr>
            <p:nvPr/>
          </p:nvCxnSpPr>
          <p:spPr bwMode="auto">
            <a:xfrm rot="5400000" flipH="1" flipV="1">
              <a:off x="1597544" y="2234398"/>
              <a:ext cx="366935" cy="215628"/>
            </a:xfrm>
            <a:prstGeom prst="line">
              <a:avLst/>
            </a:prstGeom>
            <a:noFill/>
            <a:ln w="25400">
              <a:solidFill>
                <a:schemeClr val="bg2"/>
              </a:solidFill>
              <a:prstDash val="sysDash"/>
              <a:round/>
              <a:headEnd/>
              <a:tailEnd/>
            </a:ln>
          </p:spPr>
        </p:cxnSp>
        <p:cxnSp>
          <p:nvCxnSpPr>
            <p:cNvPr id="46135" name="Straight Connector 67"/>
            <p:cNvCxnSpPr>
              <a:cxnSpLocks noChangeShapeType="1"/>
            </p:cNvCxnSpPr>
            <p:nvPr/>
          </p:nvCxnSpPr>
          <p:spPr bwMode="auto">
            <a:xfrm>
              <a:off x="1148812" y="2604236"/>
              <a:ext cx="342558" cy="0"/>
            </a:xfrm>
            <a:prstGeom prst="line">
              <a:avLst/>
            </a:prstGeom>
            <a:noFill/>
            <a:ln w="25400">
              <a:solidFill>
                <a:schemeClr val="bg2"/>
              </a:solidFill>
              <a:prstDash val="sysDash"/>
              <a:round/>
              <a:headEnd/>
              <a:tailEnd/>
            </a:ln>
          </p:spPr>
        </p:cxnSp>
        <p:cxnSp>
          <p:nvCxnSpPr>
            <p:cNvPr id="46136" name="Straight Connector 71"/>
            <p:cNvCxnSpPr>
              <a:cxnSpLocks noChangeShapeType="1"/>
            </p:cNvCxnSpPr>
            <p:nvPr/>
          </p:nvCxnSpPr>
          <p:spPr bwMode="auto">
            <a:xfrm>
              <a:off x="796789" y="2077941"/>
              <a:ext cx="1059977" cy="0"/>
            </a:xfrm>
            <a:prstGeom prst="line">
              <a:avLst/>
            </a:prstGeom>
            <a:noFill/>
            <a:ln w="25400">
              <a:solidFill>
                <a:schemeClr val="bg2"/>
              </a:solidFill>
              <a:prstDash val="sysDash"/>
              <a:round/>
              <a:headEnd/>
              <a:tailEnd/>
            </a:ln>
          </p:spPr>
        </p:cxnSp>
        <p:cxnSp>
          <p:nvCxnSpPr>
            <p:cNvPr id="46137" name="Straight Connector 75"/>
            <p:cNvCxnSpPr>
              <a:cxnSpLocks noChangeShapeType="1"/>
              <a:stCxn id="46128" idx="5"/>
              <a:endCxn id="46127" idx="1"/>
            </p:cNvCxnSpPr>
            <p:nvPr/>
          </p:nvCxnSpPr>
          <p:spPr bwMode="auto">
            <a:xfrm rot="16200000" flipH="1">
              <a:off x="681001" y="2242473"/>
              <a:ext cx="364690" cy="197232"/>
            </a:xfrm>
            <a:prstGeom prst="line">
              <a:avLst/>
            </a:prstGeom>
            <a:noFill/>
            <a:ln w="25400">
              <a:solidFill>
                <a:schemeClr val="bg2"/>
              </a:solidFill>
              <a:prstDash val="sysDash"/>
              <a:round/>
              <a:headEnd/>
              <a:tailEnd/>
            </a:ln>
          </p:spPr>
        </p:cxnSp>
        <p:sp>
          <p:nvSpPr>
            <p:cNvPr id="46138" name="Oval 39"/>
            <p:cNvSpPr>
              <a:spLocks noChangeArrowheads="1"/>
            </p:cNvSpPr>
            <p:nvPr/>
          </p:nvSpPr>
          <p:spPr bwMode="auto">
            <a:xfrm>
              <a:off x="3139767" y="1412738"/>
              <a:ext cx="218909" cy="228543"/>
            </a:xfrm>
            <a:prstGeom prst="ellipse">
              <a:avLst/>
            </a:prstGeom>
            <a:solidFill>
              <a:schemeClr val="bg2"/>
            </a:solidFill>
            <a:ln w="9525">
              <a:solidFill>
                <a:schemeClr val="bg2"/>
              </a:solidFill>
              <a:round/>
              <a:headEnd/>
              <a:tailEnd/>
            </a:ln>
          </p:spPr>
          <p:txBody>
            <a:bodyPr/>
            <a:lstStyle/>
            <a:p>
              <a:endParaRPr lang="en-US"/>
            </a:p>
          </p:txBody>
        </p:sp>
        <p:sp>
          <p:nvSpPr>
            <p:cNvPr id="46139" name="Oval 40"/>
            <p:cNvSpPr>
              <a:spLocks noChangeArrowheads="1"/>
            </p:cNvSpPr>
            <p:nvPr/>
          </p:nvSpPr>
          <p:spPr bwMode="auto">
            <a:xfrm>
              <a:off x="3450025" y="2493139"/>
              <a:ext cx="213024" cy="222195"/>
            </a:xfrm>
            <a:prstGeom prst="ellipse">
              <a:avLst/>
            </a:prstGeom>
            <a:noFill/>
            <a:ln w="25400">
              <a:solidFill>
                <a:schemeClr val="bg2"/>
              </a:solidFill>
              <a:round/>
              <a:headEnd/>
              <a:tailEnd/>
            </a:ln>
          </p:spPr>
          <p:txBody>
            <a:bodyPr/>
            <a:lstStyle/>
            <a:p>
              <a:endParaRPr lang="en-US"/>
            </a:p>
          </p:txBody>
        </p:sp>
        <p:sp>
          <p:nvSpPr>
            <p:cNvPr id="46140" name="Oval 42"/>
            <p:cNvSpPr>
              <a:spLocks noChangeArrowheads="1"/>
            </p:cNvSpPr>
            <p:nvPr/>
          </p:nvSpPr>
          <p:spPr bwMode="auto">
            <a:xfrm>
              <a:off x="2888558" y="2489965"/>
              <a:ext cx="218909" cy="228543"/>
            </a:xfrm>
            <a:prstGeom prst="ellipse">
              <a:avLst/>
            </a:prstGeom>
            <a:noFill/>
            <a:ln w="25400">
              <a:solidFill>
                <a:schemeClr val="bg2"/>
              </a:solidFill>
              <a:round/>
              <a:headEnd/>
              <a:tailEnd/>
            </a:ln>
          </p:spPr>
          <p:txBody>
            <a:bodyPr/>
            <a:lstStyle/>
            <a:p>
              <a:endParaRPr lang="en-US"/>
            </a:p>
          </p:txBody>
        </p:sp>
        <p:sp>
          <p:nvSpPr>
            <p:cNvPr id="46141" name="Oval 43"/>
            <p:cNvSpPr>
              <a:spLocks noChangeArrowheads="1"/>
            </p:cNvSpPr>
            <p:nvPr/>
          </p:nvSpPr>
          <p:spPr bwMode="auto">
            <a:xfrm>
              <a:off x="2536535" y="1963670"/>
              <a:ext cx="218909" cy="228543"/>
            </a:xfrm>
            <a:prstGeom prst="ellipse">
              <a:avLst/>
            </a:prstGeom>
            <a:noFill/>
            <a:ln w="25400">
              <a:solidFill>
                <a:schemeClr val="bg2"/>
              </a:solidFill>
              <a:round/>
              <a:headEnd/>
              <a:tailEnd/>
            </a:ln>
          </p:spPr>
          <p:txBody>
            <a:bodyPr/>
            <a:lstStyle/>
            <a:p>
              <a:endParaRPr lang="en-US"/>
            </a:p>
          </p:txBody>
        </p:sp>
        <p:sp>
          <p:nvSpPr>
            <p:cNvPr id="46142" name="Oval 45"/>
            <p:cNvSpPr>
              <a:spLocks noChangeArrowheads="1"/>
            </p:cNvSpPr>
            <p:nvPr/>
          </p:nvSpPr>
          <p:spPr bwMode="auto">
            <a:xfrm>
              <a:off x="3815421" y="1963670"/>
              <a:ext cx="218909" cy="228543"/>
            </a:xfrm>
            <a:prstGeom prst="ellipse">
              <a:avLst/>
            </a:prstGeom>
            <a:noFill/>
            <a:ln w="25400">
              <a:solidFill>
                <a:schemeClr val="bg2"/>
              </a:solidFill>
              <a:round/>
              <a:headEnd/>
              <a:tailEnd/>
            </a:ln>
          </p:spPr>
          <p:txBody>
            <a:bodyPr/>
            <a:lstStyle/>
            <a:p>
              <a:endParaRPr lang="en-US"/>
            </a:p>
          </p:txBody>
        </p:sp>
        <p:cxnSp>
          <p:nvCxnSpPr>
            <p:cNvPr id="46143" name="Straight Connector 46"/>
            <p:cNvCxnSpPr>
              <a:cxnSpLocks noChangeShapeType="1"/>
              <a:stCxn id="46138" idx="4"/>
              <a:endCxn id="46141" idx="7"/>
            </p:cNvCxnSpPr>
            <p:nvPr/>
          </p:nvCxnSpPr>
          <p:spPr bwMode="auto">
            <a:xfrm rot="5400000">
              <a:off x="2808375" y="1556292"/>
              <a:ext cx="355858" cy="525837"/>
            </a:xfrm>
            <a:prstGeom prst="line">
              <a:avLst/>
            </a:prstGeom>
            <a:noFill/>
            <a:ln w="38100">
              <a:solidFill>
                <a:schemeClr val="bg2"/>
              </a:solidFill>
              <a:round/>
              <a:headEnd/>
              <a:tailEnd/>
            </a:ln>
          </p:spPr>
        </p:cxnSp>
        <p:cxnSp>
          <p:nvCxnSpPr>
            <p:cNvPr id="46144" name="Straight Connector 47"/>
            <p:cNvCxnSpPr>
              <a:cxnSpLocks noChangeShapeType="1"/>
              <a:stCxn id="46138" idx="4"/>
              <a:endCxn id="46140" idx="0"/>
            </p:cNvCxnSpPr>
            <p:nvPr/>
          </p:nvCxnSpPr>
          <p:spPr bwMode="auto">
            <a:xfrm rot="5400000">
              <a:off x="2699276" y="1940019"/>
              <a:ext cx="848684" cy="251209"/>
            </a:xfrm>
            <a:prstGeom prst="line">
              <a:avLst/>
            </a:prstGeom>
            <a:noFill/>
            <a:ln w="38100">
              <a:solidFill>
                <a:schemeClr val="bg2"/>
              </a:solidFill>
              <a:round/>
              <a:headEnd/>
              <a:tailEnd/>
            </a:ln>
          </p:spPr>
        </p:cxnSp>
        <p:cxnSp>
          <p:nvCxnSpPr>
            <p:cNvPr id="46145" name="Straight Connector 48"/>
            <p:cNvCxnSpPr>
              <a:cxnSpLocks noChangeShapeType="1"/>
              <a:stCxn id="46138" idx="4"/>
              <a:endCxn id="46139" idx="0"/>
            </p:cNvCxnSpPr>
            <p:nvPr/>
          </p:nvCxnSpPr>
          <p:spPr bwMode="auto">
            <a:xfrm rot="16200000" flipH="1">
              <a:off x="2976950" y="1913552"/>
              <a:ext cx="851858" cy="307315"/>
            </a:xfrm>
            <a:prstGeom prst="line">
              <a:avLst/>
            </a:prstGeom>
            <a:noFill/>
            <a:ln w="38100">
              <a:solidFill>
                <a:schemeClr val="bg2"/>
              </a:solidFill>
              <a:round/>
              <a:headEnd/>
              <a:tailEnd/>
            </a:ln>
          </p:spPr>
        </p:cxnSp>
        <p:cxnSp>
          <p:nvCxnSpPr>
            <p:cNvPr id="46146" name="Straight Connector 49"/>
            <p:cNvCxnSpPr>
              <a:cxnSpLocks noChangeShapeType="1"/>
              <a:stCxn id="46138" idx="4"/>
              <a:endCxn id="46142" idx="1"/>
            </p:cNvCxnSpPr>
            <p:nvPr/>
          </p:nvCxnSpPr>
          <p:spPr bwMode="auto">
            <a:xfrm rot="16200000" flipH="1">
              <a:off x="3370422" y="1520081"/>
              <a:ext cx="355858" cy="598258"/>
            </a:xfrm>
            <a:prstGeom prst="line">
              <a:avLst/>
            </a:prstGeom>
            <a:noFill/>
            <a:ln w="38100">
              <a:solidFill>
                <a:schemeClr val="bg2"/>
              </a:solidFill>
              <a:round/>
              <a:headEnd/>
              <a:tailEnd/>
            </a:ln>
          </p:spPr>
        </p:cxnSp>
        <p:cxnSp>
          <p:nvCxnSpPr>
            <p:cNvPr id="46147" name="Straight Connector 50"/>
            <p:cNvCxnSpPr>
              <a:cxnSpLocks noChangeShapeType="1"/>
              <a:stCxn id="46139" idx="7"/>
              <a:endCxn id="46142" idx="3"/>
            </p:cNvCxnSpPr>
            <p:nvPr/>
          </p:nvCxnSpPr>
          <p:spPr bwMode="auto">
            <a:xfrm rot="5400000" flipH="1" flipV="1">
              <a:off x="3556199" y="2234398"/>
              <a:ext cx="366935" cy="215628"/>
            </a:xfrm>
            <a:prstGeom prst="line">
              <a:avLst/>
            </a:prstGeom>
            <a:noFill/>
            <a:ln w="25400">
              <a:solidFill>
                <a:schemeClr val="bg2"/>
              </a:solidFill>
              <a:prstDash val="sysDash"/>
              <a:round/>
              <a:headEnd/>
              <a:tailEnd/>
            </a:ln>
          </p:spPr>
        </p:cxnSp>
        <p:cxnSp>
          <p:nvCxnSpPr>
            <p:cNvPr id="46148" name="Straight Connector 51"/>
            <p:cNvCxnSpPr>
              <a:cxnSpLocks noChangeShapeType="1"/>
            </p:cNvCxnSpPr>
            <p:nvPr/>
          </p:nvCxnSpPr>
          <p:spPr bwMode="auto">
            <a:xfrm>
              <a:off x="3107467" y="2604236"/>
              <a:ext cx="342558" cy="0"/>
            </a:xfrm>
            <a:prstGeom prst="line">
              <a:avLst/>
            </a:prstGeom>
            <a:noFill/>
            <a:ln w="25400">
              <a:solidFill>
                <a:schemeClr val="bg2"/>
              </a:solidFill>
              <a:prstDash val="sysDash"/>
              <a:round/>
              <a:headEnd/>
              <a:tailEnd/>
            </a:ln>
          </p:spPr>
        </p:cxnSp>
        <p:cxnSp>
          <p:nvCxnSpPr>
            <p:cNvPr id="46149" name="Straight Connector 52"/>
            <p:cNvCxnSpPr>
              <a:cxnSpLocks noChangeShapeType="1"/>
            </p:cNvCxnSpPr>
            <p:nvPr/>
          </p:nvCxnSpPr>
          <p:spPr bwMode="auto">
            <a:xfrm>
              <a:off x="2755444" y="2077941"/>
              <a:ext cx="1059977" cy="0"/>
            </a:xfrm>
            <a:prstGeom prst="line">
              <a:avLst/>
            </a:prstGeom>
            <a:noFill/>
            <a:ln w="25400">
              <a:solidFill>
                <a:schemeClr val="bg2"/>
              </a:solidFill>
              <a:prstDash val="sysDash"/>
              <a:round/>
              <a:headEnd/>
              <a:tailEnd/>
            </a:ln>
          </p:spPr>
        </p:cxnSp>
        <p:cxnSp>
          <p:nvCxnSpPr>
            <p:cNvPr id="46150" name="Straight Connector 53"/>
            <p:cNvCxnSpPr>
              <a:cxnSpLocks noChangeShapeType="1"/>
              <a:stCxn id="46141" idx="5"/>
              <a:endCxn id="46140" idx="1"/>
            </p:cNvCxnSpPr>
            <p:nvPr/>
          </p:nvCxnSpPr>
          <p:spPr bwMode="auto">
            <a:xfrm rot="16200000" flipH="1">
              <a:off x="2639656" y="2242473"/>
              <a:ext cx="364690" cy="197232"/>
            </a:xfrm>
            <a:prstGeom prst="line">
              <a:avLst/>
            </a:prstGeom>
            <a:noFill/>
            <a:ln w="25400">
              <a:solidFill>
                <a:schemeClr val="bg2"/>
              </a:solidFill>
              <a:prstDash val="sysDash"/>
              <a:round/>
              <a:headEnd/>
              <a:tailEnd/>
            </a:ln>
          </p:spPr>
        </p:cxnSp>
        <p:cxnSp>
          <p:nvCxnSpPr>
            <p:cNvPr id="46151" name="Straight Connector 54"/>
            <p:cNvCxnSpPr>
              <a:cxnSpLocks noChangeShapeType="1"/>
            </p:cNvCxnSpPr>
            <p:nvPr/>
          </p:nvCxnSpPr>
          <p:spPr bwMode="auto">
            <a:xfrm>
              <a:off x="2075675" y="2077941"/>
              <a:ext cx="460860" cy="0"/>
            </a:xfrm>
            <a:prstGeom prst="line">
              <a:avLst/>
            </a:prstGeom>
            <a:noFill/>
            <a:ln w="25400">
              <a:solidFill>
                <a:schemeClr val="bg2"/>
              </a:solidFill>
              <a:prstDash val="sysDash"/>
              <a:round/>
              <a:headEnd/>
              <a:tailEnd/>
            </a:ln>
          </p:spPr>
        </p:cxnSp>
        <p:cxnSp>
          <p:nvCxnSpPr>
            <p:cNvPr id="46152" name="Straight Connector 57"/>
            <p:cNvCxnSpPr>
              <a:cxnSpLocks noChangeShapeType="1"/>
            </p:cNvCxnSpPr>
            <p:nvPr/>
          </p:nvCxnSpPr>
          <p:spPr bwMode="auto">
            <a:xfrm>
              <a:off x="1704394" y="2604236"/>
              <a:ext cx="1184164" cy="0"/>
            </a:xfrm>
            <a:prstGeom prst="line">
              <a:avLst/>
            </a:prstGeom>
            <a:noFill/>
            <a:ln w="25400">
              <a:solidFill>
                <a:schemeClr val="bg2"/>
              </a:solidFill>
              <a:prstDash val="sysDash"/>
              <a:round/>
              <a:headEnd/>
              <a:tailEnd/>
            </a:ln>
          </p:spPr>
        </p:cxnSp>
      </p:grpSp>
      <p:grpSp>
        <p:nvGrpSpPr>
          <p:cNvPr id="46086" name="Group 89"/>
          <p:cNvGrpSpPr>
            <a:grpSpLocks/>
          </p:cNvGrpSpPr>
          <p:nvPr/>
        </p:nvGrpSpPr>
        <p:grpSpPr bwMode="auto">
          <a:xfrm>
            <a:off x="1576388" y="3967163"/>
            <a:ext cx="2343150" cy="1228725"/>
            <a:chOff x="808309" y="4273910"/>
            <a:chExt cx="2342706" cy="1228960"/>
          </a:xfrm>
        </p:grpSpPr>
        <p:grpSp>
          <p:nvGrpSpPr>
            <p:cNvPr id="46089" name="Group 2"/>
            <p:cNvGrpSpPr>
              <a:grpSpLocks/>
            </p:cNvGrpSpPr>
            <p:nvPr/>
          </p:nvGrpSpPr>
          <p:grpSpPr bwMode="auto">
            <a:xfrm>
              <a:off x="808309" y="4273910"/>
              <a:ext cx="1190555" cy="1228960"/>
              <a:chOff x="7813" y="4359"/>
              <a:chExt cx="2124" cy="914"/>
            </a:xfrm>
          </p:grpSpPr>
          <p:cxnSp>
            <p:nvCxnSpPr>
              <p:cNvPr id="46108"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6109" name="Group 4"/>
              <p:cNvGrpSpPr>
                <a:grpSpLocks/>
              </p:cNvGrpSpPr>
              <p:nvPr/>
            </p:nvGrpSpPr>
            <p:grpSpPr bwMode="auto">
              <a:xfrm>
                <a:off x="8311" y="4359"/>
                <a:ext cx="1128" cy="914"/>
                <a:chOff x="8311" y="4359"/>
                <a:chExt cx="1128" cy="914"/>
              </a:xfrm>
            </p:grpSpPr>
            <p:grpSp>
              <p:nvGrpSpPr>
                <p:cNvPr id="46111" name="Group 16"/>
                <p:cNvGrpSpPr>
                  <a:grpSpLocks/>
                </p:cNvGrpSpPr>
                <p:nvPr/>
              </p:nvGrpSpPr>
              <p:grpSpPr bwMode="auto">
                <a:xfrm>
                  <a:off x="8311" y="4359"/>
                  <a:ext cx="1128" cy="194"/>
                  <a:chOff x="7426" y="4341"/>
                  <a:chExt cx="1128" cy="194"/>
                </a:xfrm>
              </p:grpSpPr>
              <p:cxnSp>
                <p:nvCxnSpPr>
                  <p:cNvPr id="46123"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4"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2" name="Group 13"/>
                <p:cNvGrpSpPr>
                  <a:grpSpLocks/>
                </p:cNvGrpSpPr>
                <p:nvPr/>
              </p:nvGrpSpPr>
              <p:grpSpPr bwMode="auto">
                <a:xfrm>
                  <a:off x="8311" y="4599"/>
                  <a:ext cx="1128" cy="194"/>
                  <a:chOff x="7426" y="4341"/>
                  <a:chExt cx="1128" cy="194"/>
                </a:xfrm>
              </p:grpSpPr>
              <p:cxnSp>
                <p:nvCxnSpPr>
                  <p:cNvPr id="46121"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2"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3" name="Group 10"/>
                <p:cNvGrpSpPr>
                  <a:grpSpLocks/>
                </p:cNvGrpSpPr>
                <p:nvPr/>
              </p:nvGrpSpPr>
              <p:grpSpPr bwMode="auto">
                <a:xfrm>
                  <a:off x="8311" y="4839"/>
                  <a:ext cx="1128" cy="194"/>
                  <a:chOff x="7426" y="4341"/>
                  <a:chExt cx="1128" cy="194"/>
                </a:xfrm>
              </p:grpSpPr>
              <p:cxnSp>
                <p:nvCxnSpPr>
                  <p:cNvPr id="46119"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20"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114" name="Group 7"/>
                <p:cNvGrpSpPr>
                  <a:grpSpLocks/>
                </p:cNvGrpSpPr>
                <p:nvPr/>
              </p:nvGrpSpPr>
              <p:grpSpPr bwMode="auto">
                <a:xfrm>
                  <a:off x="8311" y="5079"/>
                  <a:ext cx="1128" cy="194"/>
                  <a:chOff x="7426" y="4341"/>
                  <a:chExt cx="1128" cy="194"/>
                </a:xfrm>
              </p:grpSpPr>
              <p:cxnSp>
                <p:nvCxnSpPr>
                  <p:cNvPr id="46117"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18"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6115"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6116"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6110"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46090" name="Group 2"/>
            <p:cNvGrpSpPr>
              <a:grpSpLocks/>
            </p:cNvGrpSpPr>
            <p:nvPr/>
          </p:nvGrpSpPr>
          <p:grpSpPr bwMode="auto">
            <a:xfrm>
              <a:off x="1960460" y="4273910"/>
              <a:ext cx="1190555" cy="1228960"/>
              <a:chOff x="7813" y="4359"/>
              <a:chExt cx="2124" cy="914"/>
            </a:xfrm>
          </p:grpSpPr>
          <p:cxnSp>
            <p:nvCxnSpPr>
              <p:cNvPr id="46091"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46092" name="Group 4"/>
              <p:cNvGrpSpPr>
                <a:grpSpLocks/>
              </p:cNvGrpSpPr>
              <p:nvPr/>
            </p:nvGrpSpPr>
            <p:grpSpPr bwMode="auto">
              <a:xfrm>
                <a:off x="8311" y="4359"/>
                <a:ext cx="1128" cy="914"/>
                <a:chOff x="8311" y="4359"/>
                <a:chExt cx="1128" cy="914"/>
              </a:xfrm>
            </p:grpSpPr>
            <p:grpSp>
              <p:nvGrpSpPr>
                <p:cNvPr id="46094" name="Group 16"/>
                <p:cNvGrpSpPr>
                  <a:grpSpLocks/>
                </p:cNvGrpSpPr>
                <p:nvPr/>
              </p:nvGrpSpPr>
              <p:grpSpPr bwMode="auto">
                <a:xfrm>
                  <a:off x="8311" y="4359"/>
                  <a:ext cx="1128" cy="194"/>
                  <a:chOff x="7426" y="4341"/>
                  <a:chExt cx="1128" cy="194"/>
                </a:xfrm>
              </p:grpSpPr>
              <p:cxnSp>
                <p:nvCxnSpPr>
                  <p:cNvPr id="46106"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7"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5" name="Group 13"/>
                <p:cNvGrpSpPr>
                  <a:grpSpLocks/>
                </p:cNvGrpSpPr>
                <p:nvPr/>
              </p:nvGrpSpPr>
              <p:grpSpPr bwMode="auto">
                <a:xfrm>
                  <a:off x="8311" y="4599"/>
                  <a:ext cx="1128" cy="194"/>
                  <a:chOff x="7426" y="4341"/>
                  <a:chExt cx="1128" cy="194"/>
                </a:xfrm>
              </p:grpSpPr>
              <p:cxnSp>
                <p:nvCxnSpPr>
                  <p:cNvPr id="46104"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5"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6" name="Group 10"/>
                <p:cNvGrpSpPr>
                  <a:grpSpLocks/>
                </p:cNvGrpSpPr>
                <p:nvPr/>
              </p:nvGrpSpPr>
              <p:grpSpPr bwMode="auto">
                <a:xfrm>
                  <a:off x="8311" y="4839"/>
                  <a:ext cx="1128" cy="194"/>
                  <a:chOff x="7426" y="4341"/>
                  <a:chExt cx="1128" cy="194"/>
                </a:xfrm>
              </p:grpSpPr>
              <p:cxnSp>
                <p:nvCxnSpPr>
                  <p:cNvPr id="46102"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3"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grpSp>
              <p:nvGrpSpPr>
                <p:cNvPr id="46097" name="Group 7"/>
                <p:cNvGrpSpPr>
                  <a:grpSpLocks/>
                </p:cNvGrpSpPr>
                <p:nvPr/>
              </p:nvGrpSpPr>
              <p:grpSpPr bwMode="auto">
                <a:xfrm>
                  <a:off x="8311" y="5079"/>
                  <a:ext cx="1128" cy="194"/>
                  <a:chOff x="7426" y="4341"/>
                  <a:chExt cx="1128" cy="194"/>
                </a:xfrm>
              </p:grpSpPr>
              <p:cxnSp>
                <p:nvCxnSpPr>
                  <p:cNvPr id="46100"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46101"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a:p>
                </p:txBody>
              </p:sp>
            </p:grpSp>
            <p:cxnSp>
              <p:nvCxnSpPr>
                <p:cNvPr id="46098"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46099"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46093"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sp>
        <p:nvSpPr>
          <p:cNvPr id="46087" name="Rectangle 94"/>
          <p:cNvSpPr>
            <a:spLocks noChangeArrowheads="1"/>
          </p:cNvSpPr>
          <p:nvPr/>
        </p:nvSpPr>
        <p:spPr bwMode="auto">
          <a:xfrm>
            <a:off x="5705475" y="2584450"/>
            <a:ext cx="2581275" cy="584200"/>
          </a:xfrm>
          <a:prstGeom prst="rect">
            <a:avLst/>
          </a:prstGeom>
          <a:noFill/>
          <a:ln w="9525">
            <a:noFill/>
            <a:miter lim="800000"/>
            <a:headEnd/>
            <a:tailEnd/>
          </a:ln>
        </p:spPr>
        <p:txBody>
          <a:bodyPr wrap="none">
            <a:spAutoFit/>
          </a:bodyPr>
          <a:lstStyle/>
          <a:p>
            <a:r>
              <a:rPr lang="en-US" sz="1600" b="0">
                <a:solidFill>
                  <a:schemeClr val="bg2"/>
                </a:solidFill>
              </a:rPr>
              <a:t>Assumption: Links between </a:t>
            </a:r>
          </a:p>
          <a:p>
            <a:r>
              <a:rPr lang="en-US" sz="1600" b="0">
                <a:solidFill>
                  <a:schemeClr val="bg2"/>
                </a:solidFill>
              </a:rPr>
              <a:t>modules do not affect aging. </a:t>
            </a:r>
          </a:p>
        </p:txBody>
      </p:sp>
      <p:sp>
        <p:nvSpPr>
          <p:cNvPr id="72" name="Rectangle 71"/>
          <p:cNvSpPr>
            <a:spLocks noChangeArrowheads="1"/>
          </p:cNvSpPr>
          <p:nvPr/>
        </p:nvSpPr>
        <p:spPr bwMode="auto">
          <a:xfrm>
            <a:off x="2306638" y="971550"/>
            <a:ext cx="5837237" cy="522288"/>
          </a:xfrm>
          <a:prstGeom prst="rect">
            <a:avLst/>
          </a:prstGeom>
          <a:noFill/>
          <a:ln w="9525">
            <a:noFill/>
            <a:miter lim="800000"/>
            <a:headEnd/>
            <a:tailEnd/>
          </a:ln>
        </p:spPr>
        <p:txBody>
          <a:bodyPr>
            <a:spAutoFit/>
          </a:bodyPr>
          <a:lstStyle/>
          <a:p>
            <a:r>
              <a:rPr lang="en-US" b="0">
                <a:solidFill>
                  <a:srgbClr val="0000FF"/>
                </a:solidFill>
              </a:rPr>
              <a:t>Weibull model of Machine Aging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20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allAtOnce"/>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itle 1"/>
          <p:cNvSpPr>
            <a:spLocks noGrp="1"/>
          </p:cNvSpPr>
          <p:nvPr>
            <p:ph type="title"/>
          </p:nvPr>
        </p:nvSpPr>
        <p:spPr>
          <a:xfrm>
            <a:off x="193830" y="241385"/>
            <a:ext cx="7772400" cy="1143000"/>
          </a:xfrm>
        </p:spPr>
        <p:txBody>
          <a:bodyPr/>
          <a:lstStyle/>
          <a:p>
            <a:r>
              <a:rPr kumimoji="0" lang="en-US" b="1" i="0" u="none" strike="noStrike" kern="0" cap="none" spc="0" normalizeH="0" baseline="0" noProof="0" dirty="0" smtClean="0">
                <a:ln>
                  <a:noFill/>
                </a:ln>
                <a:effectLst/>
                <a:uLnTx/>
                <a:uFillTx/>
              </a:rPr>
              <a:t>Biological aging versus Machine Aging</a:t>
            </a:r>
            <a:endParaRPr lang="en-US" dirty="0" smtClean="0"/>
          </a:p>
        </p:txBody>
      </p:sp>
      <p:sp>
        <p:nvSpPr>
          <p:cNvPr id="5" name="TextBox 4"/>
          <p:cNvSpPr txBox="1">
            <a:spLocks noChangeArrowheads="1"/>
          </p:cNvSpPr>
          <p:nvPr/>
        </p:nvSpPr>
        <p:spPr bwMode="auto">
          <a:xfrm>
            <a:off x="1077145" y="4350720"/>
            <a:ext cx="7143330" cy="1297583"/>
          </a:xfrm>
          <a:prstGeom prst="rect">
            <a:avLst/>
          </a:prstGeom>
          <a:noFill/>
          <a:ln w="9525" cap="rnd" cmpd="sng">
            <a:solidFill>
              <a:srgbClr val="4BACC6">
                <a:lumMod val="40000"/>
                <a:lumOff val="60000"/>
              </a:srgbClr>
            </a:solidFill>
            <a:round/>
            <a:headEnd/>
            <a:tailEnd/>
          </a:ln>
        </p:spPr>
        <p:txBody>
          <a:bodyPr wrap="square" lIns="65834" tIns="32917" rIns="65834" bIns="32917">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where </a:t>
            </a:r>
            <a:r>
              <a:rPr kumimoji="0" lang="en-US" sz="2000" b="0" i="1" u="none" strike="noStrike" kern="0" cap="none" spc="0" normalizeH="0" baseline="0" noProof="0" dirty="0" smtClean="0">
                <a:ln>
                  <a:noFill/>
                </a:ln>
                <a:solidFill>
                  <a:sysClr val="windowText" lastClr="000000"/>
                </a:solidFill>
                <a:effectLst/>
                <a:uLnTx/>
                <a:uFillTx/>
              </a:rPr>
              <a:t>m(t)</a:t>
            </a:r>
            <a:r>
              <a:rPr kumimoji="0" lang="en-US" sz="2000" b="0" i="0" u="none" strike="noStrike" kern="0" cap="none" spc="0" normalizeH="0" baseline="0" noProof="0" dirty="0" smtClean="0">
                <a:ln>
                  <a:noFill/>
                </a:ln>
                <a:solidFill>
                  <a:sysClr val="windowText" lastClr="000000"/>
                </a:solidFill>
                <a:effectLst/>
                <a:uLnTx/>
                <a:uFillTx/>
              </a:rPr>
              <a:t> is the mortality rate, </a:t>
            </a:r>
            <a:r>
              <a:rPr kumimoji="0" lang="en-US" sz="2000" b="0" i="1" u="none" strike="noStrike" kern="0" cap="none" spc="0" normalizeH="0" baseline="0" noProof="0" dirty="0" smtClean="0">
                <a:ln>
                  <a:noFill/>
                </a:ln>
                <a:solidFill>
                  <a:sysClr val="windowText" lastClr="000000"/>
                </a:solidFill>
                <a:effectLst/>
                <a:uLnTx/>
                <a:uFillTx/>
              </a:rPr>
              <a:t>s </a:t>
            </a:r>
            <a:r>
              <a:rPr kumimoji="0" lang="en-US" sz="2000" b="0" i="0" u="none" strike="noStrike" kern="0" cap="none" spc="0" normalizeH="0" baseline="0" noProof="0" dirty="0" smtClean="0">
                <a:ln>
                  <a:noFill/>
                </a:ln>
                <a:solidFill>
                  <a:sysClr val="windowText" lastClr="000000"/>
                </a:solidFill>
                <a:effectLst/>
                <a:uLnTx/>
                <a:uFillTx/>
              </a:rPr>
              <a:t>is viability,</a:t>
            </a:r>
            <a:r>
              <a:rPr kumimoji="0" lang="en-US" sz="2000" b="0" i="1" u="none" strike="noStrike" kern="0" cap="none" spc="0" normalizeH="0" baseline="0" noProof="0" dirty="0" smtClean="0">
                <a:ln>
                  <a:noFill/>
                </a:ln>
                <a:solidFill>
                  <a:sysClr val="windowText" lastClr="000000"/>
                </a:solidFill>
                <a:effectLst/>
                <a:uLnTx/>
                <a:uFillTx/>
              </a:rPr>
              <a:t>  </a:t>
            </a:r>
            <a:r>
              <a:rPr kumimoji="0" lang="en-US" sz="2000" b="0" i="0" u="none" strike="noStrike" kern="0" cap="none" spc="0" normalizeH="0" baseline="0" noProof="0" dirty="0" smtClean="0">
                <a:ln>
                  <a:noFill/>
                </a:ln>
                <a:solidFill>
                  <a:sysClr val="windowText" lastClr="000000"/>
                </a:solidFill>
                <a:effectLst/>
                <a:uLnTx/>
                <a:uFillTx/>
              </a:rPr>
              <a:t>and </a:t>
            </a:r>
            <a:r>
              <a:rPr kumimoji="0" lang="en-US" sz="2000" b="0" i="1" u="none" strike="noStrike" kern="0" cap="none" spc="0" normalizeH="0" baseline="0" noProof="0" dirty="0" smtClean="0">
                <a:ln>
                  <a:noFill/>
                </a:ln>
                <a:solidFill>
                  <a:sysClr val="windowText" lastClr="000000"/>
                </a:solidFill>
                <a:effectLst/>
                <a:uLnTx/>
                <a:uFillTx/>
              </a:rPr>
              <a:t>t </a:t>
            </a:r>
            <a:r>
              <a:rPr kumimoji="0" lang="en-US" sz="2000" b="0" i="0" u="none" strike="noStrike" kern="0" cap="none" spc="0" normalizeH="0" baseline="0" noProof="0" dirty="0" smtClean="0">
                <a:ln>
                  <a:noFill/>
                </a:ln>
                <a:solidFill>
                  <a:sysClr val="windowText" lastClr="000000"/>
                </a:solidFill>
                <a:effectLst/>
                <a:uLnTx/>
                <a:uFillTx/>
              </a:rPr>
              <a:t>is time. C1, C2, R</a:t>
            </a:r>
            <a:r>
              <a:rPr kumimoji="0" lang="en-US" sz="2000" b="0" i="0" u="none" strike="noStrike" kern="0" cap="none" spc="0" normalizeH="0" baseline="-25000" noProof="0" dirty="0" smtClean="0">
                <a:ln>
                  <a:noFill/>
                </a:ln>
                <a:solidFill>
                  <a:sysClr val="windowText" lastClr="000000"/>
                </a:solidFill>
                <a:effectLst/>
                <a:uLnTx/>
                <a:uFillTx/>
              </a:rPr>
              <a:t>0</a:t>
            </a:r>
            <a:r>
              <a:rPr kumimoji="0" lang="en-US" sz="2000" b="0" i="0" u="none" strike="noStrike" kern="0" cap="none" spc="0" normalizeH="0" baseline="0" noProof="0" dirty="0" smtClean="0">
                <a:ln>
                  <a:noFill/>
                </a:ln>
                <a:solidFill>
                  <a:sysClr val="windowText" lastClr="000000"/>
                </a:solidFill>
                <a:effectLst/>
                <a:uLnTx/>
                <a:uFillTx/>
              </a:rPr>
              <a:t>, G are constants.  Mortality rate increase as a power function in machine aging versus a exponential function in biological aging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a:t>
            </a:r>
            <a:r>
              <a:rPr kumimoji="0" lang="en-US" sz="2000" b="0" i="0" u="none" strike="noStrike" kern="0" cap="none" spc="0" normalizeH="0" baseline="0" noProof="0" dirty="0" err="1" smtClean="0">
                <a:ln>
                  <a:noFill/>
                </a:ln>
                <a:solidFill>
                  <a:sysClr val="windowText" lastClr="000000"/>
                </a:solidFill>
                <a:effectLst/>
                <a:uLnTx/>
                <a:uFillTx/>
              </a:rPr>
              <a:t>Garilov</a:t>
            </a:r>
            <a:r>
              <a:rPr kumimoji="0" lang="en-US" sz="2000" b="0" i="0" u="none" strike="noStrike" kern="0" cap="none" spc="0" normalizeH="0" baseline="0" noProof="0" dirty="0" smtClean="0">
                <a:ln>
                  <a:noFill/>
                </a:ln>
                <a:solidFill>
                  <a:sysClr val="windowText" lastClr="000000"/>
                </a:solidFill>
                <a:effectLst/>
                <a:uLnTx/>
                <a:uFillTx/>
              </a:rPr>
              <a:t>  &amp; </a:t>
            </a:r>
            <a:r>
              <a:rPr kumimoji="0" lang="en-US" sz="2000" b="0" i="0" u="none" strike="noStrike" kern="0" cap="none" spc="0" normalizeH="0" baseline="0" noProof="0" dirty="0" err="1" smtClean="0">
                <a:ln>
                  <a:noFill/>
                </a:ln>
                <a:solidFill>
                  <a:sysClr val="windowText" lastClr="000000"/>
                </a:solidFill>
                <a:effectLst/>
                <a:uLnTx/>
                <a:uFillTx/>
              </a:rPr>
              <a:t>Gavilova</a:t>
            </a:r>
            <a:r>
              <a:rPr kumimoji="0" lang="en-US" sz="2000" b="0" i="0" u="none" strike="noStrike" kern="0" cap="none" spc="0" normalizeH="0" baseline="0" noProof="0" dirty="0" smtClean="0">
                <a:ln>
                  <a:noFill/>
                </a:ln>
                <a:solidFill>
                  <a:sysClr val="windowText" lastClr="000000"/>
                </a:solidFill>
                <a:effectLst/>
                <a:uLnTx/>
                <a:uFillTx/>
              </a:rPr>
              <a:t> 2001)</a:t>
            </a:r>
            <a:endParaRPr kumimoji="0" lang="en-US" sz="2000" b="0" i="0" u="none" strike="noStrike" kern="0" cap="none" spc="0" normalizeH="0" baseline="0" noProof="0" dirty="0">
              <a:ln>
                <a:noFill/>
              </a:ln>
              <a:solidFill>
                <a:sysClr val="windowText" lastClr="000000"/>
              </a:solidFill>
              <a:effectLst/>
              <a:uLnTx/>
              <a:uFillTx/>
            </a:endParaRPr>
          </a:p>
        </p:txBody>
      </p:sp>
      <p:graphicFrame>
        <p:nvGraphicFramePr>
          <p:cNvPr id="29700" name="Object 4"/>
          <p:cNvGraphicFramePr>
            <a:graphicFrameLocks noChangeAspect="1"/>
          </p:cNvGraphicFramePr>
          <p:nvPr/>
        </p:nvGraphicFramePr>
        <p:xfrm>
          <a:off x="1499600" y="1739180"/>
          <a:ext cx="3994120" cy="919039"/>
        </p:xfrm>
        <a:graphic>
          <a:graphicData uri="http://schemas.openxmlformats.org/presentationml/2006/ole">
            <p:oleObj spid="_x0000_s29700" name="Equation" r:id="rId3" imgW="1714320" imgH="393480" progId="Equation.3">
              <p:embed/>
            </p:oleObj>
          </a:graphicData>
        </a:graphic>
      </p:graphicFrame>
      <p:graphicFrame>
        <p:nvGraphicFramePr>
          <p:cNvPr id="29701" name="Object 5"/>
          <p:cNvGraphicFramePr>
            <a:graphicFrameLocks noChangeAspect="1"/>
          </p:cNvGraphicFramePr>
          <p:nvPr/>
        </p:nvGraphicFramePr>
        <p:xfrm>
          <a:off x="1541823" y="2891330"/>
          <a:ext cx="3875087" cy="919163"/>
        </p:xfrm>
        <a:graphic>
          <a:graphicData uri="http://schemas.openxmlformats.org/presentationml/2006/ole">
            <p:oleObj spid="_x0000_s29701" name="Equation" r:id="rId4" imgW="1663560" imgH="393480" progId="Equation.3">
              <p:embed/>
            </p:oleObj>
          </a:graphicData>
        </a:graphic>
      </p:graphicFrame>
      <p:sp>
        <p:nvSpPr>
          <p:cNvPr id="8" name="TextBox 7"/>
          <p:cNvSpPr txBox="1"/>
          <p:nvPr/>
        </p:nvSpPr>
        <p:spPr>
          <a:xfrm>
            <a:off x="5493720" y="1815990"/>
            <a:ext cx="2508444" cy="523220"/>
          </a:xfrm>
          <a:prstGeom prst="rect">
            <a:avLst/>
          </a:prstGeom>
          <a:noFill/>
        </p:spPr>
        <p:txBody>
          <a:bodyPr wrap="none" rtlCol="0">
            <a:spAutoFit/>
          </a:bodyPr>
          <a:lstStyle/>
          <a:p>
            <a:r>
              <a:rPr lang="en-US" i="1" dirty="0" smtClean="0">
                <a:solidFill>
                  <a:schemeClr val="bg2"/>
                </a:solidFill>
              </a:rPr>
              <a:t>Machine Aging</a:t>
            </a:r>
            <a:endParaRPr lang="en-US" i="1" dirty="0">
              <a:solidFill>
                <a:schemeClr val="bg2"/>
              </a:solidFill>
            </a:endParaRPr>
          </a:p>
        </p:txBody>
      </p:sp>
      <p:sp>
        <p:nvSpPr>
          <p:cNvPr id="9" name="TextBox 8"/>
          <p:cNvSpPr txBox="1"/>
          <p:nvPr/>
        </p:nvSpPr>
        <p:spPr>
          <a:xfrm>
            <a:off x="5527151" y="3044950"/>
            <a:ext cx="2672014" cy="523220"/>
          </a:xfrm>
          <a:prstGeom prst="rect">
            <a:avLst/>
          </a:prstGeom>
          <a:noFill/>
        </p:spPr>
        <p:txBody>
          <a:bodyPr wrap="none" rtlCol="0">
            <a:spAutoFit/>
          </a:bodyPr>
          <a:lstStyle/>
          <a:p>
            <a:r>
              <a:rPr lang="en-US" i="1" dirty="0" smtClean="0">
                <a:solidFill>
                  <a:schemeClr val="bg2"/>
                </a:solidFill>
              </a:rPr>
              <a:t>Biological Aging</a:t>
            </a:r>
            <a:endParaRPr lang="en-US" i="1" dirty="0">
              <a:solidFill>
                <a:schemeClr val="bg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a:xfrm>
            <a:off x="423863" y="203200"/>
            <a:ext cx="7772400" cy="1143000"/>
          </a:xfrm>
        </p:spPr>
        <p:txBody>
          <a:bodyPr/>
          <a:lstStyle/>
          <a:p>
            <a:r>
              <a:rPr lang="en-US" smtClean="0"/>
              <a:t>Modular network with stochastic links</a:t>
            </a:r>
            <a:br>
              <a:rPr lang="en-US" smtClean="0"/>
            </a:br>
            <a:r>
              <a:rPr lang="en-US" smtClean="0"/>
              <a:t>			</a:t>
            </a:r>
            <a:endParaRPr lang="en-US" sz="2400" smtClean="0">
              <a:solidFill>
                <a:schemeClr val="bg2"/>
              </a:solidFill>
            </a:endParaRPr>
          </a:p>
        </p:txBody>
      </p:sp>
      <p:sp>
        <p:nvSpPr>
          <p:cNvPr id="47107" name="Rectangle 92"/>
          <p:cNvSpPr>
            <a:spLocks noChangeArrowheads="1"/>
          </p:cNvSpPr>
          <p:nvPr/>
        </p:nvSpPr>
        <p:spPr bwMode="auto">
          <a:xfrm>
            <a:off x="3497263" y="1470025"/>
            <a:ext cx="709612" cy="338138"/>
          </a:xfrm>
          <a:prstGeom prst="rect">
            <a:avLst/>
          </a:prstGeom>
          <a:noFill/>
          <a:ln w="9525">
            <a:noFill/>
            <a:miter lim="800000"/>
            <a:headEnd/>
            <a:tailEnd/>
          </a:ln>
        </p:spPr>
        <p:txBody>
          <a:bodyPr wrap="none">
            <a:spAutoFit/>
          </a:bodyPr>
          <a:lstStyle/>
          <a:p>
            <a:r>
              <a:rPr lang="en-US" sz="1600">
                <a:solidFill>
                  <a:schemeClr val="bg2"/>
                </a:solidFill>
              </a:rPr>
              <a:t>Cell-1</a:t>
            </a:r>
          </a:p>
        </p:txBody>
      </p:sp>
      <p:sp>
        <p:nvSpPr>
          <p:cNvPr id="47108" name="Content Placeholder 2"/>
          <p:cNvSpPr>
            <a:spLocks noGrp="1"/>
          </p:cNvSpPr>
          <p:nvPr>
            <p:ph idx="1"/>
          </p:nvPr>
        </p:nvSpPr>
        <p:spPr>
          <a:xfrm>
            <a:off x="4918075" y="1778000"/>
            <a:ext cx="4224338" cy="2765425"/>
          </a:xfrm>
        </p:spPr>
        <p:txBody>
          <a:bodyPr/>
          <a:lstStyle/>
          <a:p>
            <a:pPr>
              <a:buFontTx/>
              <a:buNone/>
            </a:pPr>
            <a:r>
              <a:rPr lang="en-US" sz="1800" b="1" smtClean="0"/>
              <a:t>Rationale for stochastic links</a:t>
            </a:r>
          </a:p>
          <a:p>
            <a:r>
              <a:rPr lang="en-US" sz="1800" smtClean="0"/>
              <a:t>Cellular process is a dynamic process</a:t>
            </a:r>
          </a:p>
          <a:p>
            <a:r>
              <a:rPr lang="en-US" sz="1800" smtClean="0"/>
              <a:t>Limited number of protein molecules and the stereo-hindrance effect. </a:t>
            </a:r>
          </a:p>
          <a:p>
            <a:r>
              <a:rPr lang="en-US" sz="1800" smtClean="0"/>
              <a:t>Spatial restrictions</a:t>
            </a:r>
          </a:p>
          <a:p>
            <a:r>
              <a:rPr lang="en-US" sz="1800" smtClean="0"/>
              <a:t>Random choices</a:t>
            </a:r>
          </a:p>
        </p:txBody>
      </p:sp>
      <p:sp>
        <p:nvSpPr>
          <p:cNvPr id="47109" name="Oval 76"/>
          <p:cNvSpPr>
            <a:spLocks noChangeArrowheads="1"/>
          </p:cNvSpPr>
          <p:nvPr/>
        </p:nvSpPr>
        <p:spPr bwMode="auto">
          <a:xfrm>
            <a:off x="1155700" y="1085850"/>
            <a:ext cx="160338" cy="174625"/>
          </a:xfrm>
          <a:prstGeom prst="ellipse">
            <a:avLst/>
          </a:prstGeom>
          <a:solidFill>
            <a:schemeClr val="bg2"/>
          </a:solidFill>
          <a:ln w="9525">
            <a:solidFill>
              <a:schemeClr val="bg2"/>
            </a:solidFill>
            <a:round/>
            <a:headEnd/>
            <a:tailEnd/>
          </a:ln>
        </p:spPr>
        <p:txBody>
          <a:bodyPr/>
          <a:lstStyle/>
          <a:p>
            <a:endParaRPr lang="en-US"/>
          </a:p>
        </p:txBody>
      </p:sp>
      <p:sp>
        <p:nvSpPr>
          <p:cNvPr id="47110" name="Oval 77"/>
          <p:cNvSpPr>
            <a:spLocks noChangeArrowheads="1"/>
          </p:cNvSpPr>
          <p:nvPr/>
        </p:nvSpPr>
        <p:spPr bwMode="auto">
          <a:xfrm>
            <a:off x="1382713" y="1912938"/>
            <a:ext cx="155575" cy="169862"/>
          </a:xfrm>
          <a:prstGeom prst="ellipse">
            <a:avLst/>
          </a:prstGeom>
          <a:noFill/>
          <a:ln w="25400">
            <a:solidFill>
              <a:schemeClr val="bg2"/>
            </a:solidFill>
            <a:round/>
            <a:headEnd/>
            <a:tailEnd/>
          </a:ln>
        </p:spPr>
        <p:txBody>
          <a:bodyPr/>
          <a:lstStyle/>
          <a:p>
            <a:endParaRPr lang="en-US"/>
          </a:p>
        </p:txBody>
      </p:sp>
      <p:sp>
        <p:nvSpPr>
          <p:cNvPr id="47111" name="Oval 78"/>
          <p:cNvSpPr>
            <a:spLocks noChangeArrowheads="1"/>
          </p:cNvSpPr>
          <p:nvPr/>
        </p:nvSpPr>
        <p:spPr bwMode="auto">
          <a:xfrm>
            <a:off x="971550" y="1909763"/>
            <a:ext cx="160338" cy="176212"/>
          </a:xfrm>
          <a:prstGeom prst="ellipse">
            <a:avLst/>
          </a:prstGeom>
          <a:noFill/>
          <a:ln w="25400">
            <a:solidFill>
              <a:schemeClr val="bg2"/>
            </a:solidFill>
            <a:round/>
            <a:headEnd/>
            <a:tailEnd/>
          </a:ln>
        </p:spPr>
        <p:txBody>
          <a:bodyPr/>
          <a:lstStyle/>
          <a:p>
            <a:endParaRPr lang="en-US"/>
          </a:p>
        </p:txBody>
      </p:sp>
      <p:sp>
        <p:nvSpPr>
          <p:cNvPr id="47112" name="Oval 89"/>
          <p:cNvSpPr>
            <a:spLocks noChangeArrowheads="1"/>
          </p:cNvSpPr>
          <p:nvPr/>
        </p:nvSpPr>
        <p:spPr bwMode="auto">
          <a:xfrm>
            <a:off x="712788" y="1508125"/>
            <a:ext cx="160337" cy="174625"/>
          </a:xfrm>
          <a:prstGeom prst="ellipse">
            <a:avLst/>
          </a:prstGeom>
          <a:noFill/>
          <a:ln w="25400">
            <a:solidFill>
              <a:schemeClr val="bg2"/>
            </a:solidFill>
            <a:round/>
            <a:headEnd/>
            <a:tailEnd/>
          </a:ln>
        </p:spPr>
        <p:txBody>
          <a:bodyPr/>
          <a:lstStyle/>
          <a:p>
            <a:endParaRPr lang="en-US"/>
          </a:p>
        </p:txBody>
      </p:sp>
      <p:sp>
        <p:nvSpPr>
          <p:cNvPr id="47113" name="Oval 90"/>
          <p:cNvSpPr>
            <a:spLocks noChangeArrowheads="1"/>
          </p:cNvSpPr>
          <p:nvPr/>
        </p:nvSpPr>
        <p:spPr bwMode="auto">
          <a:xfrm>
            <a:off x="1651000" y="1508125"/>
            <a:ext cx="160338" cy="174625"/>
          </a:xfrm>
          <a:prstGeom prst="ellipse">
            <a:avLst/>
          </a:prstGeom>
          <a:noFill/>
          <a:ln w="25400">
            <a:solidFill>
              <a:schemeClr val="bg2"/>
            </a:solidFill>
            <a:round/>
            <a:headEnd/>
            <a:tailEnd/>
          </a:ln>
        </p:spPr>
        <p:txBody>
          <a:bodyPr/>
          <a:lstStyle/>
          <a:p>
            <a:endParaRPr lang="en-US"/>
          </a:p>
        </p:txBody>
      </p:sp>
      <p:cxnSp>
        <p:nvCxnSpPr>
          <p:cNvPr id="47114" name="Straight Connector 91"/>
          <p:cNvCxnSpPr>
            <a:cxnSpLocks noChangeShapeType="1"/>
            <a:stCxn id="47109" idx="4"/>
            <a:endCxn id="47112" idx="7"/>
          </p:cNvCxnSpPr>
          <p:nvPr/>
        </p:nvCxnSpPr>
        <p:spPr bwMode="auto">
          <a:xfrm rot="5400000">
            <a:off x="905669" y="1204119"/>
            <a:ext cx="273050" cy="385762"/>
          </a:xfrm>
          <a:prstGeom prst="line">
            <a:avLst/>
          </a:prstGeom>
          <a:noFill/>
          <a:ln w="38100">
            <a:solidFill>
              <a:schemeClr val="bg2"/>
            </a:solidFill>
            <a:round/>
            <a:headEnd/>
            <a:tailEnd/>
          </a:ln>
        </p:spPr>
      </p:cxnSp>
      <p:cxnSp>
        <p:nvCxnSpPr>
          <p:cNvPr id="47115" name="Straight Connector 94"/>
          <p:cNvCxnSpPr>
            <a:cxnSpLocks noChangeShapeType="1"/>
            <a:stCxn id="47109" idx="4"/>
            <a:endCxn id="47111" idx="0"/>
          </p:cNvCxnSpPr>
          <p:nvPr/>
        </p:nvCxnSpPr>
        <p:spPr bwMode="auto">
          <a:xfrm rot="5400000">
            <a:off x="818356" y="1493044"/>
            <a:ext cx="649288" cy="184150"/>
          </a:xfrm>
          <a:prstGeom prst="line">
            <a:avLst/>
          </a:prstGeom>
          <a:noFill/>
          <a:ln w="38100">
            <a:solidFill>
              <a:schemeClr val="bg2"/>
            </a:solidFill>
            <a:round/>
            <a:headEnd/>
            <a:tailEnd/>
          </a:ln>
        </p:spPr>
      </p:cxnSp>
      <p:cxnSp>
        <p:nvCxnSpPr>
          <p:cNvPr id="47116" name="Straight Connector 95"/>
          <p:cNvCxnSpPr>
            <a:cxnSpLocks noChangeShapeType="1"/>
            <a:stCxn id="47109" idx="4"/>
            <a:endCxn id="47110" idx="0"/>
          </p:cNvCxnSpPr>
          <p:nvPr/>
        </p:nvCxnSpPr>
        <p:spPr bwMode="auto">
          <a:xfrm rot="16200000" flipH="1">
            <a:off x="1021556" y="1473994"/>
            <a:ext cx="652463" cy="225425"/>
          </a:xfrm>
          <a:prstGeom prst="line">
            <a:avLst/>
          </a:prstGeom>
          <a:noFill/>
          <a:ln w="38100">
            <a:solidFill>
              <a:schemeClr val="bg2"/>
            </a:solidFill>
            <a:round/>
            <a:headEnd/>
            <a:tailEnd/>
          </a:ln>
        </p:spPr>
      </p:cxnSp>
      <p:cxnSp>
        <p:nvCxnSpPr>
          <p:cNvPr id="47117" name="Straight Connector 96"/>
          <p:cNvCxnSpPr>
            <a:cxnSpLocks noChangeShapeType="1"/>
            <a:stCxn id="47109" idx="4"/>
            <a:endCxn id="47113" idx="1"/>
          </p:cNvCxnSpPr>
          <p:nvPr/>
        </p:nvCxnSpPr>
        <p:spPr bwMode="auto">
          <a:xfrm rot="16200000" flipH="1">
            <a:off x="1318419" y="1177131"/>
            <a:ext cx="273050" cy="439738"/>
          </a:xfrm>
          <a:prstGeom prst="line">
            <a:avLst/>
          </a:prstGeom>
          <a:noFill/>
          <a:ln w="38100">
            <a:solidFill>
              <a:schemeClr val="bg2"/>
            </a:solidFill>
            <a:round/>
            <a:headEnd/>
            <a:tailEnd/>
          </a:ln>
        </p:spPr>
      </p:cxnSp>
      <p:cxnSp>
        <p:nvCxnSpPr>
          <p:cNvPr id="47118" name="Straight Connector 97"/>
          <p:cNvCxnSpPr>
            <a:cxnSpLocks noChangeShapeType="1"/>
            <a:stCxn id="47110" idx="7"/>
            <a:endCxn id="47113" idx="3"/>
          </p:cNvCxnSpPr>
          <p:nvPr/>
        </p:nvCxnSpPr>
        <p:spPr bwMode="auto">
          <a:xfrm rot="5400000" flipH="1" flipV="1">
            <a:off x="1454944" y="1718469"/>
            <a:ext cx="280988" cy="158750"/>
          </a:xfrm>
          <a:prstGeom prst="line">
            <a:avLst/>
          </a:prstGeom>
          <a:noFill/>
          <a:ln w="25400">
            <a:solidFill>
              <a:schemeClr val="bg2"/>
            </a:solidFill>
            <a:prstDash val="sysDash"/>
            <a:round/>
            <a:headEnd/>
            <a:tailEnd/>
          </a:ln>
        </p:spPr>
      </p:cxnSp>
      <p:cxnSp>
        <p:nvCxnSpPr>
          <p:cNvPr id="47119" name="Straight Connector 98"/>
          <p:cNvCxnSpPr>
            <a:cxnSpLocks noChangeShapeType="1"/>
          </p:cNvCxnSpPr>
          <p:nvPr/>
        </p:nvCxnSpPr>
        <p:spPr bwMode="auto">
          <a:xfrm>
            <a:off x="1131888" y="1998663"/>
            <a:ext cx="250825" cy="0"/>
          </a:xfrm>
          <a:prstGeom prst="line">
            <a:avLst/>
          </a:prstGeom>
          <a:noFill/>
          <a:ln w="25400">
            <a:solidFill>
              <a:schemeClr val="bg2"/>
            </a:solidFill>
            <a:prstDash val="sysDash"/>
            <a:round/>
            <a:headEnd/>
            <a:tailEnd/>
          </a:ln>
        </p:spPr>
      </p:cxnSp>
      <p:cxnSp>
        <p:nvCxnSpPr>
          <p:cNvPr id="47120" name="Straight Connector 99"/>
          <p:cNvCxnSpPr>
            <a:cxnSpLocks noChangeShapeType="1"/>
          </p:cNvCxnSpPr>
          <p:nvPr/>
        </p:nvCxnSpPr>
        <p:spPr bwMode="auto">
          <a:xfrm>
            <a:off x="873125" y="1595438"/>
            <a:ext cx="777875" cy="0"/>
          </a:xfrm>
          <a:prstGeom prst="line">
            <a:avLst/>
          </a:prstGeom>
          <a:noFill/>
          <a:ln w="25400">
            <a:solidFill>
              <a:schemeClr val="bg2"/>
            </a:solidFill>
            <a:prstDash val="sysDash"/>
            <a:round/>
            <a:headEnd/>
            <a:tailEnd/>
          </a:ln>
        </p:spPr>
      </p:cxnSp>
      <p:cxnSp>
        <p:nvCxnSpPr>
          <p:cNvPr id="47121" name="Straight Connector 100"/>
          <p:cNvCxnSpPr>
            <a:cxnSpLocks noChangeShapeType="1"/>
            <a:stCxn id="47112" idx="5"/>
            <a:endCxn id="47111" idx="1"/>
          </p:cNvCxnSpPr>
          <p:nvPr/>
        </p:nvCxnSpPr>
        <p:spPr bwMode="auto">
          <a:xfrm rot="16200000" flipH="1">
            <a:off x="781844" y="1724819"/>
            <a:ext cx="279400" cy="144462"/>
          </a:xfrm>
          <a:prstGeom prst="line">
            <a:avLst/>
          </a:prstGeom>
          <a:noFill/>
          <a:ln w="25400">
            <a:solidFill>
              <a:schemeClr val="bg2"/>
            </a:solidFill>
            <a:prstDash val="sysDash"/>
            <a:round/>
            <a:headEnd/>
            <a:tailEnd/>
          </a:ln>
        </p:spPr>
      </p:cxnSp>
      <p:sp>
        <p:nvSpPr>
          <p:cNvPr id="47122" name="Oval 101"/>
          <p:cNvSpPr>
            <a:spLocks noChangeArrowheads="1"/>
          </p:cNvSpPr>
          <p:nvPr/>
        </p:nvSpPr>
        <p:spPr bwMode="auto">
          <a:xfrm>
            <a:off x="2592388" y="1085850"/>
            <a:ext cx="160337" cy="174625"/>
          </a:xfrm>
          <a:prstGeom prst="ellipse">
            <a:avLst/>
          </a:prstGeom>
          <a:solidFill>
            <a:schemeClr val="bg2"/>
          </a:solidFill>
          <a:ln w="9525">
            <a:solidFill>
              <a:schemeClr val="bg2"/>
            </a:solidFill>
            <a:round/>
            <a:headEnd/>
            <a:tailEnd/>
          </a:ln>
        </p:spPr>
        <p:txBody>
          <a:bodyPr/>
          <a:lstStyle/>
          <a:p>
            <a:endParaRPr lang="en-US"/>
          </a:p>
        </p:txBody>
      </p:sp>
      <p:sp>
        <p:nvSpPr>
          <p:cNvPr id="47123" name="Oval 102"/>
          <p:cNvSpPr>
            <a:spLocks noChangeArrowheads="1"/>
          </p:cNvSpPr>
          <p:nvPr/>
        </p:nvSpPr>
        <p:spPr bwMode="auto">
          <a:xfrm>
            <a:off x="2819400" y="1912938"/>
            <a:ext cx="157163" cy="169862"/>
          </a:xfrm>
          <a:prstGeom prst="ellipse">
            <a:avLst/>
          </a:prstGeom>
          <a:noFill/>
          <a:ln w="25400">
            <a:solidFill>
              <a:schemeClr val="bg2"/>
            </a:solidFill>
            <a:round/>
            <a:headEnd/>
            <a:tailEnd/>
          </a:ln>
        </p:spPr>
        <p:txBody>
          <a:bodyPr/>
          <a:lstStyle/>
          <a:p>
            <a:endParaRPr lang="en-US"/>
          </a:p>
        </p:txBody>
      </p:sp>
      <p:sp>
        <p:nvSpPr>
          <p:cNvPr id="47124" name="Oval 103"/>
          <p:cNvSpPr>
            <a:spLocks noChangeArrowheads="1"/>
          </p:cNvSpPr>
          <p:nvPr/>
        </p:nvSpPr>
        <p:spPr bwMode="auto">
          <a:xfrm>
            <a:off x="2408238" y="1909763"/>
            <a:ext cx="160337" cy="176212"/>
          </a:xfrm>
          <a:prstGeom prst="ellipse">
            <a:avLst/>
          </a:prstGeom>
          <a:noFill/>
          <a:ln w="25400">
            <a:solidFill>
              <a:schemeClr val="bg2"/>
            </a:solidFill>
            <a:round/>
            <a:headEnd/>
            <a:tailEnd/>
          </a:ln>
        </p:spPr>
        <p:txBody>
          <a:bodyPr/>
          <a:lstStyle/>
          <a:p>
            <a:endParaRPr lang="en-US"/>
          </a:p>
        </p:txBody>
      </p:sp>
      <p:sp>
        <p:nvSpPr>
          <p:cNvPr id="47125" name="Oval 104"/>
          <p:cNvSpPr>
            <a:spLocks noChangeArrowheads="1"/>
          </p:cNvSpPr>
          <p:nvPr/>
        </p:nvSpPr>
        <p:spPr bwMode="auto">
          <a:xfrm>
            <a:off x="2149475" y="1508125"/>
            <a:ext cx="160338" cy="174625"/>
          </a:xfrm>
          <a:prstGeom prst="ellipse">
            <a:avLst/>
          </a:prstGeom>
          <a:noFill/>
          <a:ln w="25400">
            <a:solidFill>
              <a:schemeClr val="bg2"/>
            </a:solidFill>
            <a:round/>
            <a:headEnd/>
            <a:tailEnd/>
          </a:ln>
        </p:spPr>
        <p:txBody>
          <a:bodyPr/>
          <a:lstStyle/>
          <a:p>
            <a:endParaRPr lang="en-US"/>
          </a:p>
        </p:txBody>
      </p:sp>
      <p:sp>
        <p:nvSpPr>
          <p:cNvPr id="47126" name="Oval 105"/>
          <p:cNvSpPr>
            <a:spLocks noChangeArrowheads="1"/>
          </p:cNvSpPr>
          <p:nvPr/>
        </p:nvSpPr>
        <p:spPr bwMode="auto">
          <a:xfrm>
            <a:off x="3087688" y="1508125"/>
            <a:ext cx="160337" cy="174625"/>
          </a:xfrm>
          <a:prstGeom prst="ellipse">
            <a:avLst/>
          </a:prstGeom>
          <a:noFill/>
          <a:ln w="25400">
            <a:solidFill>
              <a:schemeClr val="bg2"/>
            </a:solidFill>
            <a:round/>
            <a:headEnd/>
            <a:tailEnd/>
          </a:ln>
        </p:spPr>
        <p:txBody>
          <a:bodyPr/>
          <a:lstStyle/>
          <a:p>
            <a:endParaRPr lang="en-US"/>
          </a:p>
        </p:txBody>
      </p:sp>
      <p:cxnSp>
        <p:nvCxnSpPr>
          <p:cNvPr id="47127" name="Straight Connector 106"/>
          <p:cNvCxnSpPr>
            <a:cxnSpLocks noChangeShapeType="1"/>
            <a:stCxn id="47122" idx="4"/>
            <a:endCxn id="47125" idx="7"/>
          </p:cNvCxnSpPr>
          <p:nvPr/>
        </p:nvCxnSpPr>
        <p:spPr bwMode="auto">
          <a:xfrm rot="5400000">
            <a:off x="2342357" y="1204118"/>
            <a:ext cx="273050" cy="385763"/>
          </a:xfrm>
          <a:prstGeom prst="line">
            <a:avLst/>
          </a:prstGeom>
          <a:noFill/>
          <a:ln w="38100">
            <a:solidFill>
              <a:schemeClr val="bg2"/>
            </a:solidFill>
            <a:round/>
            <a:headEnd/>
            <a:tailEnd/>
          </a:ln>
        </p:spPr>
      </p:cxnSp>
      <p:cxnSp>
        <p:nvCxnSpPr>
          <p:cNvPr id="47128" name="Straight Connector 107"/>
          <p:cNvCxnSpPr>
            <a:cxnSpLocks noChangeShapeType="1"/>
            <a:stCxn id="47122" idx="4"/>
            <a:endCxn id="47124" idx="0"/>
          </p:cNvCxnSpPr>
          <p:nvPr/>
        </p:nvCxnSpPr>
        <p:spPr bwMode="auto">
          <a:xfrm rot="5400000">
            <a:off x="2255044" y="1493044"/>
            <a:ext cx="649288" cy="184150"/>
          </a:xfrm>
          <a:prstGeom prst="line">
            <a:avLst/>
          </a:prstGeom>
          <a:noFill/>
          <a:ln w="38100">
            <a:solidFill>
              <a:schemeClr val="bg2"/>
            </a:solidFill>
            <a:round/>
            <a:headEnd/>
            <a:tailEnd/>
          </a:ln>
        </p:spPr>
      </p:cxnSp>
      <p:cxnSp>
        <p:nvCxnSpPr>
          <p:cNvPr id="47129" name="Straight Connector 108"/>
          <p:cNvCxnSpPr>
            <a:cxnSpLocks noChangeShapeType="1"/>
            <a:stCxn id="47122" idx="4"/>
            <a:endCxn id="47123" idx="0"/>
          </p:cNvCxnSpPr>
          <p:nvPr/>
        </p:nvCxnSpPr>
        <p:spPr bwMode="auto">
          <a:xfrm rot="16200000" flipH="1">
            <a:off x="2458244" y="1473994"/>
            <a:ext cx="652463" cy="225425"/>
          </a:xfrm>
          <a:prstGeom prst="line">
            <a:avLst/>
          </a:prstGeom>
          <a:noFill/>
          <a:ln w="38100">
            <a:solidFill>
              <a:schemeClr val="bg2"/>
            </a:solidFill>
            <a:round/>
            <a:headEnd/>
            <a:tailEnd/>
          </a:ln>
        </p:spPr>
      </p:cxnSp>
      <p:cxnSp>
        <p:nvCxnSpPr>
          <p:cNvPr id="47130" name="Straight Connector 110"/>
          <p:cNvCxnSpPr>
            <a:cxnSpLocks noChangeShapeType="1"/>
            <a:stCxn id="47123" idx="7"/>
            <a:endCxn id="47126" idx="3"/>
          </p:cNvCxnSpPr>
          <p:nvPr/>
        </p:nvCxnSpPr>
        <p:spPr bwMode="auto">
          <a:xfrm rot="5400000" flipH="1" flipV="1">
            <a:off x="2891631" y="1718469"/>
            <a:ext cx="280988" cy="158750"/>
          </a:xfrm>
          <a:prstGeom prst="line">
            <a:avLst/>
          </a:prstGeom>
          <a:noFill/>
          <a:ln w="25400">
            <a:solidFill>
              <a:schemeClr val="bg2"/>
            </a:solidFill>
            <a:prstDash val="sysDash"/>
            <a:round/>
            <a:headEnd/>
            <a:tailEnd/>
          </a:ln>
        </p:spPr>
      </p:cxnSp>
      <p:cxnSp>
        <p:nvCxnSpPr>
          <p:cNvPr id="47131" name="Straight Connector 111"/>
          <p:cNvCxnSpPr>
            <a:cxnSpLocks noChangeShapeType="1"/>
          </p:cNvCxnSpPr>
          <p:nvPr/>
        </p:nvCxnSpPr>
        <p:spPr bwMode="auto">
          <a:xfrm>
            <a:off x="2568575" y="1998663"/>
            <a:ext cx="250825" cy="0"/>
          </a:xfrm>
          <a:prstGeom prst="line">
            <a:avLst/>
          </a:prstGeom>
          <a:noFill/>
          <a:ln w="25400">
            <a:solidFill>
              <a:schemeClr val="bg2"/>
            </a:solidFill>
            <a:prstDash val="sysDash"/>
            <a:round/>
            <a:headEnd/>
            <a:tailEnd/>
          </a:ln>
        </p:spPr>
      </p:cxnSp>
      <p:cxnSp>
        <p:nvCxnSpPr>
          <p:cNvPr id="47132" name="Straight Connector 112"/>
          <p:cNvCxnSpPr>
            <a:cxnSpLocks noChangeShapeType="1"/>
          </p:cNvCxnSpPr>
          <p:nvPr/>
        </p:nvCxnSpPr>
        <p:spPr bwMode="auto">
          <a:xfrm>
            <a:off x="2309813" y="1595438"/>
            <a:ext cx="777875" cy="0"/>
          </a:xfrm>
          <a:prstGeom prst="line">
            <a:avLst/>
          </a:prstGeom>
          <a:noFill/>
          <a:ln w="25400">
            <a:solidFill>
              <a:schemeClr val="bg2"/>
            </a:solidFill>
            <a:prstDash val="sysDash"/>
            <a:round/>
            <a:headEnd/>
            <a:tailEnd/>
          </a:ln>
        </p:spPr>
      </p:cxnSp>
      <p:cxnSp>
        <p:nvCxnSpPr>
          <p:cNvPr id="47133" name="Straight Connector 113"/>
          <p:cNvCxnSpPr>
            <a:cxnSpLocks noChangeShapeType="1"/>
            <a:stCxn id="47125" idx="5"/>
            <a:endCxn id="47124" idx="1"/>
          </p:cNvCxnSpPr>
          <p:nvPr/>
        </p:nvCxnSpPr>
        <p:spPr bwMode="auto">
          <a:xfrm rot="16200000" flipH="1">
            <a:off x="2219325" y="1724025"/>
            <a:ext cx="279400" cy="146050"/>
          </a:xfrm>
          <a:prstGeom prst="line">
            <a:avLst/>
          </a:prstGeom>
          <a:noFill/>
          <a:ln w="25400">
            <a:solidFill>
              <a:schemeClr val="bg2"/>
            </a:solidFill>
            <a:prstDash val="sysDash"/>
            <a:round/>
            <a:headEnd/>
            <a:tailEnd/>
          </a:ln>
        </p:spPr>
      </p:cxnSp>
      <p:cxnSp>
        <p:nvCxnSpPr>
          <p:cNvPr id="47134" name="Straight Connector 114"/>
          <p:cNvCxnSpPr>
            <a:cxnSpLocks noChangeShapeType="1"/>
          </p:cNvCxnSpPr>
          <p:nvPr/>
        </p:nvCxnSpPr>
        <p:spPr bwMode="auto">
          <a:xfrm>
            <a:off x="1811338" y="1595438"/>
            <a:ext cx="338137" cy="0"/>
          </a:xfrm>
          <a:prstGeom prst="line">
            <a:avLst/>
          </a:prstGeom>
          <a:noFill/>
          <a:ln w="25400">
            <a:solidFill>
              <a:schemeClr val="bg2"/>
            </a:solidFill>
            <a:prstDash val="sysDash"/>
            <a:round/>
            <a:headEnd/>
            <a:tailEnd/>
          </a:ln>
        </p:spPr>
      </p:cxnSp>
      <p:cxnSp>
        <p:nvCxnSpPr>
          <p:cNvPr id="47135" name="Straight Connector 115"/>
          <p:cNvCxnSpPr>
            <a:cxnSpLocks noChangeShapeType="1"/>
          </p:cNvCxnSpPr>
          <p:nvPr/>
        </p:nvCxnSpPr>
        <p:spPr bwMode="auto">
          <a:xfrm>
            <a:off x="1538288" y="1998663"/>
            <a:ext cx="869950" cy="0"/>
          </a:xfrm>
          <a:prstGeom prst="line">
            <a:avLst/>
          </a:prstGeom>
          <a:noFill/>
          <a:ln w="25400">
            <a:solidFill>
              <a:schemeClr val="bg2"/>
            </a:solidFill>
            <a:prstDash val="sysDash"/>
            <a:round/>
            <a:headEnd/>
            <a:tailEnd/>
          </a:ln>
        </p:spPr>
      </p:cxnSp>
      <p:sp>
        <p:nvSpPr>
          <p:cNvPr id="47136" name="Oval 117"/>
          <p:cNvSpPr>
            <a:spLocks noChangeArrowheads="1"/>
          </p:cNvSpPr>
          <p:nvPr/>
        </p:nvSpPr>
        <p:spPr bwMode="auto">
          <a:xfrm>
            <a:off x="1155700" y="2428875"/>
            <a:ext cx="160338" cy="174625"/>
          </a:xfrm>
          <a:prstGeom prst="ellipse">
            <a:avLst/>
          </a:prstGeom>
          <a:solidFill>
            <a:schemeClr val="bg2"/>
          </a:solidFill>
          <a:ln w="9525">
            <a:solidFill>
              <a:schemeClr val="bg2"/>
            </a:solidFill>
            <a:round/>
            <a:headEnd/>
            <a:tailEnd/>
          </a:ln>
        </p:spPr>
        <p:txBody>
          <a:bodyPr/>
          <a:lstStyle/>
          <a:p>
            <a:endParaRPr lang="en-US"/>
          </a:p>
        </p:txBody>
      </p:sp>
      <p:sp>
        <p:nvSpPr>
          <p:cNvPr id="47137" name="Oval 118"/>
          <p:cNvSpPr>
            <a:spLocks noChangeArrowheads="1"/>
          </p:cNvSpPr>
          <p:nvPr/>
        </p:nvSpPr>
        <p:spPr bwMode="auto">
          <a:xfrm>
            <a:off x="1382713" y="3255963"/>
            <a:ext cx="155575" cy="169862"/>
          </a:xfrm>
          <a:prstGeom prst="ellipse">
            <a:avLst/>
          </a:prstGeom>
          <a:noFill/>
          <a:ln w="25400">
            <a:solidFill>
              <a:schemeClr val="bg2"/>
            </a:solidFill>
            <a:round/>
            <a:headEnd/>
            <a:tailEnd/>
          </a:ln>
        </p:spPr>
        <p:txBody>
          <a:bodyPr/>
          <a:lstStyle/>
          <a:p>
            <a:endParaRPr lang="en-US"/>
          </a:p>
        </p:txBody>
      </p:sp>
      <p:sp>
        <p:nvSpPr>
          <p:cNvPr id="47138" name="Oval 119"/>
          <p:cNvSpPr>
            <a:spLocks noChangeArrowheads="1"/>
          </p:cNvSpPr>
          <p:nvPr/>
        </p:nvSpPr>
        <p:spPr bwMode="auto">
          <a:xfrm>
            <a:off x="971550" y="3254375"/>
            <a:ext cx="160338" cy="174625"/>
          </a:xfrm>
          <a:prstGeom prst="ellipse">
            <a:avLst/>
          </a:prstGeom>
          <a:noFill/>
          <a:ln w="25400">
            <a:solidFill>
              <a:schemeClr val="bg2"/>
            </a:solidFill>
            <a:round/>
            <a:headEnd/>
            <a:tailEnd/>
          </a:ln>
        </p:spPr>
        <p:txBody>
          <a:bodyPr/>
          <a:lstStyle/>
          <a:p>
            <a:endParaRPr lang="en-US"/>
          </a:p>
        </p:txBody>
      </p:sp>
      <p:sp>
        <p:nvSpPr>
          <p:cNvPr id="47139" name="Oval 120"/>
          <p:cNvSpPr>
            <a:spLocks noChangeArrowheads="1"/>
          </p:cNvSpPr>
          <p:nvPr/>
        </p:nvSpPr>
        <p:spPr bwMode="auto">
          <a:xfrm>
            <a:off x="712788" y="2851150"/>
            <a:ext cx="160337" cy="174625"/>
          </a:xfrm>
          <a:prstGeom prst="ellipse">
            <a:avLst/>
          </a:prstGeom>
          <a:noFill/>
          <a:ln w="25400">
            <a:solidFill>
              <a:schemeClr val="bg2"/>
            </a:solidFill>
            <a:round/>
            <a:headEnd/>
            <a:tailEnd/>
          </a:ln>
        </p:spPr>
        <p:txBody>
          <a:bodyPr/>
          <a:lstStyle/>
          <a:p>
            <a:endParaRPr lang="en-US"/>
          </a:p>
        </p:txBody>
      </p:sp>
      <p:sp>
        <p:nvSpPr>
          <p:cNvPr id="47140" name="Oval 121"/>
          <p:cNvSpPr>
            <a:spLocks noChangeArrowheads="1"/>
          </p:cNvSpPr>
          <p:nvPr/>
        </p:nvSpPr>
        <p:spPr bwMode="auto">
          <a:xfrm>
            <a:off x="1651000" y="2851150"/>
            <a:ext cx="160338" cy="174625"/>
          </a:xfrm>
          <a:prstGeom prst="ellipse">
            <a:avLst/>
          </a:prstGeom>
          <a:noFill/>
          <a:ln w="25400">
            <a:solidFill>
              <a:schemeClr val="bg2"/>
            </a:solidFill>
            <a:round/>
            <a:headEnd/>
            <a:tailEnd/>
          </a:ln>
        </p:spPr>
        <p:txBody>
          <a:bodyPr/>
          <a:lstStyle/>
          <a:p>
            <a:endParaRPr lang="en-US"/>
          </a:p>
        </p:txBody>
      </p:sp>
      <p:cxnSp>
        <p:nvCxnSpPr>
          <p:cNvPr id="47141" name="Straight Connector 122"/>
          <p:cNvCxnSpPr>
            <a:cxnSpLocks noChangeShapeType="1"/>
            <a:stCxn id="47136" idx="4"/>
            <a:endCxn id="47139" idx="7"/>
          </p:cNvCxnSpPr>
          <p:nvPr/>
        </p:nvCxnSpPr>
        <p:spPr bwMode="auto">
          <a:xfrm rot="5400000">
            <a:off x="905669" y="2547144"/>
            <a:ext cx="273050" cy="385762"/>
          </a:xfrm>
          <a:prstGeom prst="line">
            <a:avLst/>
          </a:prstGeom>
          <a:noFill/>
          <a:ln w="38100">
            <a:solidFill>
              <a:schemeClr val="bg2"/>
            </a:solidFill>
            <a:round/>
            <a:headEnd/>
            <a:tailEnd/>
          </a:ln>
        </p:spPr>
      </p:cxnSp>
      <p:cxnSp>
        <p:nvCxnSpPr>
          <p:cNvPr id="47142" name="Straight Connector 124"/>
          <p:cNvCxnSpPr>
            <a:cxnSpLocks noChangeShapeType="1"/>
            <a:stCxn id="47136" idx="4"/>
            <a:endCxn id="47137" idx="0"/>
          </p:cNvCxnSpPr>
          <p:nvPr/>
        </p:nvCxnSpPr>
        <p:spPr bwMode="auto">
          <a:xfrm rot="16200000" flipH="1">
            <a:off x="1021556" y="2817019"/>
            <a:ext cx="652463" cy="225425"/>
          </a:xfrm>
          <a:prstGeom prst="line">
            <a:avLst/>
          </a:prstGeom>
          <a:noFill/>
          <a:ln w="38100">
            <a:solidFill>
              <a:schemeClr val="bg2"/>
            </a:solidFill>
            <a:round/>
            <a:headEnd/>
            <a:tailEnd/>
          </a:ln>
        </p:spPr>
      </p:cxnSp>
      <p:cxnSp>
        <p:nvCxnSpPr>
          <p:cNvPr id="47143" name="Straight Connector 125"/>
          <p:cNvCxnSpPr>
            <a:cxnSpLocks noChangeShapeType="1"/>
            <a:stCxn id="47136" idx="4"/>
            <a:endCxn id="47140" idx="1"/>
          </p:cNvCxnSpPr>
          <p:nvPr/>
        </p:nvCxnSpPr>
        <p:spPr bwMode="auto">
          <a:xfrm rot="16200000" flipH="1">
            <a:off x="1318419" y="2520156"/>
            <a:ext cx="273050" cy="439738"/>
          </a:xfrm>
          <a:prstGeom prst="line">
            <a:avLst/>
          </a:prstGeom>
          <a:noFill/>
          <a:ln w="38100">
            <a:solidFill>
              <a:schemeClr val="bg2"/>
            </a:solidFill>
            <a:round/>
            <a:headEnd/>
            <a:tailEnd/>
          </a:ln>
        </p:spPr>
      </p:cxnSp>
      <p:cxnSp>
        <p:nvCxnSpPr>
          <p:cNvPr id="47144" name="Straight Connector 126"/>
          <p:cNvCxnSpPr>
            <a:cxnSpLocks noChangeShapeType="1"/>
            <a:stCxn id="47137" idx="7"/>
            <a:endCxn id="47140" idx="3"/>
          </p:cNvCxnSpPr>
          <p:nvPr/>
        </p:nvCxnSpPr>
        <p:spPr bwMode="auto">
          <a:xfrm rot="5400000" flipH="1" flipV="1">
            <a:off x="1454944" y="3061494"/>
            <a:ext cx="280988" cy="158750"/>
          </a:xfrm>
          <a:prstGeom prst="line">
            <a:avLst/>
          </a:prstGeom>
          <a:noFill/>
          <a:ln w="25400">
            <a:solidFill>
              <a:schemeClr val="bg2"/>
            </a:solidFill>
            <a:prstDash val="sysDash"/>
            <a:round/>
            <a:headEnd/>
            <a:tailEnd/>
          </a:ln>
        </p:spPr>
      </p:cxnSp>
      <p:cxnSp>
        <p:nvCxnSpPr>
          <p:cNvPr id="47145" name="Straight Connector 127"/>
          <p:cNvCxnSpPr>
            <a:cxnSpLocks noChangeShapeType="1"/>
          </p:cNvCxnSpPr>
          <p:nvPr/>
        </p:nvCxnSpPr>
        <p:spPr bwMode="auto">
          <a:xfrm>
            <a:off x="1131888" y="3341688"/>
            <a:ext cx="250825" cy="0"/>
          </a:xfrm>
          <a:prstGeom prst="line">
            <a:avLst/>
          </a:prstGeom>
          <a:noFill/>
          <a:ln w="25400">
            <a:solidFill>
              <a:schemeClr val="bg2"/>
            </a:solidFill>
            <a:prstDash val="sysDash"/>
            <a:round/>
            <a:headEnd/>
            <a:tailEnd/>
          </a:ln>
        </p:spPr>
      </p:cxnSp>
      <p:cxnSp>
        <p:nvCxnSpPr>
          <p:cNvPr id="47146" name="Straight Connector 128"/>
          <p:cNvCxnSpPr>
            <a:cxnSpLocks noChangeShapeType="1"/>
          </p:cNvCxnSpPr>
          <p:nvPr/>
        </p:nvCxnSpPr>
        <p:spPr bwMode="auto">
          <a:xfrm>
            <a:off x="873125" y="2938463"/>
            <a:ext cx="777875" cy="0"/>
          </a:xfrm>
          <a:prstGeom prst="line">
            <a:avLst/>
          </a:prstGeom>
          <a:noFill/>
          <a:ln w="25400">
            <a:solidFill>
              <a:schemeClr val="bg2"/>
            </a:solidFill>
            <a:prstDash val="sysDash"/>
            <a:round/>
            <a:headEnd/>
            <a:tailEnd/>
          </a:ln>
        </p:spPr>
      </p:cxnSp>
      <p:cxnSp>
        <p:nvCxnSpPr>
          <p:cNvPr id="47147" name="Straight Connector 129"/>
          <p:cNvCxnSpPr>
            <a:cxnSpLocks noChangeShapeType="1"/>
            <a:stCxn id="47139" idx="5"/>
            <a:endCxn id="47138" idx="1"/>
          </p:cNvCxnSpPr>
          <p:nvPr/>
        </p:nvCxnSpPr>
        <p:spPr bwMode="auto">
          <a:xfrm rot="16200000" flipH="1">
            <a:off x="781844" y="3067844"/>
            <a:ext cx="279400" cy="144462"/>
          </a:xfrm>
          <a:prstGeom prst="line">
            <a:avLst/>
          </a:prstGeom>
          <a:noFill/>
          <a:ln w="25400">
            <a:solidFill>
              <a:schemeClr val="bg2"/>
            </a:solidFill>
            <a:prstDash val="sysDash"/>
            <a:round/>
            <a:headEnd/>
            <a:tailEnd/>
          </a:ln>
        </p:spPr>
      </p:cxnSp>
      <p:sp>
        <p:nvSpPr>
          <p:cNvPr id="47148" name="Oval 130"/>
          <p:cNvSpPr>
            <a:spLocks noChangeArrowheads="1"/>
          </p:cNvSpPr>
          <p:nvPr/>
        </p:nvSpPr>
        <p:spPr bwMode="auto">
          <a:xfrm>
            <a:off x="2592388" y="2428875"/>
            <a:ext cx="160337" cy="174625"/>
          </a:xfrm>
          <a:prstGeom prst="ellipse">
            <a:avLst/>
          </a:prstGeom>
          <a:solidFill>
            <a:schemeClr val="bg2"/>
          </a:solidFill>
          <a:ln w="9525">
            <a:solidFill>
              <a:schemeClr val="bg2"/>
            </a:solidFill>
            <a:round/>
            <a:headEnd/>
            <a:tailEnd/>
          </a:ln>
        </p:spPr>
        <p:txBody>
          <a:bodyPr/>
          <a:lstStyle/>
          <a:p>
            <a:endParaRPr lang="en-US"/>
          </a:p>
        </p:txBody>
      </p:sp>
      <p:sp>
        <p:nvSpPr>
          <p:cNvPr id="47149" name="Oval 131"/>
          <p:cNvSpPr>
            <a:spLocks noChangeArrowheads="1"/>
          </p:cNvSpPr>
          <p:nvPr/>
        </p:nvSpPr>
        <p:spPr bwMode="auto">
          <a:xfrm>
            <a:off x="2819400" y="3255963"/>
            <a:ext cx="157163" cy="169862"/>
          </a:xfrm>
          <a:prstGeom prst="ellipse">
            <a:avLst/>
          </a:prstGeom>
          <a:noFill/>
          <a:ln w="25400">
            <a:solidFill>
              <a:schemeClr val="bg2"/>
            </a:solidFill>
            <a:round/>
            <a:headEnd/>
            <a:tailEnd/>
          </a:ln>
        </p:spPr>
        <p:txBody>
          <a:bodyPr/>
          <a:lstStyle/>
          <a:p>
            <a:endParaRPr lang="en-US"/>
          </a:p>
        </p:txBody>
      </p:sp>
      <p:sp>
        <p:nvSpPr>
          <p:cNvPr id="47150" name="Oval 132"/>
          <p:cNvSpPr>
            <a:spLocks noChangeArrowheads="1"/>
          </p:cNvSpPr>
          <p:nvPr/>
        </p:nvSpPr>
        <p:spPr bwMode="auto">
          <a:xfrm>
            <a:off x="2408238" y="3254375"/>
            <a:ext cx="160337" cy="174625"/>
          </a:xfrm>
          <a:prstGeom prst="ellipse">
            <a:avLst/>
          </a:prstGeom>
          <a:noFill/>
          <a:ln w="25400">
            <a:solidFill>
              <a:schemeClr val="bg2"/>
            </a:solidFill>
            <a:round/>
            <a:headEnd/>
            <a:tailEnd/>
          </a:ln>
        </p:spPr>
        <p:txBody>
          <a:bodyPr/>
          <a:lstStyle/>
          <a:p>
            <a:endParaRPr lang="en-US"/>
          </a:p>
        </p:txBody>
      </p:sp>
      <p:sp>
        <p:nvSpPr>
          <p:cNvPr id="47151" name="Oval 133"/>
          <p:cNvSpPr>
            <a:spLocks noChangeArrowheads="1"/>
          </p:cNvSpPr>
          <p:nvPr/>
        </p:nvSpPr>
        <p:spPr bwMode="auto">
          <a:xfrm>
            <a:off x="2149475" y="2851150"/>
            <a:ext cx="160338" cy="174625"/>
          </a:xfrm>
          <a:prstGeom prst="ellipse">
            <a:avLst/>
          </a:prstGeom>
          <a:noFill/>
          <a:ln w="25400">
            <a:solidFill>
              <a:schemeClr val="bg2"/>
            </a:solidFill>
            <a:round/>
            <a:headEnd/>
            <a:tailEnd/>
          </a:ln>
        </p:spPr>
        <p:txBody>
          <a:bodyPr/>
          <a:lstStyle/>
          <a:p>
            <a:endParaRPr lang="en-US"/>
          </a:p>
        </p:txBody>
      </p:sp>
      <p:sp>
        <p:nvSpPr>
          <p:cNvPr id="47152" name="Oval 134"/>
          <p:cNvSpPr>
            <a:spLocks noChangeArrowheads="1"/>
          </p:cNvSpPr>
          <p:nvPr/>
        </p:nvSpPr>
        <p:spPr bwMode="auto">
          <a:xfrm>
            <a:off x="3087688" y="2851150"/>
            <a:ext cx="160337" cy="174625"/>
          </a:xfrm>
          <a:prstGeom prst="ellipse">
            <a:avLst/>
          </a:prstGeom>
          <a:noFill/>
          <a:ln w="25400">
            <a:solidFill>
              <a:schemeClr val="bg2"/>
            </a:solidFill>
            <a:round/>
            <a:headEnd/>
            <a:tailEnd/>
          </a:ln>
        </p:spPr>
        <p:txBody>
          <a:bodyPr/>
          <a:lstStyle/>
          <a:p>
            <a:endParaRPr lang="en-US"/>
          </a:p>
        </p:txBody>
      </p:sp>
      <p:cxnSp>
        <p:nvCxnSpPr>
          <p:cNvPr id="47153" name="Straight Connector 135"/>
          <p:cNvCxnSpPr>
            <a:cxnSpLocks noChangeShapeType="1"/>
            <a:stCxn id="47148" idx="4"/>
            <a:endCxn id="47151" idx="7"/>
          </p:cNvCxnSpPr>
          <p:nvPr/>
        </p:nvCxnSpPr>
        <p:spPr bwMode="auto">
          <a:xfrm rot="5400000">
            <a:off x="2342357" y="2547143"/>
            <a:ext cx="273050" cy="385763"/>
          </a:xfrm>
          <a:prstGeom prst="line">
            <a:avLst/>
          </a:prstGeom>
          <a:noFill/>
          <a:ln w="38100">
            <a:solidFill>
              <a:schemeClr val="bg2"/>
            </a:solidFill>
            <a:round/>
            <a:headEnd/>
            <a:tailEnd/>
          </a:ln>
        </p:spPr>
      </p:cxnSp>
      <p:cxnSp>
        <p:nvCxnSpPr>
          <p:cNvPr id="47154" name="Straight Connector 137"/>
          <p:cNvCxnSpPr>
            <a:cxnSpLocks noChangeShapeType="1"/>
            <a:stCxn id="47148" idx="4"/>
            <a:endCxn id="47149" idx="0"/>
          </p:cNvCxnSpPr>
          <p:nvPr/>
        </p:nvCxnSpPr>
        <p:spPr bwMode="auto">
          <a:xfrm rot="16200000" flipH="1">
            <a:off x="2458244" y="2817019"/>
            <a:ext cx="652463" cy="225425"/>
          </a:xfrm>
          <a:prstGeom prst="line">
            <a:avLst/>
          </a:prstGeom>
          <a:noFill/>
          <a:ln w="38100">
            <a:solidFill>
              <a:schemeClr val="bg2"/>
            </a:solidFill>
            <a:round/>
            <a:headEnd/>
            <a:tailEnd/>
          </a:ln>
        </p:spPr>
      </p:cxnSp>
      <p:cxnSp>
        <p:nvCxnSpPr>
          <p:cNvPr id="47155" name="Straight Connector 138"/>
          <p:cNvCxnSpPr>
            <a:cxnSpLocks noChangeShapeType="1"/>
            <a:stCxn id="47148" idx="4"/>
            <a:endCxn id="47152" idx="1"/>
          </p:cNvCxnSpPr>
          <p:nvPr/>
        </p:nvCxnSpPr>
        <p:spPr bwMode="auto">
          <a:xfrm rot="16200000" flipH="1">
            <a:off x="2755107" y="2520156"/>
            <a:ext cx="273050" cy="439737"/>
          </a:xfrm>
          <a:prstGeom prst="line">
            <a:avLst/>
          </a:prstGeom>
          <a:noFill/>
          <a:ln w="38100">
            <a:solidFill>
              <a:schemeClr val="bg2"/>
            </a:solidFill>
            <a:round/>
            <a:headEnd/>
            <a:tailEnd/>
          </a:ln>
        </p:spPr>
      </p:cxnSp>
      <p:cxnSp>
        <p:nvCxnSpPr>
          <p:cNvPr id="47156" name="Straight Connector 139"/>
          <p:cNvCxnSpPr>
            <a:cxnSpLocks noChangeShapeType="1"/>
            <a:stCxn id="47149" idx="7"/>
            <a:endCxn id="47152" idx="3"/>
          </p:cNvCxnSpPr>
          <p:nvPr/>
        </p:nvCxnSpPr>
        <p:spPr bwMode="auto">
          <a:xfrm rot="5400000" flipH="1" flipV="1">
            <a:off x="2891631" y="3061494"/>
            <a:ext cx="280988" cy="158750"/>
          </a:xfrm>
          <a:prstGeom prst="line">
            <a:avLst/>
          </a:prstGeom>
          <a:noFill/>
          <a:ln w="25400">
            <a:solidFill>
              <a:schemeClr val="bg2"/>
            </a:solidFill>
            <a:prstDash val="sysDash"/>
            <a:round/>
            <a:headEnd/>
            <a:tailEnd/>
          </a:ln>
        </p:spPr>
      </p:cxnSp>
      <p:cxnSp>
        <p:nvCxnSpPr>
          <p:cNvPr id="47157" name="Straight Connector 140"/>
          <p:cNvCxnSpPr>
            <a:cxnSpLocks noChangeShapeType="1"/>
          </p:cNvCxnSpPr>
          <p:nvPr/>
        </p:nvCxnSpPr>
        <p:spPr bwMode="auto">
          <a:xfrm>
            <a:off x="2568575" y="3341688"/>
            <a:ext cx="250825" cy="0"/>
          </a:xfrm>
          <a:prstGeom prst="line">
            <a:avLst/>
          </a:prstGeom>
          <a:noFill/>
          <a:ln w="25400">
            <a:solidFill>
              <a:schemeClr val="bg2"/>
            </a:solidFill>
            <a:prstDash val="sysDash"/>
            <a:round/>
            <a:headEnd/>
            <a:tailEnd/>
          </a:ln>
        </p:spPr>
      </p:cxnSp>
      <p:cxnSp>
        <p:nvCxnSpPr>
          <p:cNvPr id="47158" name="Straight Connector 141"/>
          <p:cNvCxnSpPr>
            <a:cxnSpLocks noChangeShapeType="1"/>
          </p:cNvCxnSpPr>
          <p:nvPr/>
        </p:nvCxnSpPr>
        <p:spPr bwMode="auto">
          <a:xfrm>
            <a:off x="2309813" y="2938463"/>
            <a:ext cx="777875" cy="0"/>
          </a:xfrm>
          <a:prstGeom prst="line">
            <a:avLst/>
          </a:prstGeom>
          <a:noFill/>
          <a:ln w="25400">
            <a:solidFill>
              <a:schemeClr val="bg2"/>
            </a:solidFill>
            <a:prstDash val="sysDash"/>
            <a:round/>
            <a:headEnd/>
            <a:tailEnd/>
          </a:ln>
        </p:spPr>
      </p:cxnSp>
      <p:cxnSp>
        <p:nvCxnSpPr>
          <p:cNvPr id="47159" name="Straight Connector 142"/>
          <p:cNvCxnSpPr>
            <a:cxnSpLocks noChangeShapeType="1"/>
            <a:stCxn id="47151" idx="5"/>
            <a:endCxn id="47150" idx="1"/>
          </p:cNvCxnSpPr>
          <p:nvPr/>
        </p:nvCxnSpPr>
        <p:spPr bwMode="auto">
          <a:xfrm rot="16200000" flipH="1">
            <a:off x="2219325" y="3067050"/>
            <a:ext cx="279400" cy="146050"/>
          </a:xfrm>
          <a:prstGeom prst="line">
            <a:avLst/>
          </a:prstGeom>
          <a:noFill/>
          <a:ln w="25400">
            <a:solidFill>
              <a:schemeClr val="bg2"/>
            </a:solidFill>
            <a:prstDash val="sysDash"/>
            <a:round/>
            <a:headEnd/>
            <a:tailEnd/>
          </a:ln>
        </p:spPr>
      </p:cxnSp>
      <p:cxnSp>
        <p:nvCxnSpPr>
          <p:cNvPr id="47160" name="Straight Connector 143"/>
          <p:cNvCxnSpPr>
            <a:cxnSpLocks noChangeShapeType="1"/>
          </p:cNvCxnSpPr>
          <p:nvPr/>
        </p:nvCxnSpPr>
        <p:spPr bwMode="auto">
          <a:xfrm>
            <a:off x="1811338" y="2938463"/>
            <a:ext cx="338137" cy="0"/>
          </a:xfrm>
          <a:prstGeom prst="line">
            <a:avLst/>
          </a:prstGeom>
          <a:noFill/>
          <a:ln w="25400">
            <a:solidFill>
              <a:schemeClr val="bg2"/>
            </a:solidFill>
            <a:prstDash val="sysDash"/>
            <a:round/>
            <a:headEnd/>
            <a:tailEnd/>
          </a:ln>
        </p:spPr>
      </p:cxnSp>
      <p:cxnSp>
        <p:nvCxnSpPr>
          <p:cNvPr id="47161" name="Straight Connector 144"/>
          <p:cNvCxnSpPr>
            <a:cxnSpLocks noChangeShapeType="1"/>
          </p:cNvCxnSpPr>
          <p:nvPr/>
        </p:nvCxnSpPr>
        <p:spPr bwMode="auto">
          <a:xfrm>
            <a:off x="1538288" y="3341688"/>
            <a:ext cx="869950" cy="0"/>
          </a:xfrm>
          <a:prstGeom prst="line">
            <a:avLst/>
          </a:prstGeom>
          <a:noFill/>
          <a:ln w="25400">
            <a:solidFill>
              <a:schemeClr val="bg2"/>
            </a:solidFill>
            <a:prstDash val="sysDash"/>
            <a:round/>
            <a:headEnd/>
            <a:tailEnd/>
          </a:ln>
        </p:spPr>
      </p:cxnSp>
      <p:sp>
        <p:nvSpPr>
          <p:cNvPr id="47162" name="Oval 146"/>
          <p:cNvSpPr>
            <a:spLocks noChangeArrowheads="1"/>
          </p:cNvSpPr>
          <p:nvPr/>
        </p:nvSpPr>
        <p:spPr bwMode="auto">
          <a:xfrm>
            <a:off x="1171575" y="3811588"/>
            <a:ext cx="160338" cy="176212"/>
          </a:xfrm>
          <a:prstGeom prst="ellipse">
            <a:avLst/>
          </a:prstGeom>
          <a:solidFill>
            <a:schemeClr val="bg2"/>
          </a:solidFill>
          <a:ln w="9525">
            <a:solidFill>
              <a:schemeClr val="bg2"/>
            </a:solidFill>
            <a:round/>
            <a:headEnd/>
            <a:tailEnd/>
          </a:ln>
        </p:spPr>
        <p:txBody>
          <a:bodyPr/>
          <a:lstStyle/>
          <a:p>
            <a:endParaRPr lang="en-US"/>
          </a:p>
        </p:txBody>
      </p:sp>
      <p:sp>
        <p:nvSpPr>
          <p:cNvPr id="47163" name="Oval 147"/>
          <p:cNvSpPr>
            <a:spLocks noChangeArrowheads="1"/>
          </p:cNvSpPr>
          <p:nvPr/>
        </p:nvSpPr>
        <p:spPr bwMode="auto">
          <a:xfrm>
            <a:off x="1400175" y="4640263"/>
            <a:ext cx="155575" cy="169862"/>
          </a:xfrm>
          <a:prstGeom prst="ellipse">
            <a:avLst/>
          </a:prstGeom>
          <a:noFill/>
          <a:ln w="25400">
            <a:solidFill>
              <a:schemeClr val="bg2"/>
            </a:solidFill>
            <a:round/>
            <a:headEnd/>
            <a:tailEnd/>
          </a:ln>
        </p:spPr>
        <p:txBody>
          <a:bodyPr/>
          <a:lstStyle/>
          <a:p>
            <a:endParaRPr lang="en-US"/>
          </a:p>
        </p:txBody>
      </p:sp>
      <p:sp>
        <p:nvSpPr>
          <p:cNvPr id="47164" name="Oval 148"/>
          <p:cNvSpPr>
            <a:spLocks noChangeArrowheads="1"/>
          </p:cNvSpPr>
          <p:nvPr/>
        </p:nvSpPr>
        <p:spPr bwMode="auto">
          <a:xfrm>
            <a:off x="987425" y="4637088"/>
            <a:ext cx="160338" cy="174625"/>
          </a:xfrm>
          <a:prstGeom prst="ellipse">
            <a:avLst/>
          </a:prstGeom>
          <a:noFill/>
          <a:ln w="25400">
            <a:solidFill>
              <a:schemeClr val="bg2"/>
            </a:solidFill>
            <a:round/>
            <a:headEnd/>
            <a:tailEnd/>
          </a:ln>
        </p:spPr>
        <p:txBody>
          <a:bodyPr/>
          <a:lstStyle/>
          <a:p>
            <a:endParaRPr lang="en-US"/>
          </a:p>
        </p:txBody>
      </p:sp>
      <p:sp>
        <p:nvSpPr>
          <p:cNvPr id="47165" name="Oval 149"/>
          <p:cNvSpPr>
            <a:spLocks noChangeArrowheads="1"/>
          </p:cNvSpPr>
          <p:nvPr/>
        </p:nvSpPr>
        <p:spPr bwMode="auto">
          <a:xfrm>
            <a:off x="728663" y="4233863"/>
            <a:ext cx="161925" cy="174625"/>
          </a:xfrm>
          <a:prstGeom prst="ellipse">
            <a:avLst/>
          </a:prstGeom>
          <a:noFill/>
          <a:ln w="25400">
            <a:solidFill>
              <a:schemeClr val="bg2"/>
            </a:solidFill>
            <a:round/>
            <a:headEnd/>
            <a:tailEnd/>
          </a:ln>
        </p:spPr>
        <p:txBody>
          <a:bodyPr/>
          <a:lstStyle/>
          <a:p>
            <a:endParaRPr lang="en-US"/>
          </a:p>
        </p:txBody>
      </p:sp>
      <p:sp>
        <p:nvSpPr>
          <p:cNvPr id="47166" name="Oval 150"/>
          <p:cNvSpPr>
            <a:spLocks noChangeArrowheads="1"/>
          </p:cNvSpPr>
          <p:nvPr/>
        </p:nvSpPr>
        <p:spPr bwMode="auto">
          <a:xfrm>
            <a:off x="1666875" y="4233863"/>
            <a:ext cx="161925" cy="174625"/>
          </a:xfrm>
          <a:prstGeom prst="ellipse">
            <a:avLst/>
          </a:prstGeom>
          <a:noFill/>
          <a:ln w="25400">
            <a:solidFill>
              <a:schemeClr val="bg2"/>
            </a:solidFill>
            <a:round/>
            <a:headEnd/>
            <a:tailEnd/>
          </a:ln>
        </p:spPr>
        <p:txBody>
          <a:bodyPr/>
          <a:lstStyle/>
          <a:p>
            <a:endParaRPr lang="en-US"/>
          </a:p>
        </p:txBody>
      </p:sp>
      <p:cxnSp>
        <p:nvCxnSpPr>
          <p:cNvPr id="47167" name="Straight Connector 151"/>
          <p:cNvCxnSpPr>
            <a:cxnSpLocks noChangeShapeType="1"/>
            <a:stCxn id="47162" idx="4"/>
            <a:endCxn id="47165" idx="7"/>
          </p:cNvCxnSpPr>
          <p:nvPr/>
        </p:nvCxnSpPr>
        <p:spPr bwMode="auto">
          <a:xfrm rot="5400000">
            <a:off x="923925" y="3930650"/>
            <a:ext cx="271463" cy="385763"/>
          </a:xfrm>
          <a:prstGeom prst="line">
            <a:avLst/>
          </a:prstGeom>
          <a:noFill/>
          <a:ln w="38100">
            <a:solidFill>
              <a:schemeClr val="bg2"/>
            </a:solidFill>
            <a:round/>
            <a:headEnd/>
            <a:tailEnd/>
          </a:ln>
        </p:spPr>
      </p:cxnSp>
      <p:cxnSp>
        <p:nvCxnSpPr>
          <p:cNvPr id="47168" name="Straight Connector 152"/>
          <p:cNvCxnSpPr>
            <a:cxnSpLocks noChangeShapeType="1"/>
            <a:stCxn id="47162" idx="4"/>
            <a:endCxn id="47164" idx="0"/>
          </p:cNvCxnSpPr>
          <p:nvPr/>
        </p:nvCxnSpPr>
        <p:spPr bwMode="auto">
          <a:xfrm rot="5400000">
            <a:off x="835819" y="4220369"/>
            <a:ext cx="649288" cy="184150"/>
          </a:xfrm>
          <a:prstGeom prst="line">
            <a:avLst/>
          </a:prstGeom>
          <a:noFill/>
          <a:ln w="38100">
            <a:solidFill>
              <a:schemeClr val="bg2"/>
            </a:solidFill>
            <a:round/>
            <a:headEnd/>
            <a:tailEnd/>
          </a:ln>
        </p:spPr>
      </p:cxnSp>
      <p:cxnSp>
        <p:nvCxnSpPr>
          <p:cNvPr id="47169" name="Straight Connector 154"/>
          <p:cNvCxnSpPr>
            <a:cxnSpLocks noChangeShapeType="1"/>
            <a:stCxn id="47162" idx="4"/>
            <a:endCxn id="47166" idx="1"/>
          </p:cNvCxnSpPr>
          <p:nvPr/>
        </p:nvCxnSpPr>
        <p:spPr bwMode="auto">
          <a:xfrm rot="16200000" flipH="1">
            <a:off x="1335881" y="3904457"/>
            <a:ext cx="271463" cy="438150"/>
          </a:xfrm>
          <a:prstGeom prst="line">
            <a:avLst/>
          </a:prstGeom>
          <a:noFill/>
          <a:ln w="38100">
            <a:solidFill>
              <a:schemeClr val="bg2"/>
            </a:solidFill>
            <a:round/>
            <a:headEnd/>
            <a:tailEnd/>
          </a:ln>
        </p:spPr>
      </p:cxnSp>
      <p:cxnSp>
        <p:nvCxnSpPr>
          <p:cNvPr id="47170" name="Straight Connector 155"/>
          <p:cNvCxnSpPr>
            <a:cxnSpLocks noChangeShapeType="1"/>
            <a:stCxn id="47163" idx="7"/>
            <a:endCxn id="47166" idx="3"/>
          </p:cNvCxnSpPr>
          <p:nvPr/>
        </p:nvCxnSpPr>
        <p:spPr bwMode="auto">
          <a:xfrm rot="5400000" flipH="1" flipV="1">
            <a:off x="1471613" y="4445000"/>
            <a:ext cx="280987" cy="157163"/>
          </a:xfrm>
          <a:prstGeom prst="line">
            <a:avLst/>
          </a:prstGeom>
          <a:noFill/>
          <a:ln w="25400">
            <a:solidFill>
              <a:schemeClr val="bg2"/>
            </a:solidFill>
            <a:prstDash val="sysDash"/>
            <a:round/>
            <a:headEnd/>
            <a:tailEnd/>
          </a:ln>
        </p:spPr>
      </p:cxnSp>
      <p:cxnSp>
        <p:nvCxnSpPr>
          <p:cNvPr id="47171" name="Straight Connector 156"/>
          <p:cNvCxnSpPr>
            <a:cxnSpLocks noChangeShapeType="1"/>
          </p:cNvCxnSpPr>
          <p:nvPr/>
        </p:nvCxnSpPr>
        <p:spPr bwMode="auto">
          <a:xfrm>
            <a:off x="1147763" y="4724400"/>
            <a:ext cx="252412" cy="0"/>
          </a:xfrm>
          <a:prstGeom prst="line">
            <a:avLst/>
          </a:prstGeom>
          <a:noFill/>
          <a:ln w="25400">
            <a:solidFill>
              <a:schemeClr val="bg2"/>
            </a:solidFill>
            <a:prstDash val="sysDash"/>
            <a:round/>
            <a:headEnd/>
            <a:tailEnd/>
          </a:ln>
        </p:spPr>
      </p:cxnSp>
      <p:cxnSp>
        <p:nvCxnSpPr>
          <p:cNvPr id="47172" name="Straight Connector 157"/>
          <p:cNvCxnSpPr>
            <a:cxnSpLocks noChangeShapeType="1"/>
          </p:cNvCxnSpPr>
          <p:nvPr/>
        </p:nvCxnSpPr>
        <p:spPr bwMode="auto">
          <a:xfrm>
            <a:off x="890588" y="4321175"/>
            <a:ext cx="776287" cy="0"/>
          </a:xfrm>
          <a:prstGeom prst="line">
            <a:avLst/>
          </a:prstGeom>
          <a:noFill/>
          <a:ln w="25400">
            <a:solidFill>
              <a:schemeClr val="bg2"/>
            </a:solidFill>
            <a:prstDash val="sysDash"/>
            <a:round/>
            <a:headEnd/>
            <a:tailEnd/>
          </a:ln>
        </p:spPr>
      </p:cxnSp>
      <p:cxnSp>
        <p:nvCxnSpPr>
          <p:cNvPr id="47173" name="Straight Connector 158"/>
          <p:cNvCxnSpPr>
            <a:cxnSpLocks noChangeShapeType="1"/>
            <a:stCxn id="47165" idx="5"/>
            <a:endCxn id="47164" idx="1"/>
          </p:cNvCxnSpPr>
          <p:nvPr/>
        </p:nvCxnSpPr>
        <p:spPr bwMode="auto">
          <a:xfrm rot="16200000" flipH="1">
            <a:off x="799307" y="4450556"/>
            <a:ext cx="279400" cy="144463"/>
          </a:xfrm>
          <a:prstGeom prst="line">
            <a:avLst/>
          </a:prstGeom>
          <a:noFill/>
          <a:ln w="25400">
            <a:solidFill>
              <a:schemeClr val="bg2"/>
            </a:solidFill>
            <a:prstDash val="sysDash"/>
            <a:round/>
            <a:headEnd/>
            <a:tailEnd/>
          </a:ln>
        </p:spPr>
      </p:cxnSp>
      <p:sp>
        <p:nvSpPr>
          <p:cNvPr id="47174" name="Oval 159"/>
          <p:cNvSpPr>
            <a:spLocks noChangeArrowheads="1"/>
          </p:cNvSpPr>
          <p:nvPr/>
        </p:nvSpPr>
        <p:spPr bwMode="auto">
          <a:xfrm>
            <a:off x="2608263" y="3811588"/>
            <a:ext cx="161925" cy="176212"/>
          </a:xfrm>
          <a:prstGeom prst="ellipse">
            <a:avLst/>
          </a:prstGeom>
          <a:solidFill>
            <a:schemeClr val="bg2"/>
          </a:solidFill>
          <a:ln w="9525">
            <a:solidFill>
              <a:schemeClr val="bg2"/>
            </a:solidFill>
            <a:round/>
            <a:headEnd/>
            <a:tailEnd/>
          </a:ln>
        </p:spPr>
        <p:txBody>
          <a:bodyPr/>
          <a:lstStyle/>
          <a:p>
            <a:endParaRPr lang="en-US"/>
          </a:p>
        </p:txBody>
      </p:sp>
      <p:sp>
        <p:nvSpPr>
          <p:cNvPr id="47175" name="Oval 160"/>
          <p:cNvSpPr>
            <a:spLocks noChangeArrowheads="1"/>
          </p:cNvSpPr>
          <p:nvPr/>
        </p:nvSpPr>
        <p:spPr bwMode="auto">
          <a:xfrm>
            <a:off x="2836863" y="4640263"/>
            <a:ext cx="155575" cy="169862"/>
          </a:xfrm>
          <a:prstGeom prst="ellipse">
            <a:avLst/>
          </a:prstGeom>
          <a:noFill/>
          <a:ln w="25400">
            <a:solidFill>
              <a:schemeClr val="bg2"/>
            </a:solidFill>
            <a:round/>
            <a:headEnd/>
            <a:tailEnd/>
          </a:ln>
        </p:spPr>
        <p:txBody>
          <a:bodyPr/>
          <a:lstStyle/>
          <a:p>
            <a:endParaRPr lang="en-US"/>
          </a:p>
        </p:txBody>
      </p:sp>
      <p:sp>
        <p:nvSpPr>
          <p:cNvPr id="47176" name="Oval 161"/>
          <p:cNvSpPr>
            <a:spLocks noChangeArrowheads="1"/>
          </p:cNvSpPr>
          <p:nvPr/>
        </p:nvSpPr>
        <p:spPr bwMode="auto">
          <a:xfrm>
            <a:off x="2424113" y="4637088"/>
            <a:ext cx="161925" cy="174625"/>
          </a:xfrm>
          <a:prstGeom prst="ellipse">
            <a:avLst/>
          </a:prstGeom>
          <a:noFill/>
          <a:ln w="25400">
            <a:solidFill>
              <a:schemeClr val="bg2"/>
            </a:solidFill>
            <a:round/>
            <a:headEnd/>
            <a:tailEnd/>
          </a:ln>
        </p:spPr>
        <p:txBody>
          <a:bodyPr/>
          <a:lstStyle/>
          <a:p>
            <a:endParaRPr lang="en-US"/>
          </a:p>
        </p:txBody>
      </p:sp>
      <p:sp>
        <p:nvSpPr>
          <p:cNvPr id="47177" name="Oval 162"/>
          <p:cNvSpPr>
            <a:spLocks noChangeArrowheads="1"/>
          </p:cNvSpPr>
          <p:nvPr/>
        </p:nvSpPr>
        <p:spPr bwMode="auto">
          <a:xfrm>
            <a:off x="2166938" y="4233863"/>
            <a:ext cx="160337" cy="174625"/>
          </a:xfrm>
          <a:prstGeom prst="ellipse">
            <a:avLst/>
          </a:prstGeom>
          <a:noFill/>
          <a:ln w="25400">
            <a:solidFill>
              <a:schemeClr val="bg2"/>
            </a:solidFill>
            <a:round/>
            <a:headEnd/>
            <a:tailEnd/>
          </a:ln>
        </p:spPr>
        <p:txBody>
          <a:bodyPr/>
          <a:lstStyle/>
          <a:p>
            <a:endParaRPr lang="en-US"/>
          </a:p>
        </p:txBody>
      </p:sp>
      <p:sp>
        <p:nvSpPr>
          <p:cNvPr id="47178" name="Oval 163"/>
          <p:cNvSpPr>
            <a:spLocks noChangeArrowheads="1"/>
          </p:cNvSpPr>
          <p:nvPr/>
        </p:nvSpPr>
        <p:spPr bwMode="auto">
          <a:xfrm>
            <a:off x="3105150" y="4233863"/>
            <a:ext cx="160338" cy="174625"/>
          </a:xfrm>
          <a:prstGeom prst="ellipse">
            <a:avLst/>
          </a:prstGeom>
          <a:noFill/>
          <a:ln w="25400">
            <a:solidFill>
              <a:schemeClr val="bg2"/>
            </a:solidFill>
            <a:round/>
            <a:headEnd/>
            <a:tailEnd/>
          </a:ln>
        </p:spPr>
        <p:txBody>
          <a:bodyPr/>
          <a:lstStyle/>
          <a:p>
            <a:endParaRPr lang="en-US"/>
          </a:p>
        </p:txBody>
      </p:sp>
      <p:cxnSp>
        <p:nvCxnSpPr>
          <p:cNvPr id="47179" name="Straight Connector 164"/>
          <p:cNvCxnSpPr>
            <a:cxnSpLocks noChangeShapeType="1"/>
            <a:stCxn id="47174" idx="4"/>
            <a:endCxn id="47177" idx="7"/>
          </p:cNvCxnSpPr>
          <p:nvPr/>
        </p:nvCxnSpPr>
        <p:spPr bwMode="auto">
          <a:xfrm rot="5400000">
            <a:off x="2360612" y="3930651"/>
            <a:ext cx="271463" cy="385762"/>
          </a:xfrm>
          <a:prstGeom prst="line">
            <a:avLst/>
          </a:prstGeom>
          <a:noFill/>
          <a:ln w="38100">
            <a:solidFill>
              <a:schemeClr val="bg2"/>
            </a:solidFill>
            <a:round/>
            <a:headEnd/>
            <a:tailEnd/>
          </a:ln>
        </p:spPr>
      </p:cxnSp>
      <p:cxnSp>
        <p:nvCxnSpPr>
          <p:cNvPr id="47180" name="Straight Connector 165"/>
          <p:cNvCxnSpPr>
            <a:cxnSpLocks noChangeShapeType="1"/>
            <a:stCxn id="47174" idx="4"/>
            <a:endCxn id="47176" idx="0"/>
          </p:cNvCxnSpPr>
          <p:nvPr/>
        </p:nvCxnSpPr>
        <p:spPr bwMode="auto">
          <a:xfrm rot="5400000">
            <a:off x="2272506" y="4220369"/>
            <a:ext cx="649288" cy="184150"/>
          </a:xfrm>
          <a:prstGeom prst="line">
            <a:avLst/>
          </a:prstGeom>
          <a:noFill/>
          <a:ln w="38100">
            <a:solidFill>
              <a:schemeClr val="bg2"/>
            </a:solidFill>
            <a:round/>
            <a:headEnd/>
            <a:tailEnd/>
          </a:ln>
        </p:spPr>
      </p:cxnSp>
      <p:cxnSp>
        <p:nvCxnSpPr>
          <p:cNvPr id="47181" name="Straight Connector 166"/>
          <p:cNvCxnSpPr>
            <a:cxnSpLocks noChangeShapeType="1"/>
            <a:stCxn id="47174" idx="4"/>
            <a:endCxn id="47175" idx="0"/>
          </p:cNvCxnSpPr>
          <p:nvPr/>
        </p:nvCxnSpPr>
        <p:spPr bwMode="auto">
          <a:xfrm rot="16200000" flipH="1">
            <a:off x="2475706" y="4201319"/>
            <a:ext cx="652463" cy="225425"/>
          </a:xfrm>
          <a:prstGeom prst="line">
            <a:avLst/>
          </a:prstGeom>
          <a:noFill/>
          <a:ln w="38100">
            <a:solidFill>
              <a:schemeClr val="bg2"/>
            </a:solidFill>
            <a:round/>
            <a:headEnd/>
            <a:tailEnd/>
          </a:ln>
        </p:spPr>
      </p:cxnSp>
      <p:cxnSp>
        <p:nvCxnSpPr>
          <p:cNvPr id="47182" name="Straight Connector 167"/>
          <p:cNvCxnSpPr>
            <a:cxnSpLocks noChangeShapeType="1"/>
            <a:stCxn id="47174" idx="4"/>
            <a:endCxn id="47178" idx="1"/>
          </p:cNvCxnSpPr>
          <p:nvPr/>
        </p:nvCxnSpPr>
        <p:spPr bwMode="auto">
          <a:xfrm rot="16200000" flipH="1">
            <a:off x="2773362" y="3903663"/>
            <a:ext cx="271463" cy="439738"/>
          </a:xfrm>
          <a:prstGeom prst="line">
            <a:avLst/>
          </a:prstGeom>
          <a:noFill/>
          <a:ln w="38100">
            <a:solidFill>
              <a:schemeClr val="bg2"/>
            </a:solidFill>
            <a:round/>
            <a:headEnd/>
            <a:tailEnd/>
          </a:ln>
        </p:spPr>
      </p:cxnSp>
      <p:cxnSp>
        <p:nvCxnSpPr>
          <p:cNvPr id="47183" name="Straight Connector 168"/>
          <p:cNvCxnSpPr>
            <a:cxnSpLocks noChangeShapeType="1"/>
            <a:stCxn id="47175" idx="7"/>
            <a:endCxn id="47178" idx="3"/>
          </p:cNvCxnSpPr>
          <p:nvPr/>
        </p:nvCxnSpPr>
        <p:spPr bwMode="auto">
          <a:xfrm rot="5400000" flipH="1" flipV="1">
            <a:off x="2909094" y="4444207"/>
            <a:ext cx="280987" cy="158750"/>
          </a:xfrm>
          <a:prstGeom prst="line">
            <a:avLst/>
          </a:prstGeom>
          <a:noFill/>
          <a:ln w="25400">
            <a:solidFill>
              <a:schemeClr val="bg2"/>
            </a:solidFill>
            <a:prstDash val="sysDash"/>
            <a:round/>
            <a:headEnd/>
            <a:tailEnd/>
          </a:ln>
        </p:spPr>
      </p:cxnSp>
      <p:cxnSp>
        <p:nvCxnSpPr>
          <p:cNvPr id="47184" name="Straight Connector 169"/>
          <p:cNvCxnSpPr>
            <a:cxnSpLocks noChangeShapeType="1"/>
          </p:cNvCxnSpPr>
          <p:nvPr/>
        </p:nvCxnSpPr>
        <p:spPr bwMode="auto">
          <a:xfrm>
            <a:off x="2586038" y="4724400"/>
            <a:ext cx="250825" cy="0"/>
          </a:xfrm>
          <a:prstGeom prst="line">
            <a:avLst/>
          </a:prstGeom>
          <a:noFill/>
          <a:ln w="25400">
            <a:solidFill>
              <a:schemeClr val="bg2"/>
            </a:solidFill>
            <a:prstDash val="sysDash"/>
            <a:round/>
            <a:headEnd/>
            <a:tailEnd/>
          </a:ln>
        </p:spPr>
      </p:cxnSp>
      <p:cxnSp>
        <p:nvCxnSpPr>
          <p:cNvPr id="47185" name="Straight Connector 170"/>
          <p:cNvCxnSpPr>
            <a:cxnSpLocks noChangeShapeType="1"/>
          </p:cNvCxnSpPr>
          <p:nvPr/>
        </p:nvCxnSpPr>
        <p:spPr bwMode="auto">
          <a:xfrm>
            <a:off x="2327275" y="4321175"/>
            <a:ext cx="777875" cy="0"/>
          </a:xfrm>
          <a:prstGeom prst="line">
            <a:avLst/>
          </a:prstGeom>
          <a:noFill/>
          <a:ln w="25400">
            <a:solidFill>
              <a:schemeClr val="bg2"/>
            </a:solidFill>
            <a:prstDash val="sysDash"/>
            <a:round/>
            <a:headEnd/>
            <a:tailEnd/>
          </a:ln>
        </p:spPr>
      </p:cxnSp>
      <p:cxnSp>
        <p:nvCxnSpPr>
          <p:cNvPr id="47186" name="Straight Connector 171"/>
          <p:cNvCxnSpPr>
            <a:cxnSpLocks noChangeShapeType="1"/>
            <a:stCxn id="47177" idx="5"/>
            <a:endCxn id="47176" idx="1"/>
          </p:cNvCxnSpPr>
          <p:nvPr/>
        </p:nvCxnSpPr>
        <p:spPr bwMode="auto">
          <a:xfrm rot="16200000" flipH="1">
            <a:off x="2235994" y="4450557"/>
            <a:ext cx="279400" cy="144462"/>
          </a:xfrm>
          <a:prstGeom prst="line">
            <a:avLst/>
          </a:prstGeom>
          <a:noFill/>
          <a:ln w="25400">
            <a:solidFill>
              <a:schemeClr val="bg2"/>
            </a:solidFill>
            <a:prstDash val="sysDash"/>
            <a:round/>
            <a:headEnd/>
            <a:tailEnd/>
          </a:ln>
        </p:spPr>
      </p:cxnSp>
      <p:cxnSp>
        <p:nvCxnSpPr>
          <p:cNvPr id="47187" name="Straight Connector 172"/>
          <p:cNvCxnSpPr>
            <a:cxnSpLocks noChangeShapeType="1"/>
          </p:cNvCxnSpPr>
          <p:nvPr/>
        </p:nvCxnSpPr>
        <p:spPr bwMode="auto">
          <a:xfrm>
            <a:off x="1828800" y="4321175"/>
            <a:ext cx="338138" cy="0"/>
          </a:xfrm>
          <a:prstGeom prst="line">
            <a:avLst/>
          </a:prstGeom>
          <a:noFill/>
          <a:ln w="25400">
            <a:solidFill>
              <a:schemeClr val="bg2"/>
            </a:solidFill>
            <a:prstDash val="sysDash"/>
            <a:round/>
            <a:headEnd/>
            <a:tailEnd/>
          </a:ln>
        </p:spPr>
      </p:cxnSp>
      <p:cxnSp>
        <p:nvCxnSpPr>
          <p:cNvPr id="47188" name="Straight Connector 173"/>
          <p:cNvCxnSpPr>
            <a:cxnSpLocks noChangeShapeType="1"/>
          </p:cNvCxnSpPr>
          <p:nvPr/>
        </p:nvCxnSpPr>
        <p:spPr bwMode="auto">
          <a:xfrm>
            <a:off x="1555750" y="4724400"/>
            <a:ext cx="868363" cy="0"/>
          </a:xfrm>
          <a:prstGeom prst="line">
            <a:avLst/>
          </a:prstGeom>
          <a:noFill/>
          <a:ln w="25400">
            <a:solidFill>
              <a:schemeClr val="bg2"/>
            </a:solidFill>
            <a:prstDash val="sysDash"/>
            <a:round/>
            <a:headEnd/>
            <a:tailEnd/>
          </a:ln>
        </p:spPr>
      </p:cxnSp>
      <p:sp>
        <p:nvSpPr>
          <p:cNvPr id="47189" name="Rectangle 174"/>
          <p:cNvSpPr>
            <a:spLocks noChangeArrowheads="1"/>
          </p:cNvSpPr>
          <p:nvPr/>
        </p:nvSpPr>
        <p:spPr bwMode="auto">
          <a:xfrm>
            <a:off x="3554413" y="2774950"/>
            <a:ext cx="711200" cy="338138"/>
          </a:xfrm>
          <a:prstGeom prst="rect">
            <a:avLst/>
          </a:prstGeom>
          <a:noFill/>
          <a:ln w="9525">
            <a:noFill/>
            <a:miter lim="800000"/>
            <a:headEnd/>
            <a:tailEnd/>
          </a:ln>
        </p:spPr>
        <p:txBody>
          <a:bodyPr wrap="none">
            <a:spAutoFit/>
          </a:bodyPr>
          <a:lstStyle/>
          <a:p>
            <a:r>
              <a:rPr lang="en-US" sz="1600">
                <a:solidFill>
                  <a:schemeClr val="bg2"/>
                </a:solidFill>
              </a:rPr>
              <a:t>Cell-2</a:t>
            </a:r>
          </a:p>
        </p:txBody>
      </p:sp>
      <p:sp>
        <p:nvSpPr>
          <p:cNvPr id="47190" name="Rectangle 175"/>
          <p:cNvSpPr>
            <a:spLocks noChangeArrowheads="1"/>
          </p:cNvSpPr>
          <p:nvPr/>
        </p:nvSpPr>
        <p:spPr bwMode="auto">
          <a:xfrm>
            <a:off x="3573463" y="4003675"/>
            <a:ext cx="711200" cy="339725"/>
          </a:xfrm>
          <a:prstGeom prst="rect">
            <a:avLst/>
          </a:prstGeom>
          <a:noFill/>
          <a:ln w="9525">
            <a:noFill/>
            <a:miter lim="800000"/>
            <a:headEnd/>
            <a:tailEnd/>
          </a:ln>
        </p:spPr>
        <p:txBody>
          <a:bodyPr wrap="none">
            <a:spAutoFit/>
          </a:bodyPr>
          <a:lstStyle/>
          <a:p>
            <a:r>
              <a:rPr lang="en-US" sz="1600">
                <a:solidFill>
                  <a:schemeClr val="bg2"/>
                </a:solidFill>
              </a:rPr>
              <a:t>Cell-3</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7" name="Title 1"/>
          <p:cNvSpPr>
            <a:spLocks noGrp="1"/>
          </p:cNvSpPr>
          <p:nvPr>
            <p:ph type="title"/>
          </p:nvPr>
        </p:nvSpPr>
        <p:spPr>
          <a:xfrm>
            <a:off x="193675" y="203200"/>
            <a:ext cx="8253413" cy="1074738"/>
          </a:xfrm>
        </p:spPr>
        <p:txBody>
          <a:bodyPr/>
          <a:lstStyle/>
          <a:p>
            <a:r>
              <a:rPr lang="en-US" sz="2400" smtClean="0"/>
              <a:t>Modular network with stochastic links </a:t>
            </a:r>
            <a:r>
              <a:rPr lang="en-US" smtClean="0"/>
              <a:t>	</a:t>
            </a:r>
            <a:endParaRPr lang="en-US" sz="2400" smtClean="0">
              <a:solidFill>
                <a:schemeClr val="bg2"/>
              </a:solidFill>
            </a:endParaRPr>
          </a:p>
        </p:txBody>
      </p:sp>
      <p:sp>
        <p:nvSpPr>
          <p:cNvPr id="6148" name="Rectangle 92"/>
          <p:cNvSpPr>
            <a:spLocks noChangeArrowheads="1"/>
          </p:cNvSpPr>
          <p:nvPr/>
        </p:nvSpPr>
        <p:spPr bwMode="auto">
          <a:xfrm>
            <a:off x="3957638" y="1631950"/>
            <a:ext cx="2736850" cy="708025"/>
          </a:xfrm>
          <a:prstGeom prst="rect">
            <a:avLst/>
          </a:prstGeom>
          <a:noFill/>
          <a:ln w="9525">
            <a:noFill/>
            <a:miter lim="800000"/>
            <a:headEnd/>
            <a:tailEnd/>
          </a:ln>
        </p:spPr>
        <p:txBody>
          <a:bodyPr wrap="none">
            <a:spAutoFit/>
          </a:bodyPr>
          <a:lstStyle/>
          <a:p>
            <a:r>
              <a:rPr lang="en-US" sz="2000">
                <a:solidFill>
                  <a:schemeClr val="bg2"/>
                </a:solidFill>
              </a:rPr>
              <a:t>Modular network with </a:t>
            </a:r>
          </a:p>
          <a:p>
            <a:r>
              <a:rPr lang="en-US" sz="2000">
                <a:solidFill>
                  <a:schemeClr val="bg2"/>
                </a:solidFill>
              </a:rPr>
              <a:t>stochastic links</a:t>
            </a:r>
          </a:p>
        </p:txBody>
      </p:sp>
      <p:sp>
        <p:nvSpPr>
          <p:cNvPr id="6149" name="Rectangle 93"/>
          <p:cNvSpPr>
            <a:spLocks noChangeArrowheads="1"/>
          </p:cNvSpPr>
          <p:nvPr/>
        </p:nvSpPr>
        <p:spPr bwMode="auto">
          <a:xfrm>
            <a:off x="5124450" y="2776538"/>
            <a:ext cx="2212975" cy="708025"/>
          </a:xfrm>
          <a:prstGeom prst="rect">
            <a:avLst/>
          </a:prstGeom>
          <a:noFill/>
          <a:ln w="9525">
            <a:noFill/>
            <a:miter lim="800000"/>
            <a:headEnd/>
            <a:tailEnd/>
          </a:ln>
        </p:spPr>
        <p:txBody>
          <a:bodyPr wrap="none">
            <a:spAutoFit/>
          </a:bodyPr>
          <a:lstStyle/>
          <a:p>
            <a:r>
              <a:rPr lang="en-US" sz="2000">
                <a:solidFill>
                  <a:schemeClr val="bg2"/>
                </a:solidFill>
              </a:rPr>
              <a:t>A reliability model</a:t>
            </a:r>
          </a:p>
          <a:p>
            <a:r>
              <a:rPr lang="en-US" sz="2000">
                <a:solidFill>
                  <a:schemeClr val="bg2"/>
                </a:solidFill>
              </a:rPr>
              <a:t>with defects</a:t>
            </a:r>
          </a:p>
        </p:txBody>
      </p:sp>
      <p:grpSp>
        <p:nvGrpSpPr>
          <p:cNvPr id="6150" name="Group 104"/>
          <p:cNvGrpSpPr>
            <a:grpSpLocks/>
          </p:cNvGrpSpPr>
          <p:nvPr/>
        </p:nvGrpSpPr>
        <p:grpSpPr bwMode="auto">
          <a:xfrm>
            <a:off x="615950" y="1439863"/>
            <a:ext cx="3225800" cy="1066800"/>
            <a:chOff x="961930" y="1547156"/>
            <a:chExt cx="3226020" cy="1067407"/>
          </a:xfrm>
        </p:grpSpPr>
        <p:grpSp>
          <p:nvGrpSpPr>
            <p:cNvPr id="6199" name="Group 91"/>
            <p:cNvGrpSpPr>
              <a:grpSpLocks/>
            </p:cNvGrpSpPr>
            <p:nvPr/>
          </p:nvGrpSpPr>
          <p:grpSpPr bwMode="auto">
            <a:xfrm>
              <a:off x="961930" y="1547156"/>
              <a:ext cx="3226020" cy="1067407"/>
              <a:chOff x="577880" y="1412738"/>
              <a:chExt cx="3456450" cy="1305770"/>
            </a:xfrm>
          </p:grpSpPr>
          <p:sp>
            <p:nvSpPr>
              <p:cNvPr id="6208" name="Oval 24"/>
              <p:cNvSpPr>
                <a:spLocks noChangeArrowheads="1"/>
              </p:cNvSpPr>
              <p:nvPr/>
            </p:nvSpPr>
            <p:spPr bwMode="auto">
              <a:xfrm>
                <a:off x="1181112" y="1412738"/>
                <a:ext cx="218909" cy="228543"/>
              </a:xfrm>
              <a:prstGeom prst="ellipse">
                <a:avLst/>
              </a:prstGeom>
              <a:solidFill>
                <a:schemeClr val="bg2"/>
              </a:solidFill>
              <a:ln w="9525">
                <a:solidFill>
                  <a:schemeClr val="bg2"/>
                </a:solidFill>
                <a:round/>
                <a:headEnd/>
                <a:tailEnd/>
              </a:ln>
            </p:spPr>
            <p:txBody>
              <a:bodyPr/>
              <a:lstStyle/>
              <a:p>
                <a:endParaRPr lang="en-US" sz="2000"/>
              </a:p>
            </p:txBody>
          </p:sp>
          <p:sp>
            <p:nvSpPr>
              <p:cNvPr id="6209" name="Oval 25"/>
              <p:cNvSpPr>
                <a:spLocks noChangeArrowheads="1"/>
              </p:cNvSpPr>
              <p:nvPr/>
            </p:nvSpPr>
            <p:spPr bwMode="auto">
              <a:xfrm>
                <a:off x="1491370" y="2493139"/>
                <a:ext cx="213024" cy="222195"/>
              </a:xfrm>
              <a:prstGeom prst="ellipse">
                <a:avLst/>
              </a:prstGeom>
              <a:noFill/>
              <a:ln w="25400">
                <a:solidFill>
                  <a:schemeClr val="bg2"/>
                </a:solidFill>
                <a:round/>
                <a:headEnd/>
                <a:tailEnd/>
              </a:ln>
            </p:spPr>
            <p:txBody>
              <a:bodyPr/>
              <a:lstStyle/>
              <a:p>
                <a:endParaRPr lang="en-US" sz="2000"/>
              </a:p>
            </p:txBody>
          </p:sp>
          <p:sp>
            <p:nvSpPr>
              <p:cNvPr id="6210" name="Oval 26"/>
              <p:cNvSpPr>
                <a:spLocks noChangeArrowheads="1"/>
              </p:cNvSpPr>
              <p:nvPr/>
            </p:nvSpPr>
            <p:spPr bwMode="auto">
              <a:xfrm>
                <a:off x="929903" y="2489965"/>
                <a:ext cx="218909" cy="228543"/>
              </a:xfrm>
              <a:prstGeom prst="ellipse">
                <a:avLst/>
              </a:prstGeom>
              <a:noFill/>
              <a:ln w="25400">
                <a:solidFill>
                  <a:schemeClr val="bg2"/>
                </a:solidFill>
                <a:round/>
                <a:headEnd/>
                <a:tailEnd/>
              </a:ln>
            </p:spPr>
            <p:txBody>
              <a:bodyPr/>
              <a:lstStyle/>
              <a:p>
                <a:endParaRPr lang="en-US" sz="2000"/>
              </a:p>
            </p:txBody>
          </p:sp>
          <p:sp>
            <p:nvSpPr>
              <p:cNvPr id="6211" name="Oval 27"/>
              <p:cNvSpPr>
                <a:spLocks noChangeArrowheads="1"/>
              </p:cNvSpPr>
              <p:nvPr/>
            </p:nvSpPr>
            <p:spPr bwMode="auto">
              <a:xfrm>
                <a:off x="577880" y="1963670"/>
                <a:ext cx="218909" cy="228543"/>
              </a:xfrm>
              <a:prstGeom prst="ellipse">
                <a:avLst/>
              </a:prstGeom>
              <a:noFill/>
              <a:ln w="25400">
                <a:solidFill>
                  <a:schemeClr val="bg2"/>
                </a:solidFill>
                <a:round/>
                <a:headEnd/>
                <a:tailEnd/>
              </a:ln>
            </p:spPr>
            <p:txBody>
              <a:bodyPr/>
              <a:lstStyle/>
              <a:p>
                <a:endParaRPr lang="en-US" sz="2000"/>
              </a:p>
            </p:txBody>
          </p:sp>
          <p:sp>
            <p:nvSpPr>
              <p:cNvPr id="6212" name="Oval 28"/>
              <p:cNvSpPr>
                <a:spLocks noChangeArrowheads="1"/>
              </p:cNvSpPr>
              <p:nvPr/>
            </p:nvSpPr>
            <p:spPr bwMode="auto">
              <a:xfrm>
                <a:off x="1856766" y="1963670"/>
                <a:ext cx="218909" cy="228543"/>
              </a:xfrm>
              <a:prstGeom prst="ellipse">
                <a:avLst/>
              </a:prstGeom>
              <a:noFill/>
              <a:ln w="25400">
                <a:solidFill>
                  <a:schemeClr val="bg2"/>
                </a:solidFill>
                <a:round/>
                <a:headEnd/>
                <a:tailEnd/>
              </a:ln>
            </p:spPr>
            <p:txBody>
              <a:bodyPr/>
              <a:lstStyle/>
              <a:p>
                <a:endParaRPr lang="en-US" sz="2000"/>
              </a:p>
            </p:txBody>
          </p:sp>
          <p:cxnSp>
            <p:nvCxnSpPr>
              <p:cNvPr id="6213" name="Straight Connector 37"/>
              <p:cNvCxnSpPr>
                <a:cxnSpLocks noChangeShapeType="1"/>
                <a:stCxn id="6208" idx="4"/>
                <a:endCxn id="6211" idx="7"/>
              </p:cNvCxnSpPr>
              <p:nvPr/>
            </p:nvCxnSpPr>
            <p:spPr bwMode="auto">
              <a:xfrm rot="5400000">
                <a:off x="849720" y="1556292"/>
                <a:ext cx="355858" cy="525837"/>
              </a:xfrm>
              <a:prstGeom prst="line">
                <a:avLst/>
              </a:prstGeom>
              <a:noFill/>
              <a:ln w="38100">
                <a:solidFill>
                  <a:schemeClr val="bg2"/>
                </a:solidFill>
                <a:round/>
                <a:headEnd/>
                <a:tailEnd/>
              </a:ln>
            </p:spPr>
          </p:cxnSp>
          <p:cxnSp>
            <p:nvCxnSpPr>
              <p:cNvPr id="6214" name="Straight Connector 38"/>
              <p:cNvCxnSpPr>
                <a:cxnSpLocks noChangeShapeType="1"/>
                <a:stCxn id="6208" idx="4"/>
                <a:endCxn id="6210" idx="0"/>
              </p:cNvCxnSpPr>
              <p:nvPr/>
            </p:nvCxnSpPr>
            <p:spPr bwMode="auto">
              <a:xfrm rot="5400000">
                <a:off x="740621" y="1940019"/>
                <a:ext cx="848684" cy="251209"/>
              </a:xfrm>
              <a:prstGeom prst="line">
                <a:avLst/>
              </a:prstGeom>
              <a:noFill/>
              <a:ln w="38100">
                <a:solidFill>
                  <a:schemeClr val="bg2"/>
                </a:solidFill>
                <a:round/>
                <a:headEnd/>
                <a:tailEnd/>
              </a:ln>
            </p:spPr>
          </p:cxnSp>
          <p:cxnSp>
            <p:nvCxnSpPr>
              <p:cNvPr id="6215" name="Straight Connector 41"/>
              <p:cNvCxnSpPr>
                <a:cxnSpLocks noChangeShapeType="1"/>
                <a:stCxn id="6208" idx="4"/>
                <a:endCxn id="6209" idx="0"/>
              </p:cNvCxnSpPr>
              <p:nvPr/>
            </p:nvCxnSpPr>
            <p:spPr bwMode="auto">
              <a:xfrm rot="16200000" flipH="1">
                <a:off x="1018295" y="1913552"/>
                <a:ext cx="851858" cy="307315"/>
              </a:xfrm>
              <a:prstGeom prst="line">
                <a:avLst/>
              </a:prstGeom>
              <a:noFill/>
              <a:ln w="38100">
                <a:solidFill>
                  <a:schemeClr val="bg2"/>
                </a:solidFill>
                <a:round/>
                <a:headEnd/>
                <a:tailEnd/>
              </a:ln>
            </p:spPr>
          </p:cxnSp>
          <p:cxnSp>
            <p:nvCxnSpPr>
              <p:cNvPr id="6216" name="Straight Connector 44"/>
              <p:cNvCxnSpPr>
                <a:cxnSpLocks noChangeShapeType="1"/>
                <a:stCxn id="6208" idx="4"/>
                <a:endCxn id="6212" idx="1"/>
              </p:cNvCxnSpPr>
              <p:nvPr/>
            </p:nvCxnSpPr>
            <p:spPr bwMode="auto">
              <a:xfrm rot="16200000" flipH="1">
                <a:off x="1411767" y="1520081"/>
                <a:ext cx="355858" cy="598258"/>
              </a:xfrm>
              <a:prstGeom prst="line">
                <a:avLst/>
              </a:prstGeom>
              <a:noFill/>
              <a:ln w="38100">
                <a:solidFill>
                  <a:schemeClr val="bg2"/>
                </a:solidFill>
                <a:round/>
                <a:headEnd/>
                <a:tailEnd/>
              </a:ln>
            </p:spPr>
          </p:cxnSp>
          <p:cxnSp>
            <p:nvCxnSpPr>
              <p:cNvPr id="6217" name="Straight Connector 63"/>
              <p:cNvCxnSpPr>
                <a:cxnSpLocks noChangeShapeType="1"/>
                <a:stCxn id="6209" idx="7"/>
                <a:endCxn id="6212" idx="3"/>
              </p:cNvCxnSpPr>
              <p:nvPr/>
            </p:nvCxnSpPr>
            <p:spPr bwMode="auto">
              <a:xfrm rot="5400000" flipH="1" flipV="1">
                <a:off x="1597544" y="2234398"/>
                <a:ext cx="366935" cy="215628"/>
              </a:xfrm>
              <a:prstGeom prst="line">
                <a:avLst/>
              </a:prstGeom>
              <a:noFill/>
              <a:ln w="25400">
                <a:solidFill>
                  <a:schemeClr val="bg2"/>
                </a:solidFill>
                <a:prstDash val="sysDash"/>
                <a:round/>
                <a:headEnd/>
                <a:tailEnd/>
              </a:ln>
            </p:spPr>
          </p:cxnSp>
          <p:cxnSp>
            <p:nvCxnSpPr>
              <p:cNvPr id="6218" name="Straight Connector 67"/>
              <p:cNvCxnSpPr>
                <a:cxnSpLocks noChangeShapeType="1"/>
              </p:cNvCxnSpPr>
              <p:nvPr/>
            </p:nvCxnSpPr>
            <p:spPr bwMode="auto">
              <a:xfrm>
                <a:off x="1148812" y="2604236"/>
                <a:ext cx="342558" cy="0"/>
              </a:xfrm>
              <a:prstGeom prst="line">
                <a:avLst/>
              </a:prstGeom>
              <a:noFill/>
              <a:ln w="25400">
                <a:solidFill>
                  <a:schemeClr val="bg2"/>
                </a:solidFill>
                <a:prstDash val="sysDash"/>
                <a:round/>
                <a:headEnd/>
                <a:tailEnd/>
              </a:ln>
            </p:spPr>
          </p:cxnSp>
          <p:cxnSp>
            <p:nvCxnSpPr>
              <p:cNvPr id="6219" name="Straight Connector 71"/>
              <p:cNvCxnSpPr>
                <a:cxnSpLocks noChangeShapeType="1"/>
              </p:cNvCxnSpPr>
              <p:nvPr/>
            </p:nvCxnSpPr>
            <p:spPr bwMode="auto">
              <a:xfrm>
                <a:off x="796789" y="2077941"/>
                <a:ext cx="1059977" cy="0"/>
              </a:xfrm>
              <a:prstGeom prst="line">
                <a:avLst/>
              </a:prstGeom>
              <a:noFill/>
              <a:ln w="25400">
                <a:solidFill>
                  <a:schemeClr val="bg2"/>
                </a:solidFill>
                <a:prstDash val="sysDash"/>
                <a:round/>
                <a:headEnd/>
                <a:tailEnd/>
              </a:ln>
            </p:spPr>
          </p:cxnSp>
          <p:cxnSp>
            <p:nvCxnSpPr>
              <p:cNvPr id="6220" name="Straight Connector 75"/>
              <p:cNvCxnSpPr>
                <a:cxnSpLocks noChangeShapeType="1"/>
                <a:stCxn id="6211" idx="5"/>
                <a:endCxn id="6210" idx="1"/>
              </p:cNvCxnSpPr>
              <p:nvPr/>
            </p:nvCxnSpPr>
            <p:spPr bwMode="auto">
              <a:xfrm rot="16200000" flipH="1">
                <a:off x="681001" y="2242473"/>
                <a:ext cx="364690" cy="197232"/>
              </a:xfrm>
              <a:prstGeom prst="line">
                <a:avLst/>
              </a:prstGeom>
              <a:noFill/>
              <a:ln w="25400">
                <a:solidFill>
                  <a:schemeClr val="bg2"/>
                </a:solidFill>
                <a:prstDash val="sysDash"/>
                <a:round/>
                <a:headEnd/>
                <a:tailEnd/>
              </a:ln>
            </p:spPr>
          </p:cxnSp>
          <p:sp>
            <p:nvSpPr>
              <p:cNvPr id="6221" name="Oval 39"/>
              <p:cNvSpPr>
                <a:spLocks noChangeArrowheads="1"/>
              </p:cNvSpPr>
              <p:nvPr/>
            </p:nvSpPr>
            <p:spPr bwMode="auto">
              <a:xfrm>
                <a:off x="3139767" y="1412738"/>
                <a:ext cx="218909" cy="228543"/>
              </a:xfrm>
              <a:prstGeom prst="ellipse">
                <a:avLst/>
              </a:prstGeom>
              <a:solidFill>
                <a:schemeClr val="bg2"/>
              </a:solidFill>
              <a:ln w="9525">
                <a:solidFill>
                  <a:schemeClr val="bg2"/>
                </a:solidFill>
                <a:round/>
                <a:headEnd/>
                <a:tailEnd/>
              </a:ln>
            </p:spPr>
            <p:txBody>
              <a:bodyPr/>
              <a:lstStyle/>
              <a:p>
                <a:endParaRPr lang="en-US" sz="2000"/>
              </a:p>
            </p:txBody>
          </p:sp>
          <p:sp>
            <p:nvSpPr>
              <p:cNvPr id="6222" name="Oval 40"/>
              <p:cNvSpPr>
                <a:spLocks noChangeArrowheads="1"/>
              </p:cNvSpPr>
              <p:nvPr/>
            </p:nvSpPr>
            <p:spPr bwMode="auto">
              <a:xfrm>
                <a:off x="3450025" y="2493139"/>
                <a:ext cx="213024" cy="222195"/>
              </a:xfrm>
              <a:prstGeom prst="ellipse">
                <a:avLst/>
              </a:prstGeom>
              <a:noFill/>
              <a:ln w="25400">
                <a:solidFill>
                  <a:schemeClr val="bg2"/>
                </a:solidFill>
                <a:round/>
                <a:headEnd/>
                <a:tailEnd/>
              </a:ln>
            </p:spPr>
            <p:txBody>
              <a:bodyPr/>
              <a:lstStyle/>
              <a:p>
                <a:endParaRPr lang="en-US" sz="2000"/>
              </a:p>
            </p:txBody>
          </p:sp>
          <p:sp>
            <p:nvSpPr>
              <p:cNvPr id="6223" name="Oval 42"/>
              <p:cNvSpPr>
                <a:spLocks noChangeArrowheads="1"/>
              </p:cNvSpPr>
              <p:nvPr/>
            </p:nvSpPr>
            <p:spPr bwMode="auto">
              <a:xfrm>
                <a:off x="2888558" y="2489965"/>
                <a:ext cx="218909" cy="228543"/>
              </a:xfrm>
              <a:prstGeom prst="ellipse">
                <a:avLst/>
              </a:prstGeom>
              <a:noFill/>
              <a:ln w="25400">
                <a:solidFill>
                  <a:schemeClr val="bg2"/>
                </a:solidFill>
                <a:round/>
                <a:headEnd/>
                <a:tailEnd/>
              </a:ln>
            </p:spPr>
            <p:txBody>
              <a:bodyPr/>
              <a:lstStyle/>
              <a:p>
                <a:endParaRPr lang="en-US" sz="2000"/>
              </a:p>
            </p:txBody>
          </p:sp>
          <p:sp>
            <p:nvSpPr>
              <p:cNvPr id="6224" name="Oval 43"/>
              <p:cNvSpPr>
                <a:spLocks noChangeArrowheads="1"/>
              </p:cNvSpPr>
              <p:nvPr/>
            </p:nvSpPr>
            <p:spPr bwMode="auto">
              <a:xfrm>
                <a:off x="2536535" y="1963670"/>
                <a:ext cx="218909" cy="228543"/>
              </a:xfrm>
              <a:prstGeom prst="ellipse">
                <a:avLst/>
              </a:prstGeom>
              <a:noFill/>
              <a:ln w="25400">
                <a:solidFill>
                  <a:schemeClr val="bg2"/>
                </a:solidFill>
                <a:round/>
                <a:headEnd/>
                <a:tailEnd/>
              </a:ln>
            </p:spPr>
            <p:txBody>
              <a:bodyPr/>
              <a:lstStyle/>
              <a:p>
                <a:endParaRPr lang="en-US" sz="2000"/>
              </a:p>
            </p:txBody>
          </p:sp>
          <p:sp>
            <p:nvSpPr>
              <p:cNvPr id="6225" name="Oval 45"/>
              <p:cNvSpPr>
                <a:spLocks noChangeArrowheads="1"/>
              </p:cNvSpPr>
              <p:nvPr/>
            </p:nvSpPr>
            <p:spPr bwMode="auto">
              <a:xfrm>
                <a:off x="3815421" y="1963670"/>
                <a:ext cx="218909" cy="228543"/>
              </a:xfrm>
              <a:prstGeom prst="ellipse">
                <a:avLst/>
              </a:prstGeom>
              <a:noFill/>
              <a:ln w="25400">
                <a:solidFill>
                  <a:schemeClr val="bg2"/>
                </a:solidFill>
                <a:round/>
                <a:headEnd/>
                <a:tailEnd/>
              </a:ln>
            </p:spPr>
            <p:txBody>
              <a:bodyPr/>
              <a:lstStyle/>
              <a:p>
                <a:endParaRPr lang="en-US" sz="2000"/>
              </a:p>
            </p:txBody>
          </p:sp>
          <p:cxnSp>
            <p:nvCxnSpPr>
              <p:cNvPr id="6226" name="Straight Connector 46"/>
              <p:cNvCxnSpPr>
                <a:cxnSpLocks noChangeShapeType="1"/>
                <a:stCxn id="6221" idx="4"/>
                <a:endCxn id="6224" idx="7"/>
              </p:cNvCxnSpPr>
              <p:nvPr/>
            </p:nvCxnSpPr>
            <p:spPr bwMode="auto">
              <a:xfrm rot="5400000">
                <a:off x="2808375" y="1556292"/>
                <a:ext cx="355858" cy="525837"/>
              </a:xfrm>
              <a:prstGeom prst="line">
                <a:avLst/>
              </a:prstGeom>
              <a:noFill/>
              <a:ln w="38100">
                <a:solidFill>
                  <a:schemeClr val="bg2"/>
                </a:solidFill>
                <a:round/>
                <a:headEnd/>
                <a:tailEnd/>
              </a:ln>
            </p:spPr>
          </p:cxnSp>
          <p:cxnSp>
            <p:nvCxnSpPr>
              <p:cNvPr id="6227" name="Straight Connector 47"/>
              <p:cNvCxnSpPr>
                <a:cxnSpLocks noChangeShapeType="1"/>
                <a:stCxn id="6221" idx="4"/>
                <a:endCxn id="6223" idx="0"/>
              </p:cNvCxnSpPr>
              <p:nvPr/>
            </p:nvCxnSpPr>
            <p:spPr bwMode="auto">
              <a:xfrm rot="5400000">
                <a:off x="2699276" y="1940019"/>
                <a:ext cx="848684" cy="251209"/>
              </a:xfrm>
              <a:prstGeom prst="line">
                <a:avLst/>
              </a:prstGeom>
              <a:noFill/>
              <a:ln w="38100">
                <a:solidFill>
                  <a:schemeClr val="bg2"/>
                </a:solidFill>
                <a:round/>
                <a:headEnd/>
                <a:tailEnd/>
              </a:ln>
            </p:spPr>
          </p:cxnSp>
          <p:cxnSp>
            <p:nvCxnSpPr>
              <p:cNvPr id="6228" name="Straight Connector 48"/>
              <p:cNvCxnSpPr>
                <a:cxnSpLocks noChangeShapeType="1"/>
                <a:stCxn id="6221" idx="4"/>
                <a:endCxn id="6222" idx="0"/>
              </p:cNvCxnSpPr>
              <p:nvPr/>
            </p:nvCxnSpPr>
            <p:spPr bwMode="auto">
              <a:xfrm rot="16200000" flipH="1">
                <a:off x="2976950" y="1913552"/>
                <a:ext cx="851858" cy="307315"/>
              </a:xfrm>
              <a:prstGeom prst="line">
                <a:avLst/>
              </a:prstGeom>
              <a:noFill/>
              <a:ln w="38100">
                <a:solidFill>
                  <a:schemeClr val="bg2"/>
                </a:solidFill>
                <a:round/>
                <a:headEnd/>
                <a:tailEnd/>
              </a:ln>
            </p:spPr>
          </p:cxnSp>
          <p:cxnSp>
            <p:nvCxnSpPr>
              <p:cNvPr id="6229" name="Straight Connector 49"/>
              <p:cNvCxnSpPr>
                <a:cxnSpLocks noChangeShapeType="1"/>
                <a:stCxn id="6221" idx="4"/>
                <a:endCxn id="6225" idx="1"/>
              </p:cNvCxnSpPr>
              <p:nvPr/>
            </p:nvCxnSpPr>
            <p:spPr bwMode="auto">
              <a:xfrm rot="16200000" flipH="1">
                <a:off x="3370422" y="1520081"/>
                <a:ext cx="355858" cy="598258"/>
              </a:xfrm>
              <a:prstGeom prst="line">
                <a:avLst/>
              </a:prstGeom>
              <a:noFill/>
              <a:ln w="38100">
                <a:solidFill>
                  <a:schemeClr val="bg2"/>
                </a:solidFill>
                <a:round/>
                <a:headEnd/>
                <a:tailEnd/>
              </a:ln>
            </p:spPr>
          </p:cxnSp>
          <p:cxnSp>
            <p:nvCxnSpPr>
              <p:cNvPr id="6230" name="Straight Connector 50"/>
              <p:cNvCxnSpPr>
                <a:cxnSpLocks noChangeShapeType="1"/>
                <a:stCxn id="6222" idx="7"/>
                <a:endCxn id="6225" idx="3"/>
              </p:cNvCxnSpPr>
              <p:nvPr/>
            </p:nvCxnSpPr>
            <p:spPr bwMode="auto">
              <a:xfrm rot="5400000" flipH="1" flipV="1">
                <a:off x="3556199" y="2234398"/>
                <a:ext cx="366935" cy="215628"/>
              </a:xfrm>
              <a:prstGeom prst="line">
                <a:avLst/>
              </a:prstGeom>
              <a:noFill/>
              <a:ln w="25400">
                <a:solidFill>
                  <a:schemeClr val="bg2"/>
                </a:solidFill>
                <a:prstDash val="sysDash"/>
                <a:round/>
                <a:headEnd/>
                <a:tailEnd/>
              </a:ln>
            </p:spPr>
          </p:cxnSp>
          <p:cxnSp>
            <p:nvCxnSpPr>
              <p:cNvPr id="6231" name="Straight Connector 51"/>
              <p:cNvCxnSpPr>
                <a:cxnSpLocks noChangeShapeType="1"/>
              </p:cNvCxnSpPr>
              <p:nvPr/>
            </p:nvCxnSpPr>
            <p:spPr bwMode="auto">
              <a:xfrm>
                <a:off x="3107467" y="2604236"/>
                <a:ext cx="342558" cy="0"/>
              </a:xfrm>
              <a:prstGeom prst="line">
                <a:avLst/>
              </a:prstGeom>
              <a:noFill/>
              <a:ln w="25400">
                <a:solidFill>
                  <a:schemeClr val="bg2"/>
                </a:solidFill>
                <a:prstDash val="sysDash"/>
                <a:round/>
                <a:headEnd/>
                <a:tailEnd/>
              </a:ln>
            </p:spPr>
          </p:cxnSp>
          <p:cxnSp>
            <p:nvCxnSpPr>
              <p:cNvPr id="6232" name="Straight Connector 52"/>
              <p:cNvCxnSpPr>
                <a:cxnSpLocks noChangeShapeType="1"/>
              </p:cNvCxnSpPr>
              <p:nvPr/>
            </p:nvCxnSpPr>
            <p:spPr bwMode="auto">
              <a:xfrm>
                <a:off x="2755444" y="2077941"/>
                <a:ext cx="1059977" cy="0"/>
              </a:xfrm>
              <a:prstGeom prst="line">
                <a:avLst/>
              </a:prstGeom>
              <a:noFill/>
              <a:ln w="25400">
                <a:solidFill>
                  <a:schemeClr val="bg2"/>
                </a:solidFill>
                <a:prstDash val="sysDash"/>
                <a:round/>
                <a:headEnd/>
                <a:tailEnd/>
              </a:ln>
            </p:spPr>
          </p:cxnSp>
          <p:cxnSp>
            <p:nvCxnSpPr>
              <p:cNvPr id="6233" name="Straight Connector 53"/>
              <p:cNvCxnSpPr>
                <a:cxnSpLocks noChangeShapeType="1"/>
                <a:stCxn id="6224" idx="5"/>
                <a:endCxn id="6223" idx="1"/>
              </p:cNvCxnSpPr>
              <p:nvPr/>
            </p:nvCxnSpPr>
            <p:spPr bwMode="auto">
              <a:xfrm rot="16200000" flipH="1">
                <a:off x="2639656" y="2242473"/>
                <a:ext cx="364690" cy="197232"/>
              </a:xfrm>
              <a:prstGeom prst="line">
                <a:avLst/>
              </a:prstGeom>
              <a:noFill/>
              <a:ln w="25400">
                <a:solidFill>
                  <a:schemeClr val="bg2"/>
                </a:solidFill>
                <a:prstDash val="sysDash"/>
                <a:round/>
                <a:headEnd/>
                <a:tailEnd/>
              </a:ln>
            </p:spPr>
          </p:cxnSp>
          <p:cxnSp>
            <p:nvCxnSpPr>
              <p:cNvPr id="6234" name="Straight Connector 54"/>
              <p:cNvCxnSpPr>
                <a:cxnSpLocks noChangeShapeType="1"/>
              </p:cNvCxnSpPr>
              <p:nvPr/>
            </p:nvCxnSpPr>
            <p:spPr bwMode="auto">
              <a:xfrm>
                <a:off x="2075675" y="2077941"/>
                <a:ext cx="460860" cy="0"/>
              </a:xfrm>
              <a:prstGeom prst="line">
                <a:avLst/>
              </a:prstGeom>
              <a:noFill/>
              <a:ln w="25400">
                <a:solidFill>
                  <a:schemeClr val="bg2"/>
                </a:solidFill>
                <a:prstDash val="sysDash"/>
                <a:round/>
                <a:headEnd/>
                <a:tailEnd/>
              </a:ln>
            </p:spPr>
          </p:cxnSp>
          <p:cxnSp>
            <p:nvCxnSpPr>
              <p:cNvPr id="6235" name="Straight Connector 57"/>
              <p:cNvCxnSpPr>
                <a:cxnSpLocks noChangeShapeType="1"/>
              </p:cNvCxnSpPr>
              <p:nvPr/>
            </p:nvCxnSpPr>
            <p:spPr bwMode="auto">
              <a:xfrm>
                <a:off x="1704394" y="2604236"/>
                <a:ext cx="1184164" cy="0"/>
              </a:xfrm>
              <a:prstGeom prst="line">
                <a:avLst/>
              </a:prstGeom>
              <a:noFill/>
              <a:ln w="25400">
                <a:solidFill>
                  <a:schemeClr val="bg2"/>
                </a:solidFill>
                <a:prstDash val="sysDash"/>
                <a:round/>
                <a:headEnd/>
                <a:tailEnd/>
              </a:ln>
            </p:spPr>
          </p:cxnSp>
        </p:grpSp>
        <p:sp>
          <p:nvSpPr>
            <p:cNvPr id="6200" name="TextBox 72"/>
            <p:cNvSpPr txBox="1">
              <a:spLocks noChangeArrowheads="1"/>
            </p:cNvSpPr>
            <p:nvPr/>
          </p:nvSpPr>
          <p:spPr bwMode="auto">
            <a:xfrm>
              <a:off x="3674218" y="1672733"/>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1" name="TextBox 74"/>
            <p:cNvSpPr txBox="1">
              <a:spLocks noChangeArrowheads="1"/>
            </p:cNvSpPr>
            <p:nvPr/>
          </p:nvSpPr>
          <p:spPr bwMode="auto">
            <a:xfrm>
              <a:off x="3494995" y="1861099"/>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2" name="TextBox 76"/>
            <p:cNvSpPr txBox="1">
              <a:spLocks noChangeArrowheads="1"/>
            </p:cNvSpPr>
            <p:nvPr/>
          </p:nvSpPr>
          <p:spPr bwMode="auto">
            <a:xfrm>
              <a:off x="3208237" y="1923888"/>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3" name="TextBox 77"/>
            <p:cNvSpPr txBox="1">
              <a:spLocks noChangeArrowheads="1"/>
            </p:cNvSpPr>
            <p:nvPr/>
          </p:nvSpPr>
          <p:spPr bwMode="auto">
            <a:xfrm>
              <a:off x="3047538" y="1704128"/>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4" name="TextBox 78"/>
            <p:cNvSpPr txBox="1">
              <a:spLocks noChangeArrowheads="1"/>
            </p:cNvSpPr>
            <p:nvPr/>
          </p:nvSpPr>
          <p:spPr bwMode="auto">
            <a:xfrm>
              <a:off x="1846140" y="1672733"/>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5" name="TextBox 89"/>
            <p:cNvSpPr txBox="1">
              <a:spLocks noChangeArrowheads="1"/>
            </p:cNvSpPr>
            <p:nvPr/>
          </p:nvSpPr>
          <p:spPr bwMode="auto">
            <a:xfrm>
              <a:off x="1631072" y="1892494"/>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6" name="TextBox 90"/>
            <p:cNvSpPr txBox="1">
              <a:spLocks noChangeArrowheads="1"/>
            </p:cNvSpPr>
            <p:nvPr/>
          </p:nvSpPr>
          <p:spPr bwMode="auto">
            <a:xfrm>
              <a:off x="1380159" y="1923888"/>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207" name="TextBox 91"/>
            <p:cNvSpPr txBox="1">
              <a:spLocks noChangeArrowheads="1"/>
            </p:cNvSpPr>
            <p:nvPr/>
          </p:nvSpPr>
          <p:spPr bwMode="auto">
            <a:xfrm>
              <a:off x="1165091" y="1672733"/>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grpSp>
      <p:grpSp>
        <p:nvGrpSpPr>
          <p:cNvPr id="6151" name="Group 103"/>
          <p:cNvGrpSpPr>
            <a:grpSpLocks/>
          </p:cNvGrpSpPr>
          <p:nvPr/>
        </p:nvGrpSpPr>
        <p:grpSpPr bwMode="auto">
          <a:xfrm>
            <a:off x="2243138" y="2660650"/>
            <a:ext cx="2187575" cy="1174750"/>
            <a:chOff x="1535444" y="3368027"/>
            <a:chExt cx="2186526" cy="1174719"/>
          </a:xfrm>
        </p:grpSpPr>
        <p:grpSp>
          <p:nvGrpSpPr>
            <p:cNvPr id="6154" name="Group 89"/>
            <p:cNvGrpSpPr>
              <a:grpSpLocks/>
            </p:cNvGrpSpPr>
            <p:nvPr/>
          </p:nvGrpSpPr>
          <p:grpSpPr bwMode="auto">
            <a:xfrm>
              <a:off x="1535444" y="3524999"/>
              <a:ext cx="2186526" cy="1004619"/>
              <a:chOff x="808309" y="4273910"/>
              <a:chExt cx="2342706" cy="1228960"/>
            </a:xfrm>
          </p:grpSpPr>
          <p:grpSp>
            <p:nvGrpSpPr>
              <p:cNvPr id="6163" name="Group 2"/>
              <p:cNvGrpSpPr>
                <a:grpSpLocks/>
              </p:cNvGrpSpPr>
              <p:nvPr/>
            </p:nvGrpSpPr>
            <p:grpSpPr bwMode="auto">
              <a:xfrm>
                <a:off x="808309" y="4273910"/>
                <a:ext cx="1190555" cy="1228960"/>
                <a:chOff x="7813" y="4359"/>
                <a:chExt cx="2124" cy="914"/>
              </a:xfrm>
            </p:grpSpPr>
            <p:cxnSp>
              <p:nvCxnSpPr>
                <p:cNvPr id="6182"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6183" name="Group 4"/>
                <p:cNvGrpSpPr>
                  <a:grpSpLocks/>
                </p:cNvGrpSpPr>
                <p:nvPr/>
              </p:nvGrpSpPr>
              <p:grpSpPr bwMode="auto">
                <a:xfrm>
                  <a:off x="8311" y="4359"/>
                  <a:ext cx="1128" cy="914"/>
                  <a:chOff x="8311" y="4359"/>
                  <a:chExt cx="1128" cy="914"/>
                </a:xfrm>
              </p:grpSpPr>
              <p:grpSp>
                <p:nvGrpSpPr>
                  <p:cNvPr id="6185" name="Group 16"/>
                  <p:cNvGrpSpPr>
                    <a:grpSpLocks/>
                  </p:cNvGrpSpPr>
                  <p:nvPr/>
                </p:nvGrpSpPr>
                <p:grpSpPr bwMode="auto">
                  <a:xfrm>
                    <a:off x="8311" y="4359"/>
                    <a:ext cx="1128" cy="194"/>
                    <a:chOff x="7426" y="4341"/>
                    <a:chExt cx="1128" cy="194"/>
                  </a:xfrm>
                </p:grpSpPr>
                <p:cxnSp>
                  <p:nvCxnSpPr>
                    <p:cNvPr id="6197"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8"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grpSp>
                <p:nvGrpSpPr>
                  <p:cNvPr id="6186" name="Group 13"/>
                  <p:cNvGrpSpPr>
                    <a:grpSpLocks/>
                  </p:cNvGrpSpPr>
                  <p:nvPr/>
                </p:nvGrpSpPr>
                <p:grpSpPr bwMode="auto">
                  <a:xfrm>
                    <a:off x="8311" y="4599"/>
                    <a:ext cx="1128" cy="194"/>
                    <a:chOff x="7426" y="4341"/>
                    <a:chExt cx="1128" cy="194"/>
                  </a:xfrm>
                </p:grpSpPr>
                <p:cxnSp>
                  <p:nvCxnSpPr>
                    <p:cNvPr id="6195"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6"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grpSp>
                <p:nvGrpSpPr>
                  <p:cNvPr id="6187" name="Group 10"/>
                  <p:cNvGrpSpPr>
                    <a:grpSpLocks/>
                  </p:cNvGrpSpPr>
                  <p:nvPr/>
                </p:nvGrpSpPr>
                <p:grpSpPr bwMode="auto">
                  <a:xfrm>
                    <a:off x="8311" y="4839"/>
                    <a:ext cx="1128" cy="194"/>
                    <a:chOff x="7426" y="4341"/>
                    <a:chExt cx="1128" cy="194"/>
                  </a:xfrm>
                </p:grpSpPr>
                <p:cxnSp>
                  <p:nvCxnSpPr>
                    <p:cNvPr id="6193"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4"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grpSp>
                <p:nvGrpSpPr>
                  <p:cNvPr id="6188" name="Group 7"/>
                  <p:cNvGrpSpPr>
                    <a:grpSpLocks/>
                  </p:cNvGrpSpPr>
                  <p:nvPr/>
                </p:nvGrpSpPr>
                <p:grpSpPr bwMode="auto">
                  <a:xfrm>
                    <a:off x="8311" y="5079"/>
                    <a:ext cx="1128" cy="194"/>
                    <a:chOff x="7426" y="4341"/>
                    <a:chExt cx="1128" cy="194"/>
                  </a:xfrm>
                </p:grpSpPr>
                <p:cxnSp>
                  <p:nvCxnSpPr>
                    <p:cNvPr id="6191"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92"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cxnSp>
                <p:nvCxnSpPr>
                  <p:cNvPr id="6189"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6190"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6184"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nvGrpSpPr>
              <p:cNvPr id="6164" name="Group 2"/>
              <p:cNvGrpSpPr>
                <a:grpSpLocks/>
              </p:cNvGrpSpPr>
              <p:nvPr/>
            </p:nvGrpSpPr>
            <p:grpSpPr bwMode="auto">
              <a:xfrm>
                <a:off x="1960460" y="4273910"/>
                <a:ext cx="1190555" cy="1228960"/>
                <a:chOff x="7813" y="4359"/>
                <a:chExt cx="2124" cy="914"/>
              </a:xfrm>
            </p:grpSpPr>
            <p:cxnSp>
              <p:nvCxnSpPr>
                <p:cNvPr id="6165" name="AutoShape 19"/>
                <p:cNvCxnSpPr>
                  <a:cxnSpLocks noChangeShapeType="1"/>
                </p:cNvCxnSpPr>
                <p:nvPr/>
              </p:nvCxnSpPr>
              <p:spPr bwMode="auto">
                <a:xfrm>
                  <a:off x="7813" y="4793"/>
                  <a:ext cx="498" cy="0"/>
                </a:xfrm>
                <a:prstGeom prst="straightConnector1">
                  <a:avLst/>
                </a:prstGeom>
                <a:noFill/>
                <a:ln w="38100">
                  <a:solidFill>
                    <a:srgbClr val="000000"/>
                  </a:solidFill>
                  <a:round/>
                  <a:headEnd/>
                  <a:tailEnd/>
                </a:ln>
              </p:spPr>
            </p:cxnSp>
            <p:grpSp>
              <p:nvGrpSpPr>
                <p:cNvPr id="6166" name="Group 4"/>
                <p:cNvGrpSpPr>
                  <a:grpSpLocks/>
                </p:cNvGrpSpPr>
                <p:nvPr/>
              </p:nvGrpSpPr>
              <p:grpSpPr bwMode="auto">
                <a:xfrm>
                  <a:off x="8311" y="4359"/>
                  <a:ext cx="1128" cy="914"/>
                  <a:chOff x="8311" y="4359"/>
                  <a:chExt cx="1128" cy="914"/>
                </a:xfrm>
              </p:grpSpPr>
              <p:grpSp>
                <p:nvGrpSpPr>
                  <p:cNvPr id="6168" name="Group 16"/>
                  <p:cNvGrpSpPr>
                    <a:grpSpLocks/>
                  </p:cNvGrpSpPr>
                  <p:nvPr/>
                </p:nvGrpSpPr>
                <p:grpSpPr bwMode="auto">
                  <a:xfrm>
                    <a:off x="8311" y="4359"/>
                    <a:ext cx="1128" cy="194"/>
                    <a:chOff x="7426" y="4341"/>
                    <a:chExt cx="1128" cy="194"/>
                  </a:xfrm>
                </p:grpSpPr>
                <p:cxnSp>
                  <p:nvCxnSpPr>
                    <p:cNvPr id="6180" name="AutoShape 18"/>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81" name="Rectangle 17"/>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grpSp>
                <p:nvGrpSpPr>
                  <p:cNvPr id="6169" name="Group 13"/>
                  <p:cNvGrpSpPr>
                    <a:grpSpLocks/>
                  </p:cNvGrpSpPr>
                  <p:nvPr/>
                </p:nvGrpSpPr>
                <p:grpSpPr bwMode="auto">
                  <a:xfrm>
                    <a:off x="8311" y="4599"/>
                    <a:ext cx="1128" cy="194"/>
                    <a:chOff x="7426" y="4341"/>
                    <a:chExt cx="1128" cy="194"/>
                  </a:xfrm>
                </p:grpSpPr>
                <p:cxnSp>
                  <p:nvCxnSpPr>
                    <p:cNvPr id="6178" name="AutoShape 15"/>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9" name="Rectangle 14"/>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grpSp>
                <p:nvGrpSpPr>
                  <p:cNvPr id="6170" name="Group 10"/>
                  <p:cNvGrpSpPr>
                    <a:grpSpLocks/>
                  </p:cNvGrpSpPr>
                  <p:nvPr/>
                </p:nvGrpSpPr>
                <p:grpSpPr bwMode="auto">
                  <a:xfrm>
                    <a:off x="8311" y="4839"/>
                    <a:ext cx="1128" cy="194"/>
                    <a:chOff x="7426" y="4341"/>
                    <a:chExt cx="1128" cy="194"/>
                  </a:xfrm>
                </p:grpSpPr>
                <p:cxnSp>
                  <p:nvCxnSpPr>
                    <p:cNvPr id="6176" name="AutoShape 12"/>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7" name="Rectangle 11"/>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grpSp>
                <p:nvGrpSpPr>
                  <p:cNvPr id="6171" name="Group 7"/>
                  <p:cNvGrpSpPr>
                    <a:grpSpLocks/>
                  </p:cNvGrpSpPr>
                  <p:nvPr/>
                </p:nvGrpSpPr>
                <p:grpSpPr bwMode="auto">
                  <a:xfrm>
                    <a:off x="8311" y="5079"/>
                    <a:ext cx="1128" cy="194"/>
                    <a:chOff x="7426" y="4341"/>
                    <a:chExt cx="1128" cy="194"/>
                  </a:xfrm>
                </p:grpSpPr>
                <p:cxnSp>
                  <p:nvCxnSpPr>
                    <p:cNvPr id="6174" name="AutoShape 9"/>
                    <p:cNvCxnSpPr>
                      <a:cxnSpLocks noChangeShapeType="1"/>
                    </p:cNvCxnSpPr>
                    <p:nvPr/>
                  </p:nvCxnSpPr>
                  <p:spPr bwMode="auto">
                    <a:xfrm>
                      <a:off x="7426" y="4438"/>
                      <a:ext cx="1128" cy="0"/>
                    </a:xfrm>
                    <a:prstGeom prst="straightConnector1">
                      <a:avLst/>
                    </a:prstGeom>
                    <a:noFill/>
                    <a:ln w="38100">
                      <a:solidFill>
                        <a:srgbClr val="000000"/>
                      </a:solidFill>
                      <a:round/>
                      <a:headEnd/>
                      <a:tailEnd/>
                    </a:ln>
                  </p:spPr>
                </p:cxnSp>
                <p:sp>
                  <p:nvSpPr>
                    <p:cNvPr id="6175" name="Rectangle 8"/>
                    <p:cNvSpPr>
                      <a:spLocks noChangeArrowheads="1"/>
                    </p:cNvSpPr>
                    <p:nvPr/>
                  </p:nvSpPr>
                  <p:spPr bwMode="auto">
                    <a:xfrm>
                      <a:off x="7738" y="4341"/>
                      <a:ext cx="494" cy="194"/>
                    </a:xfrm>
                    <a:prstGeom prst="rect">
                      <a:avLst/>
                    </a:prstGeom>
                    <a:solidFill>
                      <a:srgbClr val="FFFFFF"/>
                    </a:solidFill>
                    <a:ln w="38100">
                      <a:solidFill>
                        <a:srgbClr val="000000"/>
                      </a:solidFill>
                      <a:miter lim="800000"/>
                      <a:headEnd/>
                      <a:tailEnd/>
                    </a:ln>
                  </p:spPr>
                  <p:txBody>
                    <a:bodyPr/>
                    <a:lstStyle/>
                    <a:p>
                      <a:endParaRPr lang="en-US" sz="2000"/>
                    </a:p>
                  </p:txBody>
                </p:sp>
              </p:grpSp>
              <p:cxnSp>
                <p:nvCxnSpPr>
                  <p:cNvPr id="6172" name="AutoShape 6"/>
                  <p:cNvCxnSpPr>
                    <a:cxnSpLocks noChangeShapeType="1"/>
                  </p:cNvCxnSpPr>
                  <p:nvPr/>
                </p:nvCxnSpPr>
                <p:spPr bwMode="auto">
                  <a:xfrm>
                    <a:off x="8311" y="4456"/>
                    <a:ext cx="0" cy="720"/>
                  </a:xfrm>
                  <a:prstGeom prst="straightConnector1">
                    <a:avLst/>
                  </a:prstGeom>
                  <a:noFill/>
                  <a:ln w="38100">
                    <a:solidFill>
                      <a:srgbClr val="000000"/>
                    </a:solidFill>
                    <a:round/>
                    <a:headEnd/>
                    <a:tailEnd/>
                  </a:ln>
                </p:spPr>
              </p:cxnSp>
              <p:cxnSp>
                <p:nvCxnSpPr>
                  <p:cNvPr id="6173" name="AutoShape 5"/>
                  <p:cNvCxnSpPr>
                    <a:cxnSpLocks noChangeShapeType="1"/>
                  </p:cNvCxnSpPr>
                  <p:nvPr/>
                </p:nvCxnSpPr>
                <p:spPr bwMode="auto">
                  <a:xfrm>
                    <a:off x="9431" y="4465"/>
                    <a:ext cx="0" cy="720"/>
                  </a:xfrm>
                  <a:prstGeom prst="straightConnector1">
                    <a:avLst/>
                  </a:prstGeom>
                  <a:noFill/>
                  <a:ln w="38100">
                    <a:solidFill>
                      <a:srgbClr val="000000"/>
                    </a:solidFill>
                    <a:round/>
                    <a:headEnd/>
                    <a:tailEnd/>
                  </a:ln>
                </p:spPr>
              </p:cxnSp>
            </p:grpSp>
            <p:cxnSp>
              <p:nvCxnSpPr>
                <p:cNvPr id="6167" name="AutoShape 3"/>
                <p:cNvCxnSpPr>
                  <a:cxnSpLocks noChangeShapeType="1"/>
                </p:cNvCxnSpPr>
                <p:nvPr/>
              </p:nvCxnSpPr>
              <p:spPr bwMode="auto">
                <a:xfrm>
                  <a:off x="9439" y="4793"/>
                  <a:ext cx="498" cy="0"/>
                </a:xfrm>
                <a:prstGeom prst="straightConnector1">
                  <a:avLst/>
                </a:prstGeom>
                <a:noFill/>
                <a:ln w="38100">
                  <a:solidFill>
                    <a:srgbClr val="000000"/>
                  </a:solidFill>
                  <a:round/>
                  <a:headEnd/>
                  <a:tailEnd/>
                </a:ln>
              </p:spPr>
            </p:cxnSp>
          </p:grpSp>
        </p:grpSp>
        <p:sp>
          <p:nvSpPr>
            <p:cNvPr id="6155" name="TextBox 94"/>
            <p:cNvSpPr txBox="1">
              <a:spLocks noChangeArrowheads="1"/>
            </p:cNvSpPr>
            <p:nvPr/>
          </p:nvSpPr>
          <p:spPr bwMode="auto">
            <a:xfrm>
              <a:off x="1953674" y="3368027"/>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56" name="TextBox 95"/>
            <p:cNvSpPr txBox="1">
              <a:spLocks noChangeArrowheads="1"/>
            </p:cNvSpPr>
            <p:nvPr/>
          </p:nvSpPr>
          <p:spPr bwMode="auto">
            <a:xfrm>
              <a:off x="1953674" y="3681971"/>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57" name="TextBox 96"/>
            <p:cNvSpPr txBox="1">
              <a:spLocks noChangeArrowheads="1"/>
            </p:cNvSpPr>
            <p:nvPr/>
          </p:nvSpPr>
          <p:spPr bwMode="auto">
            <a:xfrm>
              <a:off x="1953674" y="3933125"/>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58" name="TextBox 97"/>
            <p:cNvSpPr txBox="1">
              <a:spLocks noChangeArrowheads="1"/>
            </p:cNvSpPr>
            <p:nvPr/>
          </p:nvSpPr>
          <p:spPr bwMode="auto">
            <a:xfrm>
              <a:off x="1953674" y="4215674"/>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59" name="TextBox 98"/>
            <p:cNvSpPr txBox="1">
              <a:spLocks noChangeArrowheads="1"/>
            </p:cNvSpPr>
            <p:nvPr/>
          </p:nvSpPr>
          <p:spPr bwMode="auto">
            <a:xfrm>
              <a:off x="3029014" y="4184280"/>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60" name="TextBox 99"/>
            <p:cNvSpPr txBox="1">
              <a:spLocks noChangeArrowheads="1"/>
            </p:cNvSpPr>
            <p:nvPr/>
          </p:nvSpPr>
          <p:spPr bwMode="auto">
            <a:xfrm>
              <a:off x="3029014" y="3913543"/>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61" name="TextBox 100"/>
            <p:cNvSpPr txBox="1">
              <a:spLocks noChangeArrowheads="1"/>
            </p:cNvSpPr>
            <p:nvPr/>
          </p:nvSpPr>
          <p:spPr bwMode="auto">
            <a:xfrm>
              <a:off x="3029014" y="3650576"/>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sp>
          <p:nvSpPr>
            <p:cNvPr id="6162" name="TextBox 101"/>
            <p:cNvSpPr txBox="1">
              <a:spLocks noChangeArrowheads="1"/>
            </p:cNvSpPr>
            <p:nvPr/>
          </p:nvSpPr>
          <p:spPr bwMode="auto">
            <a:xfrm>
              <a:off x="3029014" y="3399422"/>
              <a:ext cx="292046" cy="327072"/>
            </a:xfrm>
            <a:prstGeom prst="rect">
              <a:avLst/>
            </a:prstGeom>
            <a:noFill/>
            <a:ln w="9525">
              <a:noFill/>
              <a:miter lim="800000"/>
              <a:headEnd/>
              <a:tailEnd/>
            </a:ln>
          </p:spPr>
          <p:txBody>
            <a:bodyPr wrap="none">
              <a:spAutoFit/>
            </a:bodyPr>
            <a:lstStyle/>
            <a:p>
              <a:r>
                <a:rPr lang="en-US" sz="2000">
                  <a:solidFill>
                    <a:srgbClr val="FF0000"/>
                  </a:solidFill>
                </a:rPr>
                <a:t>?</a:t>
              </a:r>
            </a:p>
          </p:txBody>
        </p:sp>
      </p:grpSp>
      <p:graphicFrame>
        <p:nvGraphicFramePr>
          <p:cNvPr id="6146" name="Object 2"/>
          <p:cNvGraphicFramePr>
            <a:graphicFrameLocks noChangeAspect="1"/>
          </p:cNvGraphicFramePr>
          <p:nvPr/>
        </p:nvGraphicFramePr>
        <p:xfrm>
          <a:off x="1730375" y="4043363"/>
          <a:ext cx="4860925" cy="876300"/>
        </p:xfrm>
        <a:graphic>
          <a:graphicData uri="http://schemas.openxmlformats.org/presentationml/2006/ole">
            <p:oleObj spid="_x0000_s6146" name="Equation" r:id="rId4" imgW="2336760" imgH="419040" progId="Equation.3">
              <p:embed/>
            </p:oleObj>
          </a:graphicData>
        </a:graphic>
      </p:graphicFrame>
      <p:sp>
        <p:nvSpPr>
          <p:cNvPr id="6152" name="Content Placeholder 2"/>
          <p:cNvSpPr>
            <a:spLocks noGrp="1"/>
          </p:cNvSpPr>
          <p:nvPr>
            <p:ph idx="1"/>
          </p:nvPr>
        </p:nvSpPr>
        <p:spPr>
          <a:xfrm>
            <a:off x="1844675" y="4849813"/>
            <a:ext cx="5991225" cy="1689100"/>
          </a:xfrm>
        </p:spPr>
        <p:txBody>
          <a:bodyPr/>
          <a:lstStyle/>
          <a:p>
            <a:pPr>
              <a:buFontTx/>
              <a:buNone/>
            </a:pPr>
            <a:r>
              <a:rPr lang="en-US" sz="1800" smtClean="0"/>
              <a:t>m: the number of modules</a:t>
            </a:r>
          </a:p>
          <a:p>
            <a:pPr>
              <a:buFontTx/>
              <a:buNone/>
            </a:pPr>
            <a:r>
              <a:rPr lang="en-US" sz="1800" smtClean="0"/>
              <a:t>n: the number of links per essential gene (essential module)</a:t>
            </a:r>
          </a:p>
          <a:p>
            <a:pPr>
              <a:buFontTx/>
              <a:buNone/>
            </a:pPr>
            <a:r>
              <a:rPr lang="en-US" sz="1800" smtClean="0"/>
              <a:t>k: exponential decay rate (constant aging rate)</a:t>
            </a:r>
          </a:p>
          <a:p>
            <a:pPr>
              <a:buFontTx/>
              <a:buNone/>
            </a:pPr>
            <a:r>
              <a:rPr lang="en-US" sz="1800" smtClean="0"/>
              <a:t>q: the chance of a link to be functional ( q =  avg func links/ n)</a:t>
            </a:r>
          </a:p>
          <a:p>
            <a:pPr>
              <a:buFontTx/>
              <a:buNone/>
            </a:pPr>
            <a:r>
              <a:rPr lang="en-US" sz="1800" smtClean="0"/>
              <a:t>c: a normalization constant</a:t>
            </a:r>
          </a:p>
        </p:txBody>
      </p:sp>
      <p:sp>
        <p:nvSpPr>
          <p:cNvPr id="91" name="AutoShape 11"/>
          <p:cNvSpPr>
            <a:spLocks noChangeArrowheads="1"/>
          </p:cNvSpPr>
          <p:nvPr/>
        </p:nvSpPr>
        <p:spPr bwMode="auto">
          <a:xfrm>
            <a:off x="4687888" y="1123950"/>
            <a:ext cx="4262437" cy="461963"/>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Gompertz Aging, i.e. Biological Aging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on </a:t>
            </a:r>
            <a:r>
              <a:rPr lang="en-US" i="1" dirty="0" smtClean="0"/>
              <a:t>R</a:t>
            </a:r>
            <a:r>
              <a:rPr lang="en-US" i="1" baseline="-25000" dirty="0" smtClean="0"/>
              <a:t>0</a:t>
            </a:r>
            <a:r>
              <a:rPr lang="en-US" dirty="0" smtClean="0"/>
              <a:t> and </a:t>
            </a:r>
            <a:r>
              <a:rPr lang="en-US" i="1" dirty="0" smtClean="0"/>
              <a:t>G</a:t>
            </a:r>
            <a:endParaRPr lang="en-US" i="1" dirty="0"/>
          </a:p>
        </p:txBody>
      </p:sp>
      <p:pic>
        <p:nvPicPr>
          <p:cNvPr id="148482" name="Picture 2"/>
          <p:cNvPicPr>
            <a:picLocks noChangeAspect="1" noChangeArrowheads="1"/>
          </p:cNvPicPr>
          <p:nvPr/>
        </p:nvPicPr>
        <p:blipFill>
          <a:blip r:embed="rId4" cstate="print"/>
          <a:srcRect/>
          <a:stretch>
            <a:fillRect/>
          </a:stretch>
        </p:blipFill>
        <p:spPr bwMode="auto">
          <a:xfrm>
            <a:off x="4687215" y="1009485"/>
            <a:ext cx="3994120" cy="3994120"/>
          </a:xfrm>
          <a:prstGeom prst="rect">
            <a:avLst/>
          </a:prstGeom>
          <a:noFill/>
          <a:ln w="9525">
            <a:noFill/>
            <a:miter lim="800000"/>
            <a:headEnd/>
            <a:tailEnd/>
          </a:ln>
        </p:spPr>
      </p:pic>
      <p:pic>
        <p:nvPicPr>
          <p:cNvPr id="148483" name="Picture 3"/>
          <p:cNvPicPr>
            <a:picLocks noChangeAspect="1" noChangeArrowheads="1"/>
          </p:cNvPicPr>
          <p:nvPr/>
        </p:nvPicPr>
        <p:blipFill>
          <a:blip r:embed="rId5" cstate="print"/>
          <a:srcRect/>
          <a:stretch>
            <a:fillRect/>
          </a:stretch>
        </p:blipFill>
        <p:spPr bwMode="auto">
          <a:xfrm>
            <a:off x="488285" y="1035105"/>
            <a:ext cx="3891690" cy="3891690"/>
          </a:xfrm>
          <a:prstGeom prst="rect">
            <a:avLst/>
          </a:prstGeom>
          <a:noFill/>
          <a:ln w="9525">
            <a:noFill/>
            <a:miter lim="800000"/>
            <a:headEnd/>
            <a:tailEnd/>
          </a:ln>
        </p:spPr>
      </p:pic>
      <p:graphicFrame>
        <p:nvGraphicFramePr>
          <p:cNvPr id="148484" name="Object 2"/>
          <p:cNvGraphicFramePr>
            <a:graphicFrameLocks noChangeAspect="1"/>
          </p:cNvGraphicFramePr>
          <p:nvPr/>
        </p:nvGraphicFramePr>
        <p:xfrm>
          <a:off x="2229295" y="5195630"/>
          <a:ext cx="4860925" cy="876300"/>
        </p:xfrm>
        <a:graphic>
          <a:graphicData uri="http://schemas.openxmlformats.org/presentationml/2006/ole">
            <p:oleObj spid="_x0000_s148484" name="Equation" r:id="rId6" imgW="2336760" imgH="419040" progId="Equation.3">
              <p:embed/>
            </p:oleObj>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Some implications of cellular aging as an emergent property of networks.</a:t>
            </a:r>
          </a:p>
        </p:txBody>
      </p:sp>
      <p:sp>
        <p:nvSpPr>
          <p:cNvPr id="48131" name="Content Placeholder 2"/>
          <p:cNvSpPr>
            <a:spLocks noGrp="1"/>
          </p:cNvSpPr>
          <p:nvPr>
            <p:ph idx="1"/>
          </p:nvPr>
        </p:nvSpPr>
        <p:spPr>
          <a:xfrm>
            <a:off x="1997075" y="1598613"/>
            <a:ext cx="6648450" cy="4505325"/>
          </a:xfrm>
        </p:spPr>
        <p:txBody>
          <a:bodyPr/>
          <a:lstStyle/>
          <a:p>
            <a:r>
              <a:rPr lang="en-US" sz="2000" smtClean="0"/>
              <a:t>Trade off between </a:t>
            </a:r>
            <a:r>
              <a:rPr lang="en-US" sz="2000" i="1" smtClean="0"/>
              <a:t>R0</a:t>
            </a:r>
            <a:r>
              <a:rPr lang="en-US" sz="2000" smtClean="0"/>
              <a:t> and </a:t>
            </a:r>
            <a:r>
              <a:rPr lang="en-US" sz="2000" i="1" smtClean="0"/>
              <a:t>G </a:t>
            </a:r>
            <a:r>
              <a:rPr lang="en-US" sz="2000" smtClean="0"/>
              <a:t>(negative correlation between ln</a:t>
            </a:r>
            <a:r>
              <a:rPr lang="en-US" sz="2000" i="1" smtClean="0"/>
              <a:t>R0</a:t>
            </a:r>
            <a:r>
              <a:rPr lang="en-US" sz="2000" smtClean="0"/>
              <a:t> and </a:t>
            </a:r>
            <a:r>
              <a:rPr lang="en-US" sz="2000" i="1" smtClean="0"/>
              <a:t>G</a:t>
            </a:r>
            <a:r>
              <a:rPr lang="en-US" sz="2000" smtClean="0"/>
              <a:t>). </a:t>
            </a:r>
          </a:p>
          <a:p>
            <a:r>
              <a:rPr lang="en-US" sz="2000" smtClean="0"/>
              <a:t>There is no real “aging” genes.</a:t>
            </a:r>
          </a:p>
          <a:p>
            <a:pPr lvl="1"/>
            <a:r>
              <a:rPr lang="en-US" sz="1600" smtClean="0"/>
              <a:t>Ageing is influenced but not controlled by genes,  Kirkwood &amp;Finch 2002, Nature.  </a:t>
            </a:r>
          </a:p>
          <a:p>
            <a:r>
              <a:rPr lang="en-US" sz="2000" smtClean="0"/>
              <a:t>We should pay more attention to gene interactions and their temporal dynamics. </a:t>
            </a:r>
          </a:p>
          <a:p>
            <a:r>
              <a:rPr lang="en-US" sz="2000" smtClean="0"/>
              <a:t>Can a gene’s effect on the Gompertzian parameters be predicted by its network-related features?   </a:t>
            </a:r>
          </a:p>
          <a:p>
            <a:pPr lvl="1"/>
            <a:r>
              <a:rPr lang="en-US" sz="1600" smtClean="0"/>
              <a:t>Number of links of essential modules → rate of aging ?</a:t>
            </a:r>
          </a:p>
          <a:p>
            <a:pPr lvl="1"/>
            <a:r>
              <a:rPr lang="en-US" sz="1600" smtClean="0"/>
              <a:t>Genes with overall effect on network → initial mortality rate.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6725" y="241300"/>
            <a:ext cx="7254875" cy="922338"/>
          </a:xfrm>
        </p:spPr>
        <p:txBody>
          <a:bodyPr/>
          <a:lstStyle/>
          <a:p>
            <a:r>
              <a:rPr lang="en-US" smtClean="0"/>
              <a:t>Implications of the network aging model</a:t>
            </a:r>
          </a:p>
        </p:txBody>
      </p:sp>
      <p:sp>
        <p:nvSpPr>
          <p:cNvPr id="53251" name="Content Placeholder 2"/>
          <p:cNvSpPr>
            <a:spLocks noGrp="1"/>
          </p:cNvSpPr>
          <p:nvPr>
            <p:ph idx="1"/>
          </p:nvPr>
        </p:nvSpPr>
        <p:spPr>
          <a:xfrm>
            <a:off x="1308099" y="1316037"/>
            <a:ext cx="7373235" cy="4532477"/>
          </a:xfrm>
        </p:spPr>
        <p:txBody>
          <a:bodyPr/>
          <a:lstStyle/>
          <a:p>
            <a:pPr>
              <a:buFontTx/>
              <a:buNone/>
            </a:pPr>
            <a:r>
              <a:rPr lang="en-US" sz="2000" dirty="0" smtClean="0">
                <a:solidFill>
                  <a:srgbClr val="000000"/>
                </a:solidFill>
              </a:rPr>
              <a:t>Theoretic perspectives</a:t>
            </a:r>
          </a:p>
          <a:p>
            <a:r>
              <a:rPr lang="en-US" sz="2000" dirty="0" smtClean="0">
                <a:solidFill>
                  <a:srgbClr val="000000"/>
                </a:solidFill>
              </a:rPr>
              <a:t>Power-law networks versus random networks</a:t>
            </a:r>
          </a:p>
          <a:p>
            <a:r>
              <a:rPr lang="en-US" sz="2000" dirty="0" smtClean="0">
                <a:solidFill>
                  <a:srgbClr val="000000"/>
                </a:solidFill>
              </a:rPr>
              <a:t>Connection between aging and genetic capacitors</a:t>
            </a:r>
          </a:p>
          <a:p>
            <a:r>
              <a:rPr lang="en-US" sz="2000" dirty="0" smtClean="0">
                <a:solidFill>
                  <a:srgbClr val="000000"/>
                </a:solidFill>
              </a:rPr>
              <a:t>Heterogeneous rates of exponential decays</a:t>
            </a:r>
          </a:p>
          <a:p>
            <a:pPr>
              <a:buFontTx/>
              <a:buNone/>
            </a:pPr>
            <a:endParaRPr lang="en-US" sz="2000" dirty="0" smtClean="0">
              <a:solidFill>
                <a:srgbClr val="000000"/>
              </a:solidFill>
            </a:endParaRPr>
          </a:p>
          <a:p>
            <a:pPr>
              <a:buFontTx/>
              <a:buNone/>
            </a:pPr>
            <a:r>
              <a:rPr lang="en-US" sz="2000" dirty="0" smtClean="0">
                <a:solidFill>
                  <a:srgbClr val="000000"/>
                </a:solidFill>
              </a:rPr>
              <a:t>Empirical perspectives</a:t>
            </a:r>
          </a:p>
          <a:p>
            <a:r>
              <a:rPr lang="en-US" sz="2000" i="1" dirty="0" smtClean="0">
                <a:solidFill>
                  <a:srgbClr val="000000"/>
                </a:solidFill>
              </a:rPr>
              <a:t>G</a:t>
            </a:r>
            <a:r>
              <a:rPr lang="en-US" sz="2000" dirty="0" smtClean="0">
                <a:solidFill>
                  <a:srgbClr val="000000"/>
                </a:solidFill>
              </a:rPr>
              <a:t> as a proxy of robustness (a phenotypic measure).</a:t>
            </a:r>
          </a:p>
          <a:p>
            <a:r>
              <a:rPr lang="en-US" sz="2000" dirty="0" smtClean="0">
                <a:solidFill>
                  <a:srgbClr val="000000"/>
                </a:solidFill>
              </a:rPr>
              <a:t>Provides a new perspective to interpret experimental data.</a:t>
            </a:r>
          </a:p>
          <a:p>
            <a:r>
              <a:rPr lang="en-US" sz="2000" dirty="0" smtClean="0">
                <a:solidFill>
                  <a:srgbClr val="000000"/>
                </a:solidFill>
              </a:rPr>
              <a:t>Provides a different perspective on interpreting GWA on life-history traits.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770" name="Picture 5"/>
          <p:cNvPicPr>
            <a:picLocks noChangeAspect="1" noChangeArrowheads="1"/>
          </p:cNvPicPr>
          <p:nvPr/>
        </p:nvPicPr>
        <p:blipFill>
          <a:blip r:embed="rId2" cstate="print"/>
          <a:srcRect/>
          <a:stretch>
            <a:fillRect/>
          </a:stretch>
        </p:blipFill>
        <p:spPr bwMode="auto">
          <a:xfrm>
            <a:off x="1181100" y="3657600"/>
            <a:ext cx="1355725" cy="1252538"/>
          </a:xfrm>
          <a:prstGeom prst="rect">
            <a:avLst/>
          </a:prstGeom>
          <a:noFill/>
          <a:ln w="9525">
            <a:noFill/>
            <a:miter lim="800000"/>
            <a:headEnd/>
            <a:tailEnd/>
          </a:ln>
        </p:spPr>
      </p:pic>
      <p:sp>
        <p:nvSpPr>
          <p:cNvPr id="32771" name="Title 1"/>
          <p:cNvSpPr>
            <a:spLocks noGrp="1"/>
          </p:cNvSpPr>
          <p:nvPr>
            <p:ph type="title"/>
          </p:nvPr>
        </p:nvSpPr>
        <p:spPr>
          <a:xfrm>
            <a:off x="309563" y="279400"/>
            <a:ext cx="7772400" cy="1143000"/>
          </a:xfrm>
        </p:spPr>
        <p:txBody>
          <a:bodyPr/>
          <a:lstStyle/>
          <a:p>
            <a:r>
              <a:rPr lang="en-US" smtClean="0"/>
              <a:t>Aging is a fundamental question in biology,</a:t>
            </a:r>
            <a:br>
              <a:rPr lang="en-US" smtClean="0"/>
            </a:br>
            <a:r>
              <a:rPr lang="en-US" smtClean="0"/>
              <a:t>                        yet its mechanism remains elusive. </a:t>
            </a:r>
          </a:p>
        </p:txBody>
      </p:sp>
      <p:pic>
        <p:nvPicPr>
          <p:cNvPr id="32772" name="Picture 2"/>
          <p:cNvPicPr>
            <a:picLocks noChangeAspect="1" noChangeArrowheads="1"/>
          </p:cNvPicPr>
          <p:nvPr/>
        </p:nvPicPr>
        <p:blipFill>
          <a:blip r:embed="rId3" cstate="print"/>
          <a:srcRect/>
          <a:stretch>
            <a:fillRect/>
          </a:stretch>
        </p:blipFill>
        <p:spPr bwMode="auto">
          <a:xfrm>
            <a:off x="744538" y="1892300"/>
            <a:ext cx="1676400" cy="1006475"/>
          </a:xfrm>
          <a:prstGeom prst="rect">
            <a:avLst/>
          </a:prstGeom>
          <a:noFill/>
          <a:ln w="9525">
            <a:noFill/>
            <a:miter lim="800000"/>
            <a:headEnd/>
            <a:tailEnd/>
          </a:ln>
        </p:spPr>
      </p:pic>
      <p:pic>
        <p:nvPicPr>
          <p:cNvPr id="32773" name="Picture 3"/>
          <p:cNvPicPr>
            <a:picLocks noChangeAspect="1" noChangeArrowheads="1"/>
          </p:cNvPicPr>
          <p:nvPr/>
        </p:nvPicPr>
        <p:blipFill>
          <a:blip r:embed="rId4" cstate="print"/>
          <a:srcRect/>
          <a:stretch>
            <a:fillRect/>
          </a:stretch>
        </p:blipFill>
        <p:spPr bwMode="auto">
          <a:xfrm>
            <a:off x="4648200" y="3044825"/>
            <a:ext cx="1227138" cy="982663"/>
          </a:xfrm>
          <a:prstGeom prst="rect">
            <a:avLst/>
          </a:prstGeom>
          <a:noFill/>
          <a:ln w="9525">
            <a:noFill/>
            <a:miter lim="800000"/>
            <a:headEnd/>
            <a:tailEnd/>
          </a:ln>
        </p:spPr>
      </p:pic>
      <p:pic>
        <p:nvPicPr>
          <p:cNvPr id="32774" name="Picture 15" descr="yeast"/>
          <p:cNvPicPr>
            <a:picLocks noChangeAspect="1" noChangeArrowheads="1"/>
          </p:cNvPicPr>
          <p:nvPr/>
        </p:nvPicPr>
        <p:blipFill>
          <a:blip r:embed="rId5" cstate="print"/>
          <a:srcRect/>
          <a:stretch>
            <a:fillRect/>
          </a:stretch>
        </p:blipFill>
        <p:spPr bwMode="auto">
          <a:xfrm>
            <a:off x="4648200" y="2046288"/>
            <a:ext cx="1619250" cy="960437"/>
          </a:xfrm>
          <a:prstGeom prst="rect">
            <a:avLst/>
          </a:prstGeom>
          <a:noFill/>
          <a:ln w="9525">
            <a:noFill/>
            <a:miter lim="800000"/>
            <a:headEnd/>
            <a:tailEnd/>
          </a:ln>
        </p:spPr>
      </p:pic>
      <p:pic>
        <p:nvPicPr>
          <p:cNvPr id="32775" name="Picture 4"/>
          <p:cNvPicPr>
            <a:picLocks noChangeAspect="1" noChangeArrowheads="1"/>
          </p:cNvPicPr>
          <p:nvPr/>
        </p:nvPicPr>
        <p:blipFill>
          <a:blip r:embed="rId6" cstate="print"/>
          <a:srcRect/>
          <a:stretch>
            <a:fillRect/>
          </a:stretch>
        </p:blipFill>
        <p:spPr bwMode="auto">
          <a:xfrm>
            <a:off x="908050" y="2957513"/>
            <a:ext cx="1704975" cy="973137"/>
          </a:xfrm>
          <a:prstGeom prst="rect">
            <a:avLst/>
          </a:prstGeom>
          <a:noFill/>
          <a:ln w="9525">
            <a:noFill/>
            <a:miter lim="800000"/>
            <a:headEnd/>
            <a:tailEnd/>
          </a:ln>
        </p:spPr>
      </p:pic>
      <p:pic>
        <p:nvPicPr>
          <p:cNvPr id="32776" name="Picture 6"/>
          <p:cNvPicPr>
            <a:picLocks noChangeAspect="1" noChangeArrowheads="1"/>
          </p:cNvPicPr>
          <p:nvPr/>
        </p:nvPicPr>
        <p:blipFill>
          <a:blip r:embed="rId7" cstate="print"/>
          <a:srcRect r="11905" b="5019"/>
          <a:stretch>
            <a:fillRect/>
          </a:stretch>
        </p:blipFill>
        <p:spPr bwMode="auto">
          <a:xfrm>
            <a:off x="6684963" y="2314575"/>
            <a:ext cx="1420812" cy="1766888"/>
          </a:xfrm>
          <a:prstGeom prst="rect">
            <a:avLst/>
          </a:prstGeom>
          <a:noFill/>
          <a:ln w="9525">
            <a:noFill/>
            <a:miter lim="800000"/>
            <a:headEnd/>
            <a:tailEnd/>
          </a:ln>
        </p:spPr>
      </p:pic>
      <p:sp>
        <p:nvSpPr>
          <p:cNvPr id="10" name="Multiply 9"/>
          <p:cNvSpPr/>
          <p:nvPr/>
        </p:nvSpPr>
        <p:spPr bwMode="auto">
          <a:xfrm>
            <a:off x="6799263" y="2660650"/>
            <a:ext cx="1114425" cy="960438"/>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a:lstStyle/>
          <a:p>
            <a:pPr>
              <a:defRPr/>
            </a:pPr>
            <a:r>
              <a:rPr lang="en-US" dirty="0">
                <a:latin typeface="Times New Roman" pitchFamily="18" charset="0"/>
                <a:ea typeface="+mn-ea"/>
              </a:rPr>
              <a:t>  </a:t>
            </a:r>
          </a:p>
        </p:txBody>
      </p:sp>
      <p:pic>
        <p:nvPicPr>
          <p:cNvPr id="32778" name="Picture 10"/>
          <p:cNvPicPr>
            <a:picLocks noChangeAspect="1" noChangeArrowheads="1"/>
          </p:cNvPicPr>
          <p:nvPr/>
        </p:nvPicPr>
        <p:blipFill>
          <a:blip r:embed="rId8" cstate="print"/>
          <a:srcRect l="14160" r="12367" b="17567"/>
          <a:stretch>
            <a:fillRect/>
          </a:stretch>
        </p:blipFill>
        <p:spPr bwMode="auto">
          <a:xfrm>
            <a:off x="3457575" y="3082925"/>
            <a:ext cx="1165225" cy="1306513"/>
          </a:xfrm>
          <a:prstGeom prst="rect">
            <a:avLst/>
          </a:prstGeom>
          <a:noFill/>
          <a:ln w="9525">
            <a:noFill/>
            <a:miter lim="800000"/>
            <a:headEnd/>
            <a:tailEnd/>
          </a:ln>
        </p:spPr>
      </p:pic>
      <p:pic>
        <p:nvPicPr>
          <p:cNvPr id="32779" name="Picture 12"/>
          <p:cNvPicPr>
            <a:picLocks noChangeAspect="1" noChangeArrowheads="1"/>
          </p:cNvPicPr>
          <p:nvPr/>
        </p:nvPicPr>
        <p:blipFill>
          <a:blip r:embed="rId9" cstate="print"/>
          <a:srcRect/>
          <a:stretch>
            <a:fillRect/>
          </a:stretch>
        </p:blipFill>
        <p:spPr bwMode="auto">
          <a:xfrm>
            <a:off x="3113088" y="1931988"/>
            <a:ext cx="1497012" cy="1127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a:xfrm>
            <a:off x="492125" y="241300"/>
            <a:ext cx="7996238" cy="1068388"/>
          </a:xfrm>
        </p:spPr>
        <p:txBody>
          <a:bodyPr/>
          <a:lstStyle/>
          <a:p>
            <a:pPr eaLnBrk="1" hangingPunct="1"/>
            <a:r>
              <a:rPr lang="en-US" smtClean="0"/>
              <a:t>Antagonistic pleiotropy theory of aging</a:t>
            </a:r>
            <a:br>
              <a:rPr lang="en-US" smtClean="0"/>
            </a:br>
            <a:r>
              <a:rPr lang="en-US" smtClean="0"/>
              <a:t>		</a:t>
            </a:r>
          </a:p>
        </p:txBody>
      </p:sp>
      <p:sp>
        <p:nvSpPr>
          <p:cNvPr id="49155" name="Content Placeholder 2"/>
          <p:cNvSpPr>
            <a:spLocks noGrp="1"/>
          </p:cNvSpPr>
          <p:nvPr>
            <p:ph idx="1"/>
          </p:nvPr>
        </p:nvSpPr>
        <p:spPr>
          <a:xfrm>
            <a:off x="1154113" y="2084388"/>
            <a:ext cx="7550150" cy="3970337"/>
          </a:xfrm>
        </p:spPr>
        <p:txBody>
          <a:bodyPr/>
          <a:lstStyle/>
          <a:p>
            <a:pPr eaLnBrk="1" hangingPunct="1"/>
            <a:r>
              <a:rPr lang="en-US" smtClean="0"/>
              <a:t>Williams 1957</a:t>
            </a:r>
          </a:p>
          <a:p>
            <a:pPr eaLnBrk="1" hangingPunct="1"/>
            <a:r>
              <a:rPr lang="en-US" smtClean="0"/>
              <a:t>Trade-off</a:t>
            </a:r>
          </a:p>
          <a:p>
            <a:pPr lvl="1" eaLnBrk="1" hangingPunct="1"/>
            <a:r>
              <a:rPr lang="en-US" smtClean="0"/>
              <a:t>Early benefits and late costs</a:t>
            </a:r>
          </a:p>
          <a:p>
            <a:pPr eaLnBrk="1" hangingPunct="1"/>
            <a:r>
              <a:rPr lang="en-US" smtClean="0"/>
              <a:t>Pleiotropy</a:t>
            </a:r>
          </a:p>
          <a:p>
            <a:pPr lvl="1" eaLnBrk="1" hangingPunct="1"/>
            <a:r>
              <a:rPr lang="en-US" smtClean="0"/>
              <a:t>Gene interactions</a:t>
            </a:r>
          </a:p>
          <a:p>
            <a:pPr lvl="1" eaLnBrk="1" hangingPunct="1"/>
            <a:r>
              <a:rPr lang="en-US" smtClean="0"/>
              <a:t>Influenced by network temporal dynamics</a:t>
            </a:r>
          </a:p>
        </p:txBody>
      </p:sp>
      <p:sp>
        <p:nvSpPr>
          <p:cNvPr id="4" name="AutoShape 11"/>
          <p:cNvSpPr>
            <a:spLocks noChangeArrowheads="1"/>
          </p:cNvSpPr>
          <p:nvPr/>
        </p:nvSpPr>
        <p:spPr bwMode="auto">
          <a:xfrm>
            <a:off x="2498725" y="1047750"/>
            <a:ext cx="6083300" cy="784225"/>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Network-based models will put pleiotropy model on a mechanistic foundation.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5" name="Title 1"/>
          <p:cNvSpPr>
            <a:spLocks noGrp="1"/>
          </p:cNvSpPr>
          <p:nvPr>
            <p:ph type="title"/>
          </p:nvPr>
        </p:nvSpPr>
        <p:spPr>
          <a:xfrm>
            <a:off x="336550" y="252413"/>
            <a:ext cx="8545513" cy="1143000"/>
          </a:xfrm>
        </p:spPr>
        <p:txBody>
          <a:bodyPr/>
          <a:lstStyle/>
          <a:p>
            <a:r>
              <a:rPr lang="en-US" i="1" smtClean="0"/>
              <a:t>SIR2</a:t>
            </a:r>
            <a:r>
              <a:rPr lang="en-US" smtClean="0"/>
              <a:t> effect on </a:t>
            </a:r>
            <a:r>
              <a:rPr lang="en-US" i="1" smtClean="0"/>
              <a:t>G</a:t>
            </a:r>
            <a:r>
              <a:rPr lang="en-US" smtClean="0"/>
              <a:t> and </a:t>
            </a:r>
            <a:r>
              <a:rPr lang="en-US" i="1" smtClean="0"/>
              <a:t>R0</a:t>
            </a:r>
            <a:r>
              <a:rPr lang="en-US" smtClean="0"/>
              <a:t>: an effect on </a:t>
            </a:r>
            <a:r>
              <a:rPr lang="en-US" i="1" smtClean="0"/>
              <a:t>q</a:t>
            </a:r>
            <a:r>
              <a:rPr lang="en-US" smtClean="0"/>
              <a:t>?  .</a:t>
            </a:r>
          </a:p>
        </p:txBody>
      </p:sp>
      <p:pic>
        <p:nvPicPr>
          <p:cNvPr id="8196" name="Picture 4"/>
          <p:cNvPicPr>
            <a:picLocks noChangeAspect="1" noChangeArrowheads="1"/>
          </p:cNvPicPr>
          <p:nvPr/>
        </p:nvPicPr>
        <p:blipFill>
          <a:blip r:embed="rId4" cstate="print"/>
          <a:srcRect/>
          <a:stretch>
            <a:fillRect/>
          </a:stretch>
        </p:blipFill>
        <p:spPr bwMode="auto">
          <a:xfrm>
            <a:off x="879475" y="1476375"/>
            <a:ext cx="3609975" cy="27908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4592638" y="1163638"/>
            <a:ext cx="3613150" cy="2913062"/>
          </a:xfrm>
          <a:prstGeom prst="rect">
            <a:avLst/>
          </a:prstGeom>
          <a:noFill/>
          <a:ln w="9525">
            <a:noFill/>
            <a:miter lim="800000"/>
            <a:headEnd/>
            <a:tailEnd/>
          </a:ln>
        </p:spPr>
      </p:pic>
      <p:sp>
        <p:nvSpPr>
          <p:cNvPr id="8198" name="Text Box 10"/>
          <p:cNvSpPr txBox="1">
            <a:spLocks noChangeArrowheads="1"/>
          </p:cNvSpPr>
          <p:nvPr/>
        </p:nvSpPr>
        <p:spPr bwMode="auto">
          <a:xfrm>
            <a:off x="4764088" y="4197350"/>
            <a:ext cx="3848100" cy="400050"/>
          </a:xfrm>
          <a:prstGeom prst="rect">
            <a:avLst/>
          </a:prstGeom>
          <a:noFill/>
          <a:ln w="38100">
            <a:noFill/>
            <a:miter lim="800000"/>
            <a:headEnd/>
            <a:tailEnd/>
          </a:ln>
        </p:spPr>
        <p:txBody>
          <a:bodyPr wrap="none">
            <a:spAutoFit/>
          </a:bodyPr>
          <a:lstStyle/>
          <a:p>
            <a:r>
              <a:rPr lang="en-US" sz="2000" b="0">
                <a:solidFill>
                  <a:schemeClr val="bg2"/>
                </a:solidFill>
              </a:rPr>
              <a:t>Kaeberlein et al 2006, PlosGenetics</a:t>
            </a:r>
          </a:p>
        </p:txBody>
      </p:sp>
      <p:graphicFrame>
        <p:nvGraphicFramePr>
          <p:cNvPr id="8194" name="Object 2"/>
          <p:cNvGraphicFramePr>
            <a:graphicFrameLocks noChangeAspect="1"/>
          </p:cNvGraphicFramePr>
          <p:nvPr/>
        </p:nvGraphicFramePr>
        <p:xfrm>
          <a:off x="2228850" y="5118100"/>
          <a:ext cx="4224338" cy="762000"/>
        </p:xfrm>
        <a:graphic>
          <a:graphicData uri="http://schemas.openxmlformats.org/presentationml/2006/ole">
            <p:oleObj spid="_x0000_s254978" name="Equation" r:id="rId6" imgW="2336760" imgH="419040" progId="Equation.3">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9" name="Title 1"/>
          <p:cNvSpPr>
            <a:spLocks noGrp="1"/>
          </p:cNvSpPr>
          <p:nvPr>
            <p:ph type="title"/>
          </p:nvPr>
        </p:nvSpPr>
        <p:spPr>
          <a:xfrm>
            <a:off x="352425" y="393700"/>
            <a:ext cx="8505825" cy="1143000"/>
          </a:xfrm>
        </p:spPr>
        <p:txBody>
          <a:bodyPr/>
          <a:lstStyle/>
          <a:p>
            <a:r>
              <a:rPr lang="en-US" smtClean="0"/>
              <a:t>Sch9 seems to influence the Gompertz coefficient. </a:t>
            </a:r>
          </a:p>
        </p:txBody>
      </p:sp>
      <p:pic>
        <p:nvPicPr>
          <p:cNvPr id="9220" name="Picture 2"/>
          <p:cNvPicPr>
            <a:picLocks noChangeAspect="1" noChangeArrowheads="1"/>
          </p:cNvPicPr>
          <p:nvPr/>
        </p:nvPicPr>
        <p:blipFill>
          <a:blip r:embed="rId4" cstate="print"/>
          <a:srcRect/>
          <a:stretch>
            <a:fillRect/>
          </a:stretch>
        </p:blipFill>
        <p:spPr bwMode="auto">
          <a:xfrm>
            <a:off x="2152650" y="1662113"/>
            <a:ext cx="4264025" cy="2928937"/>
          </a:xfrm>
          <a:prstGeom prst="rect">
            <a:avLst/>
          </a:prstGeom>
          <a:noFill/>
          <a:ln w="9525">
            <a:noFill/>
            <a:miter lim="800000"/>
            <a:headEnd/>
            <a:tailEnd/>
          </a:ln>
        </p:spPr>
      </p:pic>
      <p:sp>
        <p:nvSpPr>
          <p:cNvPr id="9221" name="Text Box 10"/>
          <p:cNvSpPr txBox="1">
            <a:spLocks noChangeArrowheads="1"/>
          </p:cNvSpPr>
          <p:nvPr/>
        </p:nvSpPr>
        <p:spPr bwMode="auto">
          <a:xfrm>
            <a:off x="6223000" y="4119563"/>
            <a:ext cx="2682875" cy="400050"/>
          </a:xfrm>
          <a:prstGeom prst="rect">
            <a:avLst/>
          </a:prstGeom>
          <a:noFill/>
          <a:ln w="38100">
            <a:noFill/>
            <a:miter lim="800000"/>
            <a:headEnd/>
            <a:tailEnd/>
          </a:ln>
        </p:spPr>
        <p:txBody>
          <a:bodyPr wrap="none">
            <a:spAutoFit/>
          </a:bodyPr>
          <a:lstStyle/>
          <a:p>
            <a:r>
              <a:rPr lang="en-US" sz="2000" b="0">
                <a:solidFill>
                  <a:schemeClr val="bg2"/>
                </a:solidFill>
              </a:rPr>
              <a:t>Fabrizio et al 2004, JBC</a:t>
            </a:r>
          </a:p>
        </p:txBody>
      </p:sp>
      <p:graphicFrame>
        <p:nvGraphicFramePr>
          <p:cNvPr id="9218" name="Object 2"/>
          <p:cNvGraphicFramePr>
            <a:graphicFrameLocks noChangeAspect="1"/>
          </p:cNvGraphicFramePr>
          <p:nvPr/>
        </p:nvGraphicFramePr>
        <p:xfrm>
          <a:off x="2228850" y="5118100"/>
          <a:ext cx="4224338" cy="762000"/>
        </p:xfrm>
        <a:graphic>
          <a:graphicData uri="http://schemas.openxmlformats.org/presentationml/2006/ole">
            <p:oleObj spid="_x0000_s256002" name="Equation" r:id="rId5" imgW="2336760" imgH="419040" progId="Equation.3">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smtClean="0"/>
              <a:t>TOR1 seems to influence the initial mortality rate. </a:t>
            </a:r>
          </a:p>
        </p:txBody>
      </p:sp>
      <p:pic>
        <p:nvPicPr>
          <p:cNvPr id="10244" name="Picture 4"/>
          <p:cNvPicPr>
            <a:picLocks noChangeAspect="1" noChangeArrowheads="1"/>
          </p:cNvPicPr>
          <p:nvPr/>
        </p:nvPicPr>
        <p:blipFill>
          <a:blip r:embed="rId3" cstate="print"/>
          <a:srcRect/>
          <a:stretch>
            <a:fillRect/>
          </a:stretch>
        </p:blipFill>
        <p:spPr bwMode="auto">
          <a:xfrm>
            <a:off x="1960563" y="1393825"/>
            <a:ext cx="4352925" cy="3470275"/>
          </a:xfrm>
          <a:prstGeom prst="rect">
            <a:avLst/>
          </a:prstGeom>
          <a:noFill/>
          <a:ln w="9525">
            <a:noFill/>
            <a:miter lim="800000"/>
            <a:headEnd/>
            <a:tailEnd/>
          </a:ln>
        </p:spPr>
      </p:pic>
      <p:sp>
        <p:nvSpPr>
          <p:cNvPr id="10245" name="Text Box 10"/>
          <p:cNvSpPr txBox="1">
            <a:spLocks noChangeArrowheads="1"/>
          </p:cNvSpPr>
          <p:nvPr/>
        </p:nvSpPr>
        <p:spPr bwMode="auto">
          <a:xfrm>
            <a:off x="5835650" y="3659188"/>
            <a:ext cx="3308350" cy="400050"/>
          </a:xfrm>
          <a:prstGeom prst="rect">
            <a:avLst/>
          </a:prstGeom>
          <a:noFill/>
          <a:ln w="38100">
            <a:noFill/>
            <a:miter lim="800000"/>
            <a:headEnd/>
            <a:tailEnd/>
          </a:ln>
        </p:spPr>
        <p:txBody>
          <a:bodyPr wrap="none">
            <a:spAutoFit/>
          </a:bodyPr>
          <a:lstStyle/>
          <a:p>
            <a:r>
              <a:rPr lang="en-US" sz="2000" b="0">
                <a:solidFill>
                  <a:schemeClr val="bg2"/>
                </a:solidFill>
              </a:rPr>
              <a:t>Kaeberlein et al, 2005 Science</a:t>
            </a:r>
          </a:p>
        </p:txBody>
      </p:sp>
      <p:graphicFrame>
        <p:nvGraphicFramePr>
          <p:cNvPr id="10242" name="Object 2"/>
          <p:cNvGraphicFramePr>
            <a:graphicFrameLocks noChangeAspect="1"/>
          </p:cNvGraphicFramePr>
          <p:nvPr/>
        </p:nvGraphicFramePr>
        <p:xfrm>
          <a:off x="2228850" y="5118100"/>
          <a:ext cx="4224338" cy="762000"/>
        </p:xfrm>
        <a:graphic>
          <a:graphicData uri="http://schemas.openxmlformats.org/presentationml/2006/ole">
            <p:oleObj spid="_x0000_s257026" name="Equation" r:id="rId4" imgW="2336760" imgH="419040" progId="Equation.3">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Prediction of the network model of cellular aging</a:t>
            </a:r>
            <a:endParaRPr lang="en-US" smtClean="0">
              <a:solidFill>
                <a:schemeClr val="bg2"/>
              </a:solidFill>
            </a:endParaRPr>
          </a:p>
        </p:txBody>
      </p:sp>
      <p:grpSp>
        <p:nvGrpSpPr>
          <p:cNvPr id="50179" name="Group 11"/>
          <p:cNvGrpSpPr>
            <a:grpSpLocks/>
          </p:cNvGrpSpPr>
          <p:nvPr/>
        </p:nvGrpSpPr>
        <p:grpSpPr bwMode="auto">
          <a:xfrm>
            <a:off x="1576388" y="1609725"/>
            <a:ext cx="5627687" cy="3740150"/>
            <a:chOff x="261938" y="1484313"/>
            <a:chExt cx="5627687" cy="3740150"/>
          </a:xfrm>
        </p:grpSpPr>
        <p:grpSp>
          <p:nvGrpSpPr>
            <p:cNvPr id="50180" name="Group 9"/>
            <p:cNvGrpSpPr>
              <a:grpSpLocks/>
            </p:cNvGrpSpPr>
            <p:nvPr/>
          </p:nvGrpSpPr>
          <p:grpSpPr bwMode="auto">
            <a:xfrm>
              <a:off x="261938" y="1484313"/>
              <a:ext cx="5627687" cy="3740150"/>
              <a:chOff x="427511" y="3051959"/>
              <a:chExt cx="2676525" cy="1619250"/>
            </a:xfrm>
          </p:grpSpPr>
          <p:pic>
            <p:nvPicPr>
              <p:cNvPr id="50183"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50184"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50185"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a:solidFill>
                    <a:schemeClr val="bg2"/>
                  </a:solidFill>
                </a:endParaRPr>
              </a:p>
            </p:txBody>
          </p:sp>
          <p:cxnSp>
            <p:nvCxnSpPr>
              <p:cNvPr id="50186"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50181" name="TextBox 8"/>
            <p:cNvSpPr txBox="1">
              <a:spLocks noChangeArrowheads="1"/>
            </p:cNvSpPr>
            <p:nvPr/>
          </p:nvSpPr>
          <p:spPr bwMode="auto">
            <a:xfrm>
              <a:off x="3381445" y="1931205"/>
              <a:ext cx="2020681" cy="338554"/>
            </a:xfrm>
            <a:prstGeom prst="rect">
              <a:avLst/>
            </a:prstGeom>
            <a:noFill/>
            <a:ln w="9525">
              <a:noFill/>
              <a:miter lim="800000"/>
              <a:headEnd/>
              <a:tailEnd/>
            </a:ln>
          </p:spPr>
          <p:txBody>
            <a:bodyPr wrap="none">
              <a:spAutoFit/>
            </a:bodyPr>
            <a:lstStyle/>
            <a:p>
              <a:r>
                <a:rPr lang="en-US" sz="1600">
                  <a:solidFill>
                    <a:srgbClr val="FF0000"/>
                  </a:solidFill>
                </a:rPr>
                <a:t>Increased robustness</a:t>
              </a:r>
            </a:p>
          </p:txBody>
        </p:sp>
        <p:sp>
          <p:nvSpPr>
            <p:cNvPr id="50182" name="TextBox 9"/>
            <p:cNvSpPr txBox="1">
              <a:spLocks noChangeArrowheads="1"/>
            </p:cNvSpPr>
            <p:nvPr/>
          </p:nvSpPr>
          <p:spPr bwMode="auto">
            <a:xfrm>
              <a:off x="939490" y="3083355"/>
              <a:ext cx="2065565" cy="338554"/>
            </a:xfrm>
            <a:prstGeom prst="rect">
              <a:avLst/>
            </a:prstGeom>
            <a:noFill/>
            <a:ln w="9525">
              <a:noFill/>
              <a:miter lim="800000"/>
              <a:headEnd/>
              <a:tailEnd/>
            </a:ln>
          </p:spPr>
          <p:txBody>
            <a:bodyPr wrap="none">
              <a:spAutoFit/>
            </a:bodyPr>
            <a:lstStyle/>
            <a:p>
              <a:r>
                <a:rPr lang="en-US" sz="1600">
                  <a:solidFill>
                    <a:schemeClr val="bg1"/>
                  </a:solidFill>
                </a:rPr>
                <a:t>Decreased robustness</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2000" smtClean="0"/>
              <a:t>Testing the model</a:t>
            </a:r>
            <a:r>
              <a:rPr lang="en-US" smtClean="0"/>
              <a:t>:</a:t>
            </a:r>
            <a:br>
              <a:rPr lang="en-US" smtClean="0"/>
            </a:br>
            <a:r>
              <a:rPr lang="en-US" smtClean="0"/>
              <a:t>                 Diploid cells age faster than haploid cells</a:t>
            </a:r>
          </a:p>
        </p:txBody>
      </p:sp>
      <p:graphicFrame>
        <p:nvGraphicFramePr>
          <p:cNvPr id="4" name="Table 3"/>
          <p:cNvGraphicFramePr>
            <a:graphicFrameLocks noGrp="1"/>
          </p:cNvGraphicFramePr>
          <p:nvPr/>
        </p:nvGraphicFramePr>
        <p:xfrm>
          <a:off x="693738" y="1431925"/>
          <a:ext cx="7527925" cy="3082927"/>
        </p:xfrm>
        <a:graphic>
          <a:graphicData uri="http://schemas.openxmlformats.org/drawingml/2006/table">
            <a:tbl>
              <a:tblPr/>
              <a:tblGrid>
                <a:gridCol w="4684712"/>
                <a:gridCol w="806450"/>
                <a:gridCol w="2036763"/>
              </a:tblGrid>
              <a:tr h="490538">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New Roman" charset="0"/>
                          <a:ea typeface="宋体" charset="-122"/>
                        </a:rPr>
                        <a:t>Table </a:t>
                      </a:r>
                      <a:endParaRPr kumimoji="0" lang="en-US" sz="1400" b="0" i="0" u="none" strike="noStrike" cap="none" normalizeH="0" baseline="0" dirty="0" smtClean="0">
                        <a:ln>
                          <a:noFill/>
                        </a:ln>
                        <a:solidFill>
                          <a:schemeClr val="bg2"/>
                        </a:solidFill>
                        <a:effectLst/>
                        <a:latin typeface="Times New Roman"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       Aging rate is faster in diploid BY4743 than in haploid strains based on nest model tests.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Models</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    lnL</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H0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-952.7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-946.1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H1</a:t>
                      </a:r>
                      <a:r>
                        <a:rPr kumimoji="0" lang="en-US" sz="1400" b="0" i="0" u="none" strike="noStrike" cap="none" normalizeH="0" baseline="-25000" dirty="0" smtClean="0">
                          <a:ln>
                            <a:noFill/>
                          </a:ln>
                          <a:solidFill>
                            <a:schemeClr val="bg2"/>
                          </a:solidFill>
                          <a:effectLst/>
                          <a:latin typeface="Times New Roman" charset="0"/>
                          <a:ea typeface="宋体" charset="-122"/>
                        </a:rPr>
                        <a:t>i2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-939.4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H2</a:t>
                      </a:r>
                      <a:r>
                        <a:rPr kumimoji="0" lang="en-US" sz="1400" b="0" i="0" u="none" strike="noStrike" cap="none" normalizeH="0" baseline="-25000" dirty="0" smtClean="0">
                          <a:ln>
                            <a:noFill/>
                          </a:ln>
                          <a:solidFill>
                            <a:schemeClr val="bg2"/>
                          </a:solidFill>
                          <a:effectLst/>
                          <a:latin typeface="Times New Roman" charset="0"/>
                          <a:ea typeface="宋体" charset="-122"/>
                        </a:rPr>
                        <a:t>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 </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 </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-937.2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2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H3</a:t>
                      </a:r>
                      <a:r>
                        <a:rPr kumimoji="0" lang="en-US" sz="1400" b="0" i="0" u="none" strike="noStrike" cap="none" normalizeH="0" baseline="-25000" dirty="0" smtClean="0">
                          <a:ln>
                            <a:noFill/>
                          </a:ln>
                          <a:solidFill>
                            <a:schemeClr val="bg2"/>
                          </a:solidFill>
                          <a:effectLst/>
                          <a:latin typeface="Times New Roman" charset="0"/>
                          <a:ea typeface="宋体" charset="-122"/>
                        </a:rPr>
                        <a:t>i3ig2</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Best parsimonious model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p-value=3.6x10</a:t>
                      </a:r>
                      <a:r>
                        <a:rPr kumimoji="0" lang="en-US" sz="1400" b="0" i="0" u="none" strike="noStrike" cap="none" normalizeH="0" baseline="30000" smtClean="0">
                          <a:ln>
                            <a:noFill/>
                          </a:ln>
                          <a:solidFill>
                            <a:schemeClr val="bg2"/>
                          </a:solidFill>
                          <a:effectLst/>
                          <a:latin typeface="Times New Roman" charset="0"/>
                          <a:ea typeface="宋体" charset="-122"/>
                        </a:rPr>
                        <a:t>-10  </a:t>
                      </a:r>
                      <a:r>
                        <a:rPr kumimoji="0" lang="en-US" sz="1400" b="0" i="0" u="none" strike="noStrike" cap="none" normalizeH="0" baseline="0" smtClean="0">
                          <a:ln>
                            <a:noFill/>
                          </a:ln>
                          <a:solidFill>
                            <a:schemeClr val="bg2"/>
                          </a:solidFill>
                          <a:effectLst/>
                          <a:latin typeface="Times New Roman" charset="0"/>
                          <a:ea typeface="宋体" charset="-122"/>
                        </a:rPr>
                        <a:t>(chi-square, df=3)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BY4741</a:t>
                      </a:r>
                      <a:r>
                        <a:rPr kumimoji="0" lang="en-US" sz="1400" b="0" i="0" u="none" strike="noStrike" cap="none" normalizeH="0" baseline="0" smtClean="0">
                          <a:ln>
                            <a:noFill/>
                          </a:ln>
                          <a:solidFill>
                            <a:schemeClr val="bg2"/>
                          </a:solidFill>
                          <a:effectLst/>
                          <a:latin typeface="Times New Roman" charset="0"/>
                          <a:ea typeface="宋体" charset="-122"/>
                        </a:rPr>
                        <a:t>= </a:t>
                      </a: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BY4742</a:t>
                      </a:r>
                      <a:r>
                        <a:rPr kumimoji="0" lang="en-US" sz="1400" b="0" i="0" u="none" strike="noStrike" cap="none" normalizeH="0" baseline="0" smtClean="0">
                          <a:ln>
                            <a:noFill/>
                          </a:ln>
                          <a:solidFill>
                            <a:schemeClr val="bg2"/>
                          </a:solidFill>
                          <a:effectLst/>
                          <a:latin typeface="Times New Roman" charset="0"/>
                          <a:ea typeface="宋体" charset="-122"/>
                        </a:rPr>
                        <a:t> = 0.0653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bg2"/>
                          </a:solidFill>
                          <a:effectLst/>
                          <a:latin typeface="Times New Roman" charset="0"/>
                          <a:ea typeface="宋体" charset="-122"/>
                        </a:rPr>
                        <a:t>G</a:t>
                      </a:r>
                      <a:r>
                        <a:rPr kumimoji="0" lang="en-US" sz="1400" b="0" i="0" u="none" strike="noStrike" cap="none" normalizeH="0" baseline="-25000" smtClean="0">
                          <a:ln>
                            <a:noFill/>
                          </a:ln>
                          <a:solidFill>
                            <a:schemeClr val="bg2"/>
                          </a:solidFill>
                          <a:effectLst/>
                          <a:latin typeface="Times New Roman" charset="0"/>
                          <a:ea typeface="宋体" charset="-122"/>
                        </a:rPr>
                        <a:t>BY4743 </a:t>
                      </a:r>
                      <a:r>
                        <a:rPr kumimoji="0" lang="en-US" sz="1400" b="0" i="0" u="none" strike="noStrike" cap="none" normalizeH="0" baseline="0" smtClean="0">
                          <a:ln>
                            <a:noFill/>
                          </a:ln>
                          <a:solidFill>
                            <a:schemeClr val="bg2"/>
                          </a:solidFill>
                          <a:effectLst/>
                          <a:latin typeface="Times New Roman" charset="0"/>
                          <a:ea typeface="宋体" charset="-122"/>
                        </a:rPr>
                        <a:t>= 0.0786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2"/>
                          </a:solidFill>
                          <a:effectLst/>
                          <a:latin typeface="Times New Roman" charset="0"/>
                          <a:ea typeface="宋体" charset="-122"/>
                        </a:rPr>
                        <a:t>H6      </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R</a:t>
                      </a:r>
                      <a:r>
                        <a:rPr kumimoji="0" lang="en-US" sz="1400" b="0" i="0" u="none" strike="noStrike" cap="none" normalizeH="0" baseline="-25000" dirty="0" smtClean="0">
                          <a:ln>
                            <a:noFill/>
                          </a:ln>
                          <a:solidFill>
                            <a:schemeClr val="bg2"/>
                          </a:solidFill>
                          <a:effectLst/>
                          <a:latin typeface="Times New Roman" charset="0"/>
                          <a:ea typeface="宋体" charset="-122"/>
                        </a:rPr>
                        <a:t>BY4743</a:t>
                      </a:r>
                      <a:r>
                        <a:rPr kumimoji="0" lang="en-US" sz="1400" b="0" i="0" u="none" strike="noStrike" cap="none" normalizeH="0" baseline="0" dirty="0" smtClean="0">
                          <a:ln>
                            <a:noFill/>
                          </a:ln>
                          <a:solidFill>
                            <a:schemeClr val="bg2"/>
                          </a:solidFill>
                          <a:effectLst/>
                          <a:latin typeface="Times New Roman" charset="0"/>
                          <a:ea typeface="宋体" charset="-122"/>
                        </a:rPr>
                        <a:t>,    </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BY4741</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BY4742</a:t>
                      </a:r>
                      <a:r>
                        <a:rPr kumimoji="0" lang="zh-CN" sz="1400" b="0" i="0" u="none" strike="noStrike" cap="none" normalizeH="0" baseline="0" dirty="0" smtClean="0">
                          <a:ln>
                            <a:noFill/>
                          </a:ln>
                          <a:solidFill>
                            <a:schemeClr val="bg2"/>
                          </a:solidFill>
                          <a:effectLst/>
                          <a:latin typeface="Times New Roman" charset="0"/>
                          <a:ea typeface="宋体" charset="-122"/>
                        </a:rPr>
                        <a:t>≠</a:t>
                      </a:r>
                      <a:r>
                        <a:rPr kumimoji="0" lang="en-US" sz="1400" b="0" i="1" u="none" strike="noStrike" cap="none" normalizeH="0" baseline="0" dirty="0" smtClean="0">
                          <a:ln>
                            <a:noFill/>
                          </a:ln>
                          <a:solidFill>
                            <a:schemeClr val="bg2"/>
                          </a:solidFill>
                          <a:effectLst/>
                          <a:latin typeface="Times New Roman" charset="0"/>
                          <a:ea typeface="宋体" charset="-122"/>
                        </a:rPr>
                        <a:t>G</a:t>
                      </a:r>
                      <a:r>
                        <a:rPr kumimoji="0" lang="en-US" sz="1400" b="0" i="0" u="none" strike="noStrike" cap="none" normalizeH="0" baseline="-25000" dirty="0" smtClean="0">
                          <a:ln>
                            <a:noFill/>
                          </a:ln>
                          <a:solidFill>
                            <a:schemeClr val="bg2"/>
                          </a:solidFill>
                          <a:effectLst/>
                          <a:latin typeface="Times New Roman" charset="0"/>
                          <a:ea typeface="宋体" charset="-122"/>
                        </a:rPr>
                        <a:t>BY4743</a:t>
                      </a:r>
                      <a:endParaRPr kumimoji="0" lang="en-US" sz="1400" b="0" i="0" u="none" strike="noStrike" cap="none" normalizeH="0" baseline="0" dirty="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bg2"/>
                          </a:solidFill>
                          <a:effectLst/>
                          <a:latin typeface="Times New Roman" charset="0"/>
                          <a:ea typeface="宋体" charset="-122"/>
                        </a:rPr>
                        <a:t>-929.3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2"/>
                        </a:solidFill>
                        <a:effectLst/>
                        <a:latin typeface="Times New Roman" charset="0"/>
                        <a:ea typeface="宋体" charset="-122"/>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3863" y="241300"/>
            <a:ext cx="7772400" cy="1143000"/>
          </a:xfrm>
        </p:spPr>
        <p:txBody>
          <a:bodyPr/>
          <a:lstStyle/>
          <a:p>
            <a:r>
              <a:rPr lang="en-US" smtClean="0"/>
              <a:t>Testing the model: </a:t>
            </a:r>
            <a:br>
              <a:rPr lang="en-US" smtClean="0"/>
            </a:br>
            <a:r>
              <a:rPr lang="en-US" smtClean="0"/>
              <a:t>         The effect of radicicol on chronological aging</a:t>
            </a:r>
          </a:p>
        </p:txBody>
      </p:sp>
      <p:pic>
        <p:nvPicPr>
          <p:cNvPr id="52227" name="Picture 2"/>
          <p:cNvPicPr>
            <a:picLocks noChangeAspect="1" noChangeArrowheads="1"/>
          </p:cNvPicPr>
          <p:nvPr/>
        </p:nvPicPr>
        <p:blipFill>
          <a:blip r:embed="rId2" cstate="print"/>
          <a:srcRect t="5241"/>
          <a:stretch>
            <a:fillRect/>
          </a:stretch>
        </p:blipFill>
        <p:spPr bwMode="auto">
          <a:xfrm>
            <a:off x="309045" y="1585560"/>
            <a:ext cx="4454525" cy="4165600"/>
          </a:xfrm>
          <a:prstGeom prst="rect">
            <a:avLst/>
          </a:prstGeom>
          <a:noFill/>
          <a:ln w="9525">
            <a:noFill/>
            <a:miter lim="800000"/>
            <a:headEnd/>
            <a:tailEnd/>
          </a:ln>
        </p:spPr>
      </p:pic>
      <p:sp>
        <p:nvSpPr>
          <p:cNvPr id="52228" name="TextBox 6"/>
          <p:cNvSpPr txBox="1">
            <a:spLocks noChangeArrowheads="1"/>
          </p:cNvSpPr>
          <p:nvPr/>
        </p:nvSpPr>
        <p:spPr bwMode="auto">
          <a:xfrm>
            <a:off x="2229295" y="1777586"/>
            <a:ext cx="2189897" cy="369332"/>
          </a:xfrm>
          <a:prstGeom prst="rect">
            <a:avLst/>
          </a:prstGeom>
          <a:noFill/>
          <a:ln w="9525">
            <a:noFill/>
            <a:miter lim="800000"/>
            <a:headEnd/>
            <a:tailEnd/>
          </a:ln>
        </p:spPr>
        <p:txBody>
          <a:bodyPr wrap="square">
            <a:spAutoFit/>
          </a:bodyPr>
          <a:lstStyle/>
          <a:p>
            <a:r>
              <a:rPr lang="en-US" sz="1800" b="0" i="1" dirty="0">
                <a:solidFill>
                  <a:schemeClr val="bg2"/>
                </a:solidFill>
                <a:latin typeface="Arial" charset="0"/>
                <a:cs typeface="Arial" charset="0"/>
              </a:rPr>
              <a:t>P-value = 0.027</a:t>
            </a:r>
          </a:p>
        </p:txBody>
      </p:sp>
      <p:grpSp>
        <p:nvGrpSpPr>
          <p:cNvPr id="5" name="Group 11"/>
          <p:cNvGrpSpPr>
            <a:grpSpLocks/>
          </p:cNvGrpSpPr>
          <p:nvPr/>
        </p:nvGrpSpPr>
        <p:grpSpPr bwMode="auto">
          <a:xfrm>
            <a:off x="5263291" y="2123230"/>
            <a:ext cx="2977720" cy="2150680"/>
            <a:chOff x="261938" y="1484313"/>
            <a:chExt cx="5627687" cy="3740150"/>
          </a:xfrm>
        </p:grpSpPr>
        <p:grpSp>
          <p:nvGrpSpPr>
            <p:cNvPr id="6" name="Group 9"/>
            <p:cNvGrpSpPr>
              <a:grpSpLocks/>
            </p:cNvGrpSpPr>
            <p:nvPr/>
          </p:nvGrpSpPr>
          <p:grpSpPr bwMode="auto">
            <a:xfrm>
              <a:off x="261938" y="1484313"/>
              <a:ext cx="5627687" cy="3740150"/>
              <a:chOff x="427511" y="3051959"/>
              <a:chExt cx="2676525" cy="1619250"/>
            </a:xfrm>
          </p:grpSpPr>
          <p:pic>
            <p:nvPicPr>
              <p:cNvPr id="9"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10"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11"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sz="900">
                  <a:solidFill>
                    <a:schemeClr val="bg2"/>
                  </a:solidFill>
                </a:endParaRPr>
              </a:p>
            </p:txBody>
          </p:sp>
          <p:cxnSp>
            <p:nvCxnSpPr>
              <p:cNvPr id="12"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7" name="TextBox 8"/>
            <p:cNvSpPr txBox="1">
              <a:spLocks noChangeArrowheads="1"/>
            </p:cNvSpPr>
            <p:nvPr/>
          </p:nvSpPr>
          <p:spPr bwMode="auto">
            <a:xfrm>
              <a:off x="3238733" y="1931205"/>
              <a:ext cx="2306106" cy="401429"/>
            </a:xfrm>
            <a:prstGeom prst="rect">
              <a:avLst/>
            </a:prstGeom>
            <a:noFill/>
            <a:ln w="9525">
              <a:noFill/>
              <a:miter lim="800000"/>
              <a:headEnd/>
              <a:tailEnd/>
            </a:ln>
          </p:spPr>
          <p:txBody>
            <a:bodyPr wrap="none">
              <a:spAutoFit/>
            </a:bodyPr>
            <a:lstStyle/>
            <a:p>
              <a:r>
                <a:rPr lang="en-US" sz="900">
                  <a:solidFill>
                    <a:srgbClr val="FF0000"/>
                  </a:solidFill>
                </a:rPr>
                <a:t>Increased robustness</a:t>
              </a:r>
            </a:p>
          </p:txBody>
        </p:sp>
        <p:sp>
          <p:nvSpPr>
            <p:cNvPr id="8" name="TextBox 9"/>
            <p:cNvSpPr txBox="1">
              <a:spLocks noChangeArrowheads="1"/>
            </p:cNvSpPr>
            <p:nvPr/>
          </p:nvSpPr>
          <p:spPr bwMode="auto">
            <a:xfrm>
              <a:off x="794984" y="3083355"/>
              <a:ext cx="2354579" cy="401429"/>
            </a:xfrm>
            <a:prstGeom prst="rect">
              <a:avLst/>
            </a:prstGeom>
            <a:noFill/>
            <a:ln w="9525">
              <a:noFill/>
              <a:miter lim="800000"/>
              <a:headEnd/>
              <a:tailEnd/>
            </a:ln>
          </p:spPr>
          <p:txBody>
            <a:bodyPr wrap="none">
              <a:spAutoFit/>
            </a:bodyPr>
            <a:lstStyle/>
            <a:p>
              <a:r>
                <a:rPr lang="en-US" sz="900">
                  <a:solidFill>
                    <a:schemeClr val="bg1"/>
                  </a:solidFill>
                </a:rPr>
                <a:t>Decreased robustness</a:t>
              </a: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423863" y="241300"/>
            <a:ext cx="7772400" cy="1143000"/>
          </a:xfrm>
        </p:spPr>
        <p:txBody>
          <a:bodyPr/>
          <a:lstStyle/>
          <a:p>
            <a:r>
              <a:rPr lang="en-US" dirty="0" smtClean="0"/>
              <a:t>Effect of </a:t>
            </a:r>
            <a:r>
              <a:rPr lang="en-US" dirty="0" err="1" smtClean="0"/>
              <a:t>radicicol</a:t>
            </a:r>
            <a:r>
              <a:rPr lang="en-US" dirty="0" smtClean="0"/>
              <a:t> on chronological aging (cont’d)</a:t>
            </a:r>
          </a:p>
        </p:txBody>
      </p:sp>
      <p:pic>
        <p:nvPicPr>
          <p:cNvPr id="160770" name="Picture 2"/>
          <p:cNvPicPr>
            <a:picLocks noChangeAspect="1" noChangeArrowheads="1"/>
          </p:cNvPicPr>
          <p:nvPr/>
        </p:nvPicPr>
        <p:blipFill>
          <a:blip r:embed="rId2" cstate="print"/>
          <a:srcRect/>
          <a:stretch>
            <a:fillRect/>
          </a:stretch>
        </p:blipFill>
        <p:spPr bwMode="auto">
          <a:xfrm>
            <a:off x="731500" y="1585560"/>
            <a:ext cx="3983570" cy="3973685"/>
          </a:xfrm>
          <a:prstGeom prst="rect">
            <a:avLst/>
          </a:prstGeom>
          <a:noFill/>
          <a:ln w="9525" cap="flat" cmpd="sng" algn="ctr">
            <a:noFill/>
            <a:prstDash val="solid"/>
            <a:miter lim="800000"/>
            <a:headEnd/>
            <a:tailEnd/>
          </a:ln>
        </p:spPr>
      </p:pic>
      <p:sp>
        <p:nvSpPr>
          <p:cNvPr id="6" name="Rectangle 5"/>
          <p:cNvSpPr/>
          <p:nvPr/>
        </p:nvSpPr>
        <p:spPr bwMode="auto">
          <a:xfrm>
            <a:off x="9144000" y="2776115"/>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nvGrpSpPr>
          <p:cNvPr id="8" name="Group 11"/>
          <p:cNvGrpSpPr>
            <a:grpSpLocks/>
          </p:cNvGrpSpPr>
          <p:nvPr/>
        </p:nvGrpSpPr>
        <p:grpSpPr bwMode="auto">
          <a:xfrm>
            <a:off x="5263291" y="2123230"/>
            <a:ext cx="2977720" cy="2150680"/>
            <a:chOff x="261938" y="1484313"/>
            <a:chExt cx="5627687" cy="3740150"/>
          </a:xfrm>
        </p:grpSpPr>
        <p:grpSp>
          <p:nvGrpSpPr>
            <p:cNvPr id="9" name="Group 9"/>
            <p:cNvGrpSpPr>
              <a:grpSpLocks/>
            </p:cNvGrpSpPr>
            <p:nvPr/>
          </p:nvGrpSpPr>
          <p:grpSpPr bwMode="auto">
            <a:xfrm>
              <a:off x="261938" y="1484313"/>
              <a:ext cx="5627687" cy="3740150"/>
              <a:chOff x="427511" y="3051959"/>
              <a:chExt cx="2676525" cy="1619250"/>
            </a:xfrm>
          </p:grpSpPr>
          <p:pic>
            <p:nvPicPr>
              <p:cNvPr id="12" name="Picture 7" descr="Gchange"/>
              <p:cNvPicPr>
                <a:picLocks noChangeAspect="1" noChangeArrowheads="1"/>
              </p:cNvPicPr>
              <p:nvPr/>
            </p:nvPicPr>
            <p:blipFill>
              <a:blip r:embed="rId3" cstate="print"/>
              <a:srcRect/>
              <a:stretch>
                <a:fillRect/>
              </a:stretch>
            </p:blipFill>
            <p:spPr bwMode="auto">
              <a:xfrm>
                <a:off x="427511" y="3051959"/>
                <a:ext cx="2676525" cy="1619250"/>
              </a:xfrm>
              <a:prstGeom prst="rect">
                <a:avLst/>
              </a:prstGeom>
              <a:noFill/>
              <a:ln w="9525">
                <a:noFill/>
                <a:miter lim="800000"/>
                <a:headEnd/>
                <a:tailEnd/>
              </a:ln>
            </p:spPr>
          </p:pic>
          <p:cxnSp>
            <p:nvCxnSpPr>
              <p:cNvPr id="13" name="AutoShape 2"/>
              <p:cNvCxnSpPr>
                <a:cxnSpLocks noChangeShapeType="1"/>
              </p:cNvCxnSpPr>
              <p:nvPr/>
            </p:nvCxnSpPr>
            <p:spPr bwMode="auto">
              <a:xfrm flipH="1">
                <a:off x="1240661" y="3586669"/>
                <a:ext cx="183469" cy="142956"/>
              </a:xfrm>
              <a:prstGeom prst="straightConnector1">
                <a:avLst/>
              </a:prstGeom>
              <a:noFill/>
              <a:ln w="9525">
                <a:solidFill>
                  <a:srgbClr val="000000"/>
                </a:solidFill>
                <a:round/>
                <a:headEnd/>
                <a:tailEnd type="triangle" w="med" len="med"/>
              </a:ln>
            </p:spPr>
          </p:cxnSp>
          <p:sp>
            <p:nvSpPr>
              <p:cNvPr id="14" name="Text Box 3"/>
              <p:cNvSpPr txBox="1">
                <a:spLocks noChangeArrowheads="1"/>
              </p:cNvSpPr>
              <p:nvPr/>
            </p:nvSpPr>
            <p:spPr bwMode="auto">
              <a:xfrm>
                <a:off x="783122" y="3794917"/>
                <a:ext cx="1016249" cy="147767"/>
              </a:xfrm>
              <a:prstGeom prst="rect">
                <a:avLst/>
              </a:prstGeom>
              <a:solidFill>
                <a:srgbClr val="FFFFFF"/>
              </a:solidFill>
              <a:ln w="9525">
                <a:solidFill>
                  <a:srgbClr val="FFFFFF"/>
                </a:solidFill>
                <a:miter lim="800000"/>
                <a:headEnd/>
                <a:tailEnd/>
              </a:ln>
            </p:spPr>
            <p:txBody>
              <a:bodyPr lIns="0" tIns="0" rIns="0" bIns="0"/>
              <a:lstStyle/>
              <a:p>
                <a:pPr eaLnBrk="0" hangingPunct="0"/>
                <a:endParaRPr lang="en-US" sz="900">
                  <a:solidFill>
                    <a:schemeClr val="bg2"/>
                  </a:solidFill>
                </a:endParaRPr>
              </a:p>
            </p:txBody>
          </p:sp>
          <p:cxnSp>
            <p:nvCxnSpPr>
              <p:cNvPr id="15" name="AutoShape 4"/>
              <p:cNvCxnSpPr>
                <a:cxnSpLocks noChangeShapeType="1"/>
              </p:cNvCxnSpPr>
              <p:nvPr/>
            </p:nvCxnSpPr>
            <p:spPr bwMode="auto">
              <a:xfrm flipV="1">
                <a:off x="1703485" y="3337871"/>
                <a:ext cx="212914" cy="63230"/>
              </a:xfrm>
              <a:prstGeom prst="straightConnector1">
                <a:avLst/>
              </a:prstGeom>
              <a:noFill/>
              <a:ln w="9525">
                <a:solidFill>
                  <a:srgbClr val="000000"/>
                </a:solidFill>
                <a:round/>
                <a:headEnd/>
                <a:tailEnd type="triangle" w="med" len="med"/>
              </a:ln>
            </p:spPr>
          </p:cxnSp>
        </p:grpSp>
        <p:sp>
          <p:nvSpPr>
            <p:cNvPr id="10" name="TextBox 8"/>
            <p:cNvSpPr txBox="1">
              <a:spLocks noChangeArrowheads="1"/>
            </p:cNvSpPr>
            <p:nvPr/>
          </p:nvSpPr>
          <p:spPr bwMode="auto">
            <a:xfrm>
              <a:off x="3238733" y="1931205"/>
              <a:ext cx="2306106" cy="401429"/>
            </a:xfrm>
            <a:prstGeom prst="rect">
              <a:avLst/>
            </a:prstGeom>
            <a:noFill/>
            <a:ln w="9525">
              <a:noFill/>
              <a:miter lim="800000"/>
              <a:headEnd/>
              <a:tailEnd/>
            </a:ln>
          </p:spPr>
          <p:txBody>
            <a:bodyPr wrap="none">
              <a:spAutoFit/>
            </a:bodyPr>
            <a:lstStyle/>
            <a:p>
              <a:r>
                <a:rPr lang="en-US" sz="900">
                  <a:solidFill>
                    <a:srgbClr val="FF0000"/>
                  </a:solidFill>
                </a:rPr>
                <a:t>Increased robustness</a:t>
              </a:r>
            </a:p>
          </p:txBody>
        </p:sp>
        <p:sp>
          <p:nvSpPr>
            <p:cNvPr id="11" name="TextBox 9"/>
            <p:cNvSpPr txBox="1">
              <a:spLocks noChangeArrowheads="1"/>
            </p:cNvSpPr>
            <p:nvPr/>
          </p:nvSpPr>
          <p:spPr bwMode="auto">
            <a:xfrm>
              <a:off x="794984" y="3083355"/>
              <a:ext cx="2354579" cy="401429"/>
            </a:xfrm>
            <a:prstGeom prst="rect">
              <a:avLst/>
            </a:prstGeom>
            <a:noFill/>
            <a:ln w="9525">
              <a:noFill/>
              <a:miter lim="800000"/>
              <a:headEnd/>
              <a:tailEnd/>
            </a:ln>
          </p:spPr>
          <p:txBody>
            <a:bodyPr wrap="none">
              <a:spAutoFit/>
            </a:bodyPr>
            <a:lstStyle/>
            <a:p>
              <a:r>
                <a:rPr lang="en-US" sz="900">
                  <a:solidFill>
                    <a:schemeClr val="bg1"/>
                  </a:solidFill>
                </a:rPr>
                <a:t>Decreased robustness</a:t>
              </a: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32235" y="126170"/>
            <a:ext cx="8253015" cy="1152235"/>
          </a:xfrm>
        </p:spPr>
        <p:txBody>
          <a:bodyPr/>
          <a:lstStyle/>
          <a:p>
            <a:r>
              <a:rPr lang="en-US" sz="2400" b="1" dirty="0" smtClean="0"/>
              <a:t>Search for loci associated with lifespan in sequenced strains. </a:t>
            </a:r>
            <a:endParaRPr lang="en-US" sz="2400" b="1" dirty="0"/>
          </a:p>
        </p:txBody>
      </p:sp>
      <p:pic>
        <p:nvPicPr>
          <p:cNvPr id="252930" name="Picture 2"/>
          <p:cNvPicPr>
            <a:picLocks noChangeAspect="1" noChangeArrowheads="1"/>
          </p:cNvPicPr>
          <p:nvPr/>
        </p:nvPicPr>
        <p:blipFill>
          <a:blip r:embed="rId2" cstate="print"/>
          <a:srcRect/>
          <a:stretch>
            <a:fillRect/>
          </a:stretch>
        </p:blipFill>
        <p:spPr bwMode="auto">
          <a:xfrm>
            <a:off x="577880" y="1009485"/>
            <a:ext cx="4839030" cy="5057968"/>
          </a:xfrm>
          <a:prstGeom prst="rect">
            <a:avLst/>
          </a:prstGeom>
          <a:noFill/>
          <a:ln w="9525">
            <a:noFill/>
            <a:miter lim="800000"/>
            <a:headEnd/>
            <a:tailEnd/>
          </a:ln>
        </p:spPr>
      </p:pic>
      <p:sp>
        <p:nvSpPr>
          <p:cNvPr id="5" name="Rectangle 93"/>
          <p:cNvSpPr>
            <a:spLocks noChangeArrowheads="1"/>
          </p:cNvSpPr>
          <p:nvPr/>
        </p:nvSpPr>
        <p:spPr bwMode="auto">
          <a:xfrm>
            <a:off x="5877699" y="5003605"/>
            <a:ext cx="2514022" cy="400110"/>
          </a:xfrm>
          <a:prstGeom prst="rect">
            <a:avLst/>
          </a:prstGeom>
          <a:noFill/>
          <a:ln w="9525">
            <a:noFill/>
            <a:miter lim="800000"/>
            <a:headEnd/>
            <a:tailEnd/>
          </a:ln>
        </p:spPr>
        <p:txBody>
          <a:bodyPr wrap="none">
            <a:spAutoFit/>
          </a:bodyPr>
          <a:lstStyle/>
          <a:p>
            <a:r>
              <a:rPr lang="en-US" sz="2000" i="1" dirty="0" err="1" smtClean="0">
                <a:solidFill>
                  <a:schemeClr val="bg2"/>
                </a:solidFill>
              </a:rPr>
              <a:t>Liti</a:t>
            </a:r>
            <a:r>
              <a:rPr lang="en-US" sz="2000" i="1" dirty="0" smtClean="0">
                <a:solidFill>
                  <a:schemeClr val="bg2"/>
                </a:solidFill>
              </a:rPr>
              <a:t> et al 2009 Nature</a:t>
            </a:r>
            <a:endParaRPr lang="en-US" sz="2000" i="1" dirty="0">
              <a:solidFill>
                <a:schemeClr val="bg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85738" y="327025"/>
            <a:ext cx="7034212" cy="841375"/>
          </a:xfrm>
        </p:spPr>
        <p:txBody>
          <a:bodyPr/>
          <a:lstStyle/>
          <a:p>
            <a:pPr eaLnBrk="1" hangingPunct="1"/>
            <a:r>
              <a:rPr lang="en-US" smtClean="0"/>
              <a:t>The life span of the budding yeast </a:t>
            </a:r>
            <a:r>
              <a:rPr lang="en-US" i="1" smtClean="0"/>
              <a:t>S. cerevisiae</a:t>
            </a:r>
          </a:p>
        </p:txBody>
      </p:sp>
      <p:sp>
        <p:nvSpPr>
          <p:cNvPr id="33795" name="Rectangle 3"/>
          <p:cNvSpPr>
            <a:spLocks noGrp="1" noChangeArrowheads="1"/>
          </p:cNvSpPr>
          <p:nvPr>
            <p:ph type="body" idx="1"/>
          </p:nvPr>
        </p:nvSpPr>
        <p:spPr>
          <a:xfrm>
            <a:off x="250825" y="1690688"/>
            <a:ext cx="5808663" cy="4473575"/>
          </a:xfrm>
        </p:spPr>
        <p:txBody>
          <a:bodyPr/>
          <a:lstStyle/>
          <a:p>
            <a:pPr eaLnBrk="1" hangingPunct="1"/>
            <a:r>
              <a:rPr lang="en-US" sz="2400" smtClean="0"/>
              <a:t>Replicative life span</a:t>
            </a:r>
          </a:p>
          <a:p>
            <a:pPr lvl="1" eaLnBrk="1" hangingPunct="1"/>
            <a:r>
              <a:rPr lang="en-US" sz="2400" smtClean="0"/>
              <a:t>The average number of offsprings of single mother cells </a:t>
            </a:r>
          </a:p>
          <a:p>
            <a:pPr lvl="1" eaLnBrk="1" hangingPunct="1"/>
            <a:r>
              <a:rPr lang="en-US" sz="2400" smtClean="0"/>
              <a:t>dividing cells</a:t>
            </a:r>
          </a:p>
          <a:p>
            <a:pPr eaLnBrk="1" hangingPunct="1"/>
            <a:endParaRPr lang="en-US" sz="2400" smtClean="0"/>
          </a:p>
          <a:p>
            <a:pPr eaLnBrk="1" hangingPunct="1"/>
            <a:r>
              <a:rPr lang="en-US" sz="2400" smtClean="0"/>
              <a:t>Chronological life span</a:t>
            </a:r>
          </a:p>
          <a:p>
            <a:pPr lvl="1" eaLnBrk="1" hangingPunct="1"/>
            <a:r>
              <a:rPr lang="en-US" sz="2400" smtClean="0"/>
              <a:t>The duration of cells in stationary phase</a:t>
            </a:r>
          </a:p>
          <a:p>
            <a:pPr lvl="1" eaLnBrk="1" hangingPunct="1"/>
            <a:r>
              <a:rPr lang="en-US" sz="2400" smtClean="0"/>
              <a:t>non-dividing cells</a:t>
            </a:r>
          </a:p>
        </p:txBody>
      </p:sp>
      <p:pic>
        <p:nvPicPr>
          <p:cNvPr id="33796" name="Picture 4" descr="cell cycle"/>
          <p:cNvPicPr>
            <a:picLocks noChangeAspect="1" noChangeArrowheads="1"/>
          </p:cNvPicPr>
          <p:nvPr/>
        </p:nvPicPr>
        <p:blipFill>
          <a:blip r:embed="rId3" cstate="print"/>
          <a:srcRect/>
          <a:stretch>
            <a:fillRect/>
          </a:stretch>
        </p:blipFill>
        <p:spPr bwMode="auto">
          <a:xfrm>
            <a:off x="5937250" y="2514600"/>
            <a:ext cx="2967038" cy="2735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 of GWAS on CLS</a:t>
            </a:r>
            <a:endParaRPr lang="en-US" dirty="0"/>
          </a:p>
        </p:txBody>
      </p:sp>
      <p:sp>
        <p:nvSpPr>
          <p:cNvPr id="4" name="TextBox 3"/>
          <p:cNvSpPr txBox="1"/>
          <p:nvPr/>
        </p:nvSpPr>
        <p:spPr>
          <a:xfrm>
            <a:off x="597082" y="1684715"/>
            <a:ext cx="3686880" cy="707886"/>
          </a:xfrm>
          <a:prstGeom prst="rect">
            <a:avLst/>
          </a:prstGeom>
          <a:noFill/>
        </p:spPr>
        <p:txBody>
          <a:bodyPr wrap="square" rtlCol="0">
            <a:spAutoFit/>
          </a:bodyPr>
          <a:lstStyle/>
          <a:p>
            <a:r>
              <a:rPr lang="en-US" sz="2000" dirty="0" smtClean="0">
                <a:solidFill>
                  <a:schemeClr val="bg2"/>
                </a:solidFill>
              </a:rPr>
              <a:t>Sequenced Sanger Strains </a:t>
            </a:r>
          </a:p>
          <a:p>
            <a:r>
              <a:rPr lang="en-US" sz="2000" dirty="0" smtClean="0">
                <a:solidFill>
                  <a:schemeClr val="bg2"/>
                </a:solidFill>
              </a:rPr>
              <a:t>(200K SNPs) </a:t>
            </a:r>
            <a:endParaRPr lang="en-US" sz="2000" dirty="0">
              <a:solidFill>
                <a:schemeClr val="bg2"/>
              </a:solidFill>
            </a:endParaRPr>
          </a:p>
        </p:txBody>
      </p:sp>
      <p:sp>
        <p:nvSpPr>
          <p:cNvPr id="5" name="TextBox 4"/>
          <p:cNvSpPr txBox="1"/>
          <p:nvPr/>
        </p:nvSpPr>
        <p:spPr>
          <a:xfrm>
            <a:off x="597082" y="2765651"/>
            <a:ext cx="3686880" cy="400110"/>
          </a:xfrm>
          <a:prstGeom prst="rect">
            <a:avLst/>
          </a:prstGeom>
          <a:noFill/>
        </p:spPr>
        <p:txBody>
          <a:bodyPr wrap="square" rtlCol="0">
            <a:spAutoFit/>
          </a:bodyPr>
          <a:lstStyle/>
          <a:p>
            <a:r>
              <a:rPr lang="en-US" sz="2000" dirty="0" smtClean="0">
                <a:solidFill>
                  <a:schemeClr val="bg2"/>
                </a:solidFill>
              </a:rPr>
              <a:t>CLS by PI and Flow Cytometry </a:t>
            </a:r>
            <a:endParaRPr lang="en-US" sz="2000" dirty="0">
              <a:solidFill>
                <a:schemeClr val="bg2"/>
              </a:solidFill>
            </a:endParaRPr>
          </a:p>
        </p:txBody>
      </p:sp>
      <p:sp>
        <p:nvSpPr>
          <p:cNvPr id="6" name="TextBox 5"/>
          <p:cNvSpPr txBox="1"/>
          <p:nvPr/>
        </p:nvSpPr>
        <p:spPr>
          <a:xfrm>
            <a:off x="597082" y="3600891"/>
            <a:ext cx="3686880" cy="707886"/>
          </a:xfrm>
          <a:prstGeom prst="rect">
            <a:avLst/>
          </a:prstGeom>
          <a:noFill/>
        </p:spPr>
        <p:txBody>
          <a:bodyPr wrap="square" rtlCol="0">
            <a:spAutoFit/>
          </a:bodyPr>
          <a:lstStyle/>
          <a:p>
            <a:r>
              <a:rPr lang="en-US" sz="2000" dirty="0" smtClean="0">
                <a:solidFill>
                  <a:schemeClr val="bg2"/>
                </a:solidFill>
              </a:rPr>
              <a:t>Partition strains to short, average, long-lived </a:t>
            </a:r>
            <a:endParaRPr lang="en-US" sz="2000" dirty="0">
              <a:solidFill>
                <a:schemeClr val="bg2"/>
              </a:solidFill>
            </a:endParaRPr>
          </a:p>
        </p:txBody>
      </p:sp>
      <p:sp>
        <p:nvSpPr>
          <p:cNvPr id="7" name="TextBox 6"/>
          <p:cNvSpPr txBox="1"/>
          <p:nvPr/>
        </p:nvSpPr>
        <p:spPr>
          <a:xfrm>
            <a:off x="347450" y="5771705"/>
            <a:ext cx="4186145" cy="400110"/>
          </a:xfrm>
          <a:prstGeom prst="rect">
            <a:avLst/>
          </a:prstGeom>
          <a:noFill/>
        </p:spPr>
        <p:txBody>
          <a:bodyPr wrap="square" rtlCol="0">
            <a:spAutoFit/>
          </a:bodyPr>
          <a:lstStyle/>
          <a:p>
            <a:r>
              <a:rPr lang="en-US" sz="2000" dirty="0" smtClean="0">
                <a:solidFill>
                  <a:schemeClr val="bg2"/>
                </a:solidFill>
              </a:rPr>
              <a:t>37K SNPs with q&lt;=0.1</a:t>
            </a:r>
          </a:p>
        </p:txBody>
      </p:sp>
      <p:cxnSp>
        <p:nvCxnSpPr>
          <p:cNvPr id="13" name="Straight Arrow Connector 12"/>
          <p:cNvCxnSpPr/>
          <p:nvPr/>
        </p:nvCxnSpPr>
        <p:spPr bwMode="auto">
          <a:xfrm rot="5400000">
            <a:off x="2249162" y="2578729"/>
            <a:ext cx="382720" cy="794"/>
          </a:xfrm>
          <a:prstGeom prst="straightConnector1">
            <a:avLst/>
          </a:prstGeom>
          <a:noFill/>
          <a:ln w="9525" cap="flat" cmpd="sng" algn="ctr">
            <a:solidFill>
              <a:schemeClr val="bg2"/>
            </a:solidFill>
            <a:prstDash val="solid"/>
            <a:round/>
            <a:headEnd type="none" w="med" len="med"/>
            <a:tailEnd type="arrow"/>
          </a:ln>
          <a:effectLst/>
        </p:spPr>
      </p:cxnSp>
      <p:cxnSp>
        <p:nvCxnSpPr>
          <p:cNvPr id="14" name="Straight Arrow Connector 13"/>
          <p:cNvCxnSpPr/>
          <p:nvPr/>
        </p:nvCxnSpPr>
        <p:spPr bwMode="auto">
          <a:xfrm rot="5400000">
            <a:off x="2218122" y="3382532"/>
            <a:ext cx="444800" cy="1588"/>
          </a:xfrm>
          <a:prstGeom prst="straightConnector1">
            <a:avLst/>
          </a:prstGeom>
          <a:noFill/>
          <a:ln w="9525" cap="flat" cmpd="sng" algn="ctr">
            <a:solidFill>
              <a:schemeClr val="bg2"/>
            </a:solidFill>
            <a:prstDash val="solid"/>
            <a:round/>
            <a:headEnd type="none" w="med" len="med"/>
            <a:tailEnd type="arrow"/>
          </a:ln>
          <a:effectLst/>
        </p:spPr>
      </p:cxnSp>
      <p:cxnSp>
        <p:nvCxnSpPr>
          <p:cNvPr id="17" name="Straight Arrow Connector 16"/>
          <p:cNvCxnSpPr/>
          <p:nvPr/>
        </p:nvCxnSpPr>
        <p:spPr bwMode="auto">
          <a:xfrm rot="16200000" flipH="1">
            <a:off x="2275730" y="5611750"/>
            <a:ext cx="329585" cy="1"/>
          </a:xfrm>
          <a:prstGeom prst="straightConnector1">
            <a:avLst/>
          </a:prstGeom>
          <a:noFill/>
          <a:ln w="9525" cap="flat" cmpd="sng" algn="ctr">
            <a:solidFill>
              <a:schemeClr val="bg2"/>
            </a:solidFill>
            <a:prstDash val="solid"/>
            <a:round/>
            <a:headEnd type="none" w="med" len="med"/>
            <a:tailEnd type="arrow"/>
          </a:ln>
          <a:effectLst/>
        </p:spPr>
      </p:cxnSp>
      <p:sp>
        <p:nvSpPr>
          <p:cNvPr id="20" name="TextBox 19"/>
          <p:cNvSpPr txBox="1"/>
          <p:nvPr/>
        </p:nvSpPr>
        <p:spPr>
          <a:xfrm>
            <a:off x="4941648" y="1623965"/>
            <a:ext cx="3686880" cy="400110"/>
          </a:xfrm>
          <a:prstGeom prst="rect">
            <a:avLst/>
          </a:prstGeom>
          <a:noFill/>
        </p:spPr>
        <p:txBody>
          <a:bodyPr wrap="square" rtlCol="0">
            <a:spAutoFit/>
          </a:bodyPr>
          <a:lstStyle/>
          <a:p>
            <a:r>
              <a:rPr lang="en-US" sz="2000" dirty="0" smtClean="0">
                <a:solidFill>
                  <a:schemeClr val="bg2"/>
                </a:solidFill>
              </a:rPr>
              <a:t>Focus on chr01 &amp; 02</a:t>
            </a:r>
            <a:endParaRPr lang="en-US" sz="2000" dirty="0">
              <a:solidFill>
                <a:schemeClr val="bg2"/>
              </a:solidFill>
            </a:endParaRPr>
          </a:p>
        </p:txBody>
      </p:sp>
      <p:sp>
        <p:nvSpPr>
          <p:cNvPr id="22" name="TextBox 21"/>
          <p:cNvSpPr txBox="1"/>
          <p:nvPr/>
        </p:nvSpPr>
        <p:spPr>
          <a:xfrm>
            <a:off x="4941648" y="2521040"/>
            <a:ext cx="3686880" cy="707886"/>
          </a:xfrm>
          <a:prstGeom prst="rect">
            <a:avLst/>
          </a:prstGeom>
          <a:noFill/>
        </p:spPr>
        <p:txBody>
          <a:bodyPr wrap="square" rtlCol="0">
            <a:spAutoFit/>
          </a:bodyPr>
          <a:lstStyle/>
          <a:p>
            <a:r>
              <a:rPr lang="en-US" sz="2000" dirty="0" smtClean="0">
                <a:solidFill>
                  <a:schemeClr val="bg2"/>
                </a:solidFill>
              </a:rPr>
              <a:t>Look for SNP clusters </a:t>
            </a:r>
          </a:p>
          <a:p>
            <a:r>
              <a:rPr lang="en-US" sz="2000" dirty="0" smtClean="0">
                <a:solidFill>
                  <a:schemeClr val="bg2"/>
                </a:solidFill>
              </a:rPr>
              <a:t>in 1Kb distance</a:t>
            </a:r>
            <a:endParaRPr lang="en-US" sz="2000" dirty="0">
              <a:solidFill>
                <a:schemeClr val="bg2"/>
              </a:solidFill>
            </a:endParaRPr>
          </a:p>
        </p:txBody>
      </p:sp>
      <p:cxnSp>
        <p:nvCxnSpPr>
          <p:cNvPr id="24" name="Straight Arrow Connector 23"/>
          <p:cNvCxnSpPr/>
          <p:nvPr/>
        </p:nvCxnSpPr>
        <p:spPr bwMode="auto">
          <a:xfrm rot="16200000" flipH="1">
            <a:off x="6612534" y="2270130"/>
            <a:ext cx="345109" cy="4855"/>
          </a:xfrm>
          <a:prstGeom prst="straightConnector1">
            <a:avLst/>
          </a:prstGeom>
          <a:noFill/>
          <a:ln w="9525" cap="flat" cmpd="sng" algn="ctr">
            <a:solidFill>
              <a:schemeClr val="bg2"/>
            </a:solidFill>
            <a:prstDash val="solid"/>
            <a:round/>
            <a:headEnd type="none" w="med" len="med"/>
            <a:tailEnd type="arrow"/>
          </a:ln>
          <a:effectLst/>
        </p:spPr>
      </p:cxnSp>
      <p:cxnSp>
        <p:nvCxnSpPr>
          <p:cNvPr id="25" name="Straight Arrow Connector 24"/>
          <p:cNvCxnSpPr/>
          <p:nvPr/>
        </p:nvCxnSpPr>
        <p:spPr bwMode="auto">
          <a:xfrm rot="5400000">
            <a:off x="6628197" y="3461349"/>
            <a:ext cx="313783" cy="794"/>
          </a:xfrm>
          <a:prstGeom prst="straightConnector1">
            <a:avLst/>
          </a:prstGeom>
          <a:noFill/>
          <a:ln w="9525" cap="flat" cmpd="sng" algn="ctr">
            <a:solidFill>
              <a:schemeClr val="bg2"/>
            </a:solidFill>
            <a:prstDash val="solid"/>
            <a:round/>
            <a:headEnd type="none" w="med" len="med"/>
            <a:tailEnd type="arrow"/>
          </a:ln>
          <a:effectLst/>
        </p:spPr>
      </p:cxnSp>
      <p:sp>
        <p:nvSpPr>
          <p:cNvPr id="28" name="TextBox 27"/>
          <p:cNvSpPr txBox="1"/>
          <p:nvPr/>
        </p:nvSpPr>
        <p:spPr>
          <a:xfrm>
            <a:off x="4941648" y="3694565"/>
            <a:ext cx="3686880" cy="400110"/>
          </a:xfrm>
          <a:prstGeom prst="rect">
            <a:avLst/>
          </a:prstGeom>
          <a:noFill/>
        </p:spPr>
        <p:txBody>
          <a:bodyPr wrap="square" rtlCol="0">
            <a:spAutoFit/>
          </a:bodyPr>
          <a:lstStyle/>
          <a:p>
            <a:r>
              <a:rPr lang="en-US" sz="2000" dirty="0" smtClean="0">
                <a:solidFill>
                  <a:schemeClr val="bg2"/>
                </a:solidFill>
              </a:rPr>
              <a:t>68 clusters (&gt;10 SNPS)</a:t>
            </a:r>
            <a:endParaRPr lang="en-US" sz="2000" dirty="0">
              <a:solidFill>
                <a:schemeClr val="bg2"/>
              </a:solidFill>
            </a:endParaRPr>
          </a:p>
        </p:txBody>
      </p:sp>
      <p:sp>
        <p:nvSpPr>
          <p:cNvPr id="18" name="TextBox 17"/>
          <p:cNvSpPr txBox="1"/>
          <p:nvPr/>
        </p:nvSpPr>
        <p:spPr>
          <a:xfrm>
            <a:off x="597082" y="4743907"/>
            <a:ext cx="3686880" cy="707886"/>
          </a:xfrm>
          <a:prstGeom prst="rect">
            <a:avLst/>
          </a:prstGeom>
          <a:noFill/>
        </p:spPr>
        <p:txBody>
          <a:bodyPr wrap="square" rtlCol="0">
            <a:spAutoFit/>
          </a:bodyPr>
          <a:lstStyle/>
          <a:p>
            <a:r>
              <a:rPr lang="en-US" sz="2000" dirty="0" smtClean="0">
                <a:solidFill>
                  <a:schemeClr val="bg2"/>
                </a:solidFill>
              </a:rPr>
              <a:t>Fisher’s exact test</a:t>
            </a:r>
          </a:p>
          <a:p>
            <a:r>
              <a:rPr lang="en-US" sz="2000" dirty="0" smtClean="0">
                <a:solidFill>
                  <a:schemeClr val="bg2"/>
                </a:solidFill>
              </a:rPr>
              <a:t>(pop structure is ignored)</a:t>
            </a:r>
          </a:p>
        </p:txBody>
      </p:sp>
      <p:cxnSp>
        <p:nvCxnSpPr>
          <p:cNvPr id="23" name="Straight Arrow Connector 22"/>
          <p:cNvCxnSpPr/>
          <p:nvPr/>
        </p:nvCxnSpPr>
        <p:spPr bwMode="auto">
          <a:xfrm rot="5400000">
            <a:off x="2218122" y="4525548"/>
            <a:ext cx="444800" cy="1588"/>
          </a:xfrm>
          <a:prstGeom prst="straightConnector1">
            <a:avLst/>
          </a:prstGeom>
          <a:noFill/>
          <a:ln w="9525" cap="flat" cmpd="sng" algn="ctr">
            <a:solidFill>
              <a:schemeClr val="bg2"/>
            </a:solidFill>
            <a:prstDash val="solid"/>
            <a:round/>
            <a:headEnd type="none" w="med" len="med"/>
            <a:tailEnd type="arrow"/>
          </a:ln>
          <a:effectLst/>
        </p:spPr>
      </p:cxnSp>
      <p:cxnSp>
        <p:nvCxnSpPr>
          <p:cNvPr id="26" name="Straight Arrow Connector 25"/>
          <p:cNvCxnSpPr/>
          <p:nvPr/>
        </p:nvCxnSpPr>
        <p:spPr bwMode="auto">
          <a:xfrm rot="5400000">
            <a:off x="6628197" y="4327098"/>
            <a:ext cx="313783" cy="794"/>
          </a:xfrm>
          <a:prstGeom prst="straightConnector1">
            <a:avLst/>
          </a:prstGeom>
          <a:noFill/>
          <a:ln w="9525" cap="flat" cmpd="sng" algn="ctr">
            <a:solidFill>
              <a:schemeClr val="bg2"/>
            </a:solidFill>
            <a:prstDash val="solid"/>
            <a:round/>
            <a:headEnd type="none" w="med" len="med"/>
            <a:tailEnd type="arrow"/>
          </a:ln>
          <a:effectLst/>
        </p:spPr>
      </p:cxnSp>
      <p:sp>
        <p:nvSpPr>
          <p:cNvPr id="27" name="TextBox 26"/>
          <p:cNvSpPr txBox="1"/>
          <p:nvPr/>
        </p:nvSpPr>
        <p:spPr>
          <a:xfrm>
            <a:off x="4941648" y="4560314"/>
            <a:ext cx="3686880" cy="400110"/>
          </a:xfrm>
          <a:prstGeom prst="rect">
            <a:avLst/>
          </a:prstGeom>
          <a:noFill/>
        </p:spPr>
        <p:txBody>
          <a:bodyPr wrap="square" rtlCol="0">
            <a:spAutoFit/>
          </a:bodyPr>
          <a:lstStyle/>
          <a:p>
            <a:r>
              <a:rPr lang="en-US" sz="2000" dirty="0" smtClean="0">
                <a:solidFill>
                  <a:schemeClr val="bg2"/>
                </a:solidFill>
              </a:rPr>
              <a:t>Visually check 3 large clusters</a:t>
            </a:r>
            <a:endParaRPr lang="en-US" sz="2000" dirty="0">
              <a:solidFill>
                <a:schemeClr val="bg2"/>
              </a:solidFill>
            </a:endParaRPr>
          </a:p>
        </p:txBody>
      </p:sp>
      <p:sp>
        <p:nvSpPr>
          <p:cNvPr id="30" name="TextBox 29"/>
          <p:cNvSpPr txBox="1"/>
          <p:nvPr/>
        </p:nvSpPr>
        <p:spPr>
          <a:xfrm>
            <a:off x="4941648" y="5426060"/>
            <a:ext cx="3686880" cy="400110"/>
          </a:xfrm>
          <a:prstGeom prst="rect">
            <a:avLst/>
          </a:prstGeom>
          <a:noFill/>
        </p:spPr>
        <p:txBody>
          <a:bodyPr wrap="square" rtlCol="0">
            <a:spAutoFit/>
          </a:bodyPr>
          <a:lstStyle/>
          <a:p>
            <a:r>
              <a:rPr lang="en-US" sz="2000" dirty="0" err="1" smtClean="0">
                <a:solidFill>
                  <a:schemeClr val="bg2"/>
                </a:solidFill>
              </a:rPr>
              <a:t>ncDNA</a:t>
            </a:r>
            <a:r>
              <a:rPr lang="en-US" sz="2000" dirty="0" smtClean="0">
                <a:solidFill>
                  <a:schemeClr val="bg2"/>
                </a:solidFill>
              </a:rPr>
              <a:t>, FLO9, PRM9, MAL31</a:t>
            </a:r>
            <a:endParaRPr lang="en-US" sz="2000" dirty="0">
              <a:solidFill>
                <a:schemeClr val="bg2"/>
              </a:solidFill>
            </a:endParaRPr>
          </a:p>
        </p:txBody>
      </p:sp>
      <p:cxnSp>
        <p:nvCxnSpPr>
          <p:cNvPr id="31" name="Straight Arrow Connector 30"/>
          <p:cNvCxnSpPr/>
          <p:nvPr/>
        </p:nvCxnSpPr>
        <p:spPr bwMode="auto">
          <a:xfrm rot="5400000">
            <a:off x="6628197" y="5192847"/>
            <a:ext cx="313783" cy="794"/>
          </a:xfrm>
          <a:prstGeom prst="straightConnector1">
            <a:avLst/>
          </a:prstGeom>
          <a:noFill/>
          <a:ln w="9525" cap="flat" cmpd="sng" algn="ctr">
            <a:solidFill>
              <a:schemeClr val="bg2"/>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FLO9 and its 5’UTR is a major cluster</a:t>
            </a:r>
            <a:endParaRPr lang="en-US" dirty="0"/>
          </a:p>
        </p:txBody>
      </p:sp>
      <p:sp>
        <p:nvSpPr>
          <p:cNvPr id="3" name="Content Placeholder 2"/>
          <p:cNvSpPr>
            <a:spLocks noGrp="1"/>
          </p:cNvSpPr>
          <p:nvPr>
            <p:ph idx="1"/>
          </p:nvPr>
        </p:nvSpPr>
        <p:spPr/>
        <p:txBody>
          <a:bodyPr/>
          <a:lstStyle/>
          <a:p>
            <a:endParaRPr lang="en-US"/>
          </a:p>
        </p:txBody>
      </p:sp>
      <p:pic>
        <p:nvPicPr>
          <p:cNvPr id="243714" name="Picture 2"/>
          <p:cNvPicPr>
            <a:picLocks noChangeAspect="1" noChangeArrowheads="1"/>
          </p:cNvPicPr>
          <p:nvPr/>
        </p:nvPicPr>
        <p:blipFill>
          <a:blip r:embed="rId2" cstate="print"/>
          <a:srcRect t="18496" r="13746" b="31328"/>
          <a:stretch>
            <a:fillRect/>
          </a:stretch>
        </p:blipFill>
        <p:spPr bwMode="auto">
          <a:xfrm>
            <a:off x="385855" y="1585560"/>
            <a:ext cx="8133499" cy="29571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PRM9 and 3’UTR</a:t>
            </a:r>
            <a:endParaRPr lang="en-US" dirty="0"/>
          </a:p>
        </p:txBody>
      </p:sp>
      <p:grpSp>
        <p:nvGrpSpPr>
          <p:cNvPr id="6" name="Group 5"/>
          <p:cNvGrpSpPr/>
          <p:nvPr/>
        </p:nvGrpSpPr>
        <p:grpSpPr>
          <a:xfrm>
            <a:off x="385855" y="1393535"/>
            <a:ext cx="3226020" cy="4915840"/>
            <a:chOff x="1499600" y="1623965"/>
            <a:chExt cx="1881845" cy="4147740"/>
          </a:xfrm>
        </p:grpSpPr>
        <p:pic>
          <p:nvPicPr>
            <p:cNvPr id="244738" name="Picture 2"/>
            <p:cNvPicPr>
              <a:picLocks noChangeAspect="1" noChangeArrowheads="1"/>
            </p:cNvPicPr>
            <p:nvPr/>
          </p:nvPicPr>
          <p:blipFill>
            <a:blip r:embed="rId2" cstate="print"/>
            <a:srcRect l="12324" t="9884" r="67546" b="19127"/>
            <a:stretch>
              <a:fillRect/>
            </a:stretch>
          </p:blipFill>
          <p:spPr bwMode="auto">
            <a:xfrm>
              <a:off x="1499600" y="1623965"/>
              <a:ext cx="1881845" cy="4147740"/>
            </a:xfrm>
            <a:prstGeom prst="rect">
              <a:avLst/>
            </a:prstGeom>
            <a:noFill/>
            <a:ln w="9525">
              <a:noFill/>
              <a:miter lim="800000"/>
              <a:headEnd/>
              <a:tailEnd/>
            </a:ln>
          </p:spPr>
        </p:pic>
        <p:sp>
          <p:nvSpPr>
            <p:cNvPr id="5" name="Rectangle 4"/>
            <p:cNvSpPr/>
            <p:nvPr/>
          </p:nvSpPr>
          <p:spPr bwMode="auto">
            <a:xfrm>
              <a:off x="2306106" y="3544215"/>
              <a:ext cx="268834" cy="215068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smtClean="0">
                <a:ln>
                  <a:noFill/>
                </a:ln>
                <a:solidFill>
                  <a:schemeClr val="accent2"/>
                </a:solidFill>
                <a:effectLst/>
                <a:latin typeface="Times New Roman" pitchFamily="18" charset="0"/>
              </a:endParaRPr>
            </a:p>
          </p:txBody>
        </p:sp>
      </p:grpSp>
      <p:pic>
        <p:nvPicPr>
          <p:cNvPr id="244739" name="Picture 3"/>
          <p:cNvPicPr>
            <a:picLocks noChangeAspect="1" noChangeArrowheads="1"/>
          </p:cNvPicPr>
          <p:nvPr/>
        </p:nvPicPr>
        <p:blipFill>
          <a:blip r:embed="rId3" cstate="print"/>
          <a:srcRect l="14929" t="13568" r="44267" b="5344"/>
          <a:stretch>
            <a:fillRect/>
          </a:stretch>
        </p:blipFill>
        <p:spPr bwMode="auto">
          <a:xfrm>
            <a:off x="4039621" y="1316725"/>
            <a:ext cx="3988829" cy="4954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a:xfrm>
            <a:off x="466725" y="241300"/>
            <a:ext cx="8343900" cy="1143000"/>
          </a:xfrm>
        </p:spPr>
        <p:txBody>
          <a:bodyPr/>
          <a:lstStyle/>
          <a:p>
            <a:pPr eaLnBrk="1" hangingPunct="1"/>
            <a:r>
              <a:rPr lang="en-US" smtClean="0"/>
              <a:t>Outline</a:t>
            </a:r>
          </a:p>
        </p:txBody>
      </p:sp>
      <p:graphicFrame>
        <p:nvGraphicFramePr>
          <p:cNvPr id="5" name="Group 35"/>
          <p:cNvGraphicFramePr>
            <a:graphicFrameLocks noGrp="1"/>
          </p:cNvGraphicFramePr>
          <p:nvPr/>
        </p:nvGraphicFramePr>
        <p:xfrm>
          <a:off x="1268413" y="1508125"/>
          <a:ext cx="6183313" cy="2505456"/>
        </p:xfrm>
        <a:graphic>
          <a:graphicData uri="http://schemas.openxmlformats.org/drawingml/2006/table">
            <a:tbl>
              <a:tblPr/>
              <a:tblGrid>
                <a:gridCol w="6183313"/>
              </a:tblGrid>
              <a:tr h="9223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Introduction on cellular aging</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reliability model of cellular aging based on stochastic gene networks</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defRPr/>
                      </a:pPr>
                      <a:r>
                        <a:rPr kumimoji="0" lang="en-US" sz="2400" b="0" i="0" u="none" strike="noStrike" cap="none" normalizeH="0" baseline="0" dirty="0" smtClean="0">
                          <a:ln>
                            <a:noFill/>
                          </a:ln>
                          <a:solidFill>
                            <a:schemeClr val="bg2"/>
                          </a:solidFill>
                          <a:effectLst/>
                          <a:latin typeface="Times New Roman" charset="0"/>
                          <a:ea typeface="ＭＳ Ｐゴシック" charset="-128"/>
                        </a:rPr>
                        <a:t>Experimental tests of the reliability model</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400" b="0" i="0" u="none" strike="noStrike" cap="none" normalizeH="0" baseline="0" dirty="0" smtClean="0">
                          <a:ln>
                            <a:noFill/>
                          </a:ln>
                          <a:solidFill>
                            <a:schemeClr val="bg2"/>
                          </a:solidFill>
                          <a:effectLst/>
                          <a:latin typeface="Times New Roman" charset="0"/>
                          <a:ea typeface="ＭＳ Ｐゴシック" charset="-128"/>
                        </a:rPr>
                        <a:t>A nonproliferation model of cellular aging based on G1/S check point. </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Rb-E2F </a:t>
            </a:r>
            <a:r>
              <a:rPr lang="en-US" b="1" dirty="0" err="1" smtClean="0"/>
              <a:t>bistable</a:t>
            </a:r>
            <a:r>
              <a:rPr lang="en-US" b="1" dirty="0" smtClean="0"/>
              <a:t> switch in G1/S check point</a:t>
            </a:r>
            <a:endParaRPr lang="en-US" b="1" dirty="0"/>
          </a:p>
        </p:txBody>
      </p:sp>
      <p:pic>
        <p:nvPicPr>
          <p:cNvPr id="247810" name="Picture 2"/>
          <p:cNvPicPr>
            <a:picLocks noChangeAspect="1" noChangeArrowheads="1"/>
          </p:cNvPicPr>
          <p:nvPr/>
        </p:nvPicPr>
        <p:blipFill>
          <a:blip r:embed="rId2" cstate="print"/>
          <a:srcRect/>
          <a:stretch>
            <a:fillRect/>
          </a:stretch>
        </p:blipFill>
        <p:spPr bwMode="auto">
          <a:xfrm>
            <a:off x="1384385" y="1431940"/>
            <a:ext cx="5683940" cy="4061348"/>
          </a:xfrm>
          <a:prstGeom prst="rect">
            <a:avLst/>
          </a:prstGeom>
          <a:noFill/>
          <a:ln w="9525">
            <a:noFill/>
            <a:miter lim="800000"/>
            <a:headEnd/>
            <a:tailEnd/>
          </a:ln>
        </p:spPr>
      </p:pic>
      <p:sp>
        <p:nvSpPr>
          <p:cNvPr id="5" name="TextBox 4"/>
          <p:cNvSpPr txBox="1"/>
          <p:nvPr/>
        </p:nvSpPr>
        <p:spPr>
          <a:xfrm>
            <a:off x="5340100" y="6078945"/>
            <a:ext cx="3418045" cy="369332"/>
          </a:xfrm>
          <a:prstGeom prst="rect">
            <a:avLst/>
          </a:prstGeom>
          <a:noFill/>
        </p:spPr>
        <p:txBody>
          <a:bodyPr wrap="square" rtlCol="0">
            <a:spAutoFit/>
          </a:bodyPr>
          <a:lstStyle/>
          <a:p>
            <a:r>
              <a:rPr lang="en-US" sz="1800" i="1" dirty="0" smtClean="0">
                <a:solidFill>
                  <a:schemeClr val="bg2"/>
                </a:solidFill>
              </a:rPr>
              <a:t>Yao et al , 2008 Nature </a:t>
            </a:r>
            <a:r>
              <a:rPr lang="en-US" sz="1800" i="1" dirty="0" err="1" smtClean="0">
                <a:solidFill>
                  <a:schemeClr val="bg2"/>
                </a:solidFill>
              </a:rPr>
              <a:t>Cel</a:t>
            </a:r>
            <a:r>
              <a:rPr lang="en-US" sz="1800" i="1" dirty="0" smtClean="0">
                <a:solidFill>
                  <a:schemeClr val="bg2"/>
                </a:solidFill>
              </a:rPr>
              <a:t> </a:t>
            </a:r>
            <a:r>
              <a:rPr lang="en-US" sz="1800" i="1" dirty="0" err="1" smtClean="0">
                <a:solidFill>
                  <a:schemeClr val="bg2"/>
                </a:solidFill>
              </a:rPr>
              <a:t>Biol</a:t>
            </a:r>
            <a:endParaRPr lang="en-US" sz="1800" i="1" dirty="0">
              <a:solidFill>
                <a:schemeClr val="bg2"/>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9045" y="87765"/>
            <a:ext cx="7772400" cy="1143000"/>
          </a:xfrm>
        </p:spPr>
        <p:txBody>
          <a:bodyPr/>
          <a:lstStyle/>
          <a:p>
            <a:r>
              <a:rPr lang="en-US" b="1" dirty="0" smtClean="0"/>
              <a:t>The Rb-E2F switch is conserved in yeast. </a:t>
            </a:r>
            <a:endParaRPr lang="en-US" b="1" dirty="0"/>
          </a:p>
        </p:txBody>
      </p:sp>
      <p:pic>
        <p:nvPicPr>
          <p:cNvPr id="248834" name="Picture 2"/>
          <p:cNvPicPr>
            <a:picLocks noChangeAspect="1" noChangeArrowheads="1"/>
          </p:cNvPicPr>
          <p:nvPr/>
        </p:nvPicPr>
        <p:blipFill>
          <a:blip r:embed="rId2" cstate="print"/>
          <a:srcRect/>
          <a:stretch>
            <a:fillRect/>
          </a:stretch>
        </p:blipFill>
        <p:spPr bwMode="auto">
          <a:xfrm>
            <a:off x="307162" y="3198570"/>
            <a:ext cx="3343118" cy="2512470"/>
          </a:xfrm>
          <a:prstGeom prst="rect">
            <a:avLst/>
          </a:prstGeom>
          <a:noFill/>
          <a:ln w="9525">
            <a:noFill/>
            <a:miter lim="800000"/>
            <a:headEnd/>
            <a:tailEnd/>
          </a:ln>
        </p:spPr>
      </p:pic>
      <p:sp>
        <p:nvSpPr>
          <p:cNvPr id="5" name="TextBox 4"/>
          <p:cNvSpPr txBox="1"/>
          <p:nvPr/>
        </p:nvSpPr>
        <p:spPr>
          <a:xfrm>
            <a:off x="309045" y="5886920"/>
            <a:ext cx="3418045" cy="369332"/>
          </a:xfrm>
          <a:prstGeom prst="rect">
            <a:avLst/>
          </a:prstGeom>
          <a:noFill/>
        </p:spPr>
        <p:txBody>
          <a:bodyPr wrap="square" rtlCol="0">
            <a:spAutoFit/>
          </a:bodyPr>
          <a:lstStyle/>
          <a:p>
            <a:r>
              <a:rPr lang="en-US" sz="1800" i="1" dirty="0" err="1" smtClean="0">
                <a:solidFill>
                  <a:schemeClr val="bg2"/>
                </a:solidFill>
              </a:rPr>
              <a:t>Skotheim</a:t>
            </a:r>
            <a:r>
              <a:rPr lang="en-US" sz="1800" i="1" dirty="0" smtClean="0">
                <a:solidFill>
                  <a:schemeClr val="bg2"/>
                </a:solidFill>
              </a:rPr>
              <a:t> , 2008 Nature </a:t>
            </a:r>
            <a:endParaRPr lang="en-US" sz="1800" i="1" dirty="0">
              <a:solidFill>
                <a:schemeClr val="bg2"/>
              </a:solidFill>
            </a:endParaRPr>
          </a:p>
        </p:txBody>
      </p:sp>
      <p:grpSp>
        <p:nvGrpSpPr>
          <p:cNvPr id="6" name="Group 5"/>
          <p:cNvGrpSpPr/>
          <p:nvPr/>
        </p:nvGrpSpPr>
        <p:grpSpPr>
          <a:xfrm>
            <a:off x="1845245" y="1653017"/>
            <a:ext cx="6858000" cy="1430338"/>
            <a:chOff x="152400" y="2057400"/>
            <a:chExt cx="6858000" cy="1430338"/>
          </a:xfrm>
        </p:grpSpPr>
        <p:sp>
          <p:nvSpPr>
            <p:cNvPr id="7"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dirty="0">
                  <a:solidFill>
                    <a:schemeClr val="bg2"/>
                  </a:solidFill>
                </a:rPr>
                <a:t>CLN3</a:t>
              </a:r>
            </a:p>
            <a:p>
              <a:r>
                <a:rPr lang="en-US" sz="1800" dirty="0">
                  <a:solidFill>
                    <a:schemeClr val="bg2"/>
                  </a:solidFill>
                </a:rPr>
                <a:t>(</a:t>
              </a:r>
              <a:r>
                <a:rPr lang="en-US" sz="1800" dirty="0" err="1">
                  <a:solidFill>
                    <a:schemeClr val="bg2"/>
                  </a:solidFill>
                </a:rPr>
                <a:t>CycD</a:t>
              </a:r>
              <a:r>
                <a:rPr lang="en-US" sz="1800" dirty="0">
                  <a:solidFill>
                    <a:schemeClr val="bg2"/>
                  </a:solidFill>
                </a:rPr>
                <a:t>)</a:t>
              </a:r>
            </a:p>
          </p:txBody>
        </p:sp>
        <p:sp>
          <p:nvSpPr>
            <p:cNvPr id="8"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dirty="0">
                  <a:solidFill>
                    <a:schemeClr val="bg2"/>
                  </a:solidFill>
                </a:rPr>
                <a:t>WHI5</a:t>
              </a:r>
            </a:p>
            <a:p>
              <a:r>
                <a:rPr lang="en-US" sz="1800" dirty="0">
                  <a:solidFill>
                    <a:schemeClr val="bg2"/>
                  </a:solidFill>
                </a:rPr>
                <a:t>(</a:t>
              </a:r>
              <a:r>
                <a:rPr lang="en-US" sz="1800" dirty="0" err="1">
                  <a:solidFill>
                    <a:schemeClr val="bg2"/>
                  </a:solidFill>
                </a:rPr>
                <a:t>Rb</a:t>
              </a:r>
              <a:r>
                <a:rPr lang="en-US" sz="1800" dirty="0">
                  <a:solidFill>
                    <a:schemeClr val="bg2"/>
                  </a:solidFill>
                </a:rPr>
                <a:t>)</a:t>
              </a:r>
            </a:p>
          </p:txBody>
        </p:sp>
        <p:sp>
          <p:nvSpPr>
            <p:cNvPr id="9"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10"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11" name="Group 12"/>
            <p:cNvGrpSpPr>
              <a:grpSpLocks/>
            </p:cNvGrpSpPr>
            <p:nvPr/>
          </p:nvGrpSpPr>
          <p:grpSpPr bwMode="auto">
            <a:xfrm>
              <a:off x="3276600" y="2538413"/>
              <a:ext cx="609600" cy="152400"/>
              <a:chOff x="2819400" y="3581400"/>
              <a:chExt cx="609600" cy="152400"/>
            </a:xfrm>
          </p:grpSpPr>
          <p:cxnSp>
            <p:nvCxnSpPr>
              <p:cNvPr id="21"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2"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12" name="Group 13"/>
            <p:cNvGrpSpPr>
              <a:grpSpLocks/>
            </p:cNvGrpSpPr>
            <p:nvPr/>
          </p:nvGrpSpPr>
          <p:grpSpPr bwMode="auto">
            <a:xfrm>
              <a:off x="5105400" y="2538413"/>
              <a:ext cx="609600" cy="152400"/>
              <a:chOff x="2819400" y="3581400"/>
              <a:chExt cx="609600" cy="152400"/>
            </a:xfrm>
          </p:grpSpPr>
          <p:cxnSp>
            <p:nvCxnSpPr>
              <p:cNvPr id="19"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13" name="Elbow Connector 22"/>
            <p:cNvCxnSpPr>
              <a:cxnSpLocks noChangeShapeType="1"/>
              <a:stCxn id="17" idx="0"/>
              <a:endCxn id="9" idx="0"/>
            </p:cNvCxnSpPr>
            <p:nvPr/>
          </p:nvCxnSpPr>
          <p:spPr bwMode="auto">
            <a:xfrm rot="5400000" flipH="1" flipV="1">
              <a:off x="3600450" y="-552450"/>
              <a:ext cx="76200" cy="5448300"/>
            </a:xfrm>
            <a:prstGeom prst="bentConnector3">
              <a:avLst>
                <a:gd name="adj1" fmla="val 400000"/>
              </a:avLst>
            </a:prstGeom>
            <a:noFill/>
            <a:ln w="9525">
              <a:solidFill>
                <a:schemeClr val="bg2"/>
              </a:solidFill>
              <a:round/>
              <a:headEnd/>
              <a:tailEnd type="arrow" w="med" len="med"/>
            </a:ln>
          </p:spPr>
        </p:cxnSp>
        <p:cxnSp>
          <p:nvCxnSpPr>
            <p:cNvPr id="14" name="Elbow Connector 66"/>
            <p:cNvCxnSpPr>
              <a:cxnSpLocks noChangeShapeType="1"/>
              <a:stCxn id="9" idx="2"/>
              <a:endCxn id="8"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15"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16"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17" name="Terminator 75"/>
            <p:cNvSpPr>
              <a:spLocks noChangeArrowheads="1"/>
            </p:cNvSpPr>
            <p:nvPr/>
          </p:nvSpPr>
          <p:spPr bwMode="auto">
            <a:xfrm>
              <a:off x="152400" y="22098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18"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grpSp>
      <p:sp>
        <p:nvSpPr>
          <p:cNvPr id="23" name="TextBox 24"/>
          <p:cNvSpPr txBox="1">
            <a:spLocks noChangeArrowheads="1"/>
          </p:cNvSpPr>
          <p:nvPr/>
        </p:nvSpPr>
        <p:spPr bwMode="auto">
          <a:xfrm>
            <a:off x="4072735" y="3390595"/>
            <a:ext cx="4839030" cy="1323439"/>
          </a:xfrm>
          <a:prstGeom prst="rect">
            <a:avLst/>
          </a:prstGeom>
          <a:noFill/>
          <a:ln w="9525">
            <a:noFill/>
            <a:miter lim="800000"/>
            <a:headEnd/>
            <a:tailEnd/>
          </a:ln>
        </p:spPr>
        <p:txBody>
          <a:bodyPr wrap="square">
            <a:spAutoFit/>
          </a:bodyPr>
          <a:lstStyle/>
          <a:p>
            <a:pPr algn="l"/>
            <a:r>
              <a:rPr lang="en-US" sz="2000" dirty="0" smtClean="0">
                <a:solidFill>
                  <a:schemeClr val="bg2"/>
                </a:solidFill>
              </a:rPr>
              <a:t>Quiescence: </a:t>
            </a:r>
          </a:p>
          <a:p>
            <a:pPr algn="l"/>
            <a:r>
              <a:rPr lang="en-US" sz="2000" dirty="0" smtClean="0">
                <a:solidFill>
                  <a:schemeClr val="bg2"/>
                </a:solidFill>
              </a:rPr>
              <a:t>         Arrest in the poor growth conditions</a:t>
            </a:r>
          </a:p>
          <a:p>
            <a:pPr algn="l"/>
            <a:r>
              <a:rPr lang="en-US" sz="2000" dirty="0" smtClean="0">
                <a:solidFill>
                  <a:schemeClr val="bg2"/>
                </a:solidFill>
              </a:rPr>
              <a:t>Senescence</a:t>
            </a:r>
            <a:r>
              <a:rPr lang="en-US" sz="2000" dirty="0">
                <a:solidFill>
                  <a:schemeClr val="bg2"/>
                </a:solidFill>
              </a:rPr>
              <a:t>: </a:t>
            </a:r>
            <a:endParaRPr lang="en-US" sz="2000" dirty="0" smtClean="0">
              <a:solidFill>
                <a:schemeClr val="bg2"/>
              </a:solidFill>
            </a:endParaRPr>
          </a:p>
          <a:p>
            <a:pPr algn="l"/>
            <a:r>
              <a:rPr lang="en-US" sz="2000" dirty="0" smtClean="0">
                <a:solidFill>
                  <a:schemeClr val="bg2"/>
                </a:solidFill>
              </a:rPr>
              <a:t>          Arrest </a:t>
            </a:r>
            <a:r>
              <a:rPr lang="en-US" sz="2000" dirty="0">
                <a:solidFill>
                  <a:schemeClr val="bg2"/>
                </a:solidFill>
              </a:rPr>
              <a:t>in good growth </a:t>
            </a:r>
            <a:r>
              <a:rPr lang="en-US" sz="2000" dirty="0" smtClean="0">
                <a:solidFill>
                  <a:schemeClr val="bg2"/>
                </a:solidFill>
              </a:rPr>
              <a:t>conditions</a:t>
            </a:r>
            <a:endParaRPr lang="en-US" sz="2000" dirty="0">
              <a:solidFill>
                <a:schemeClr val="bg2"/>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A non-proliferation model of cellular aging </a:t>
            </a:r>
            <a:br>
              <a:rPr lang="en-US" smtClean="0"/>
            </a:br>
            <a:r>
              <a:rPr lang="en-US" smtClean="0"/>
              <a:t>                                        based on G1/S check point.</a:t>
            </a:r>
          </a:p>
        </p:txBody>
      </p:sp>
      <p:sp>
        <p:nvSpPr>
          <p:cNvPr id="18435"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18436"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18437"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18438"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2" name="Group 12"/>
          <p:cNvGrpSpPr>
            <a:grpSpLocks/>
          </p:cNvGrpSpPr>
          <p:nvPr/>
        </p:nvGrpSpPr>
        <p:grpSpPr bwMode="auto">
          <a:xfrm>
            <a:off x="3276600" y="2538413"/>
            <a:ext cx="609600" cy="152400"/>
            <a:chOff x="2819400" y="3581400"/>
            <a:chExt cx="609600" cy="152400"/>
          </a:xfrm>
        </p:grpSpPr>
        <p:cxnSp>
          <p:nvCxnSpPr>
            <p:cNvPr id="18456"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18457"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105400" y="2538413"/>
            <a:ext cx="609600" cy="152400"/>
            <a:chOff x="2819400" y="3581400"/>
            <a:chExt cx="609600" cy="152400"/>
          </a:xfrm>
        </p:grpSpPr>
        <p:cxnSp>
          <p:nvCxnSpPr>
            <p:cNvPr id="18454"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18455"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18441" name="Elbow Connector 22"/>
          <p:cNvCxnSpPr>
            <a:cxnSpLocks noChangeShapeType="1"/>
          </p:cNvCxnSpPr>
          <p:nvPr/>
        </p:nvCxnSpPr>
        <p:spPr bwMode="auto">
          <a:xfrm rot="5400000" flipH="1" flipV="1">
            <a:off x="3600450" y="-781050"/>
            <a:ext cx="76200" cy="5448300"/>
          </a:xfrm>
          <a:prstGeom prst="bentConnector3">
            <a:avLst>
              <a:gd name="adj1" fmla="val 400000"/>
            </a:avLst>
          </a:prstGeom>
          <a:noFill/>
          <a:ln w="9525">
            <a:solidFill>
              <a:schemeClr val="bg2"/>
            </a:solidFill>
            <a:round/>
            <a:headEnd/>
            <a:tailEnd type="arrow" w="med" len="med"/>
          </a:ln>
        </p:spPr>
      </p:cxnSp>
      <p:cxnSp>
        <p:nvCxnSpPr>
          <p:cNvPr id="18442" name="Elbow Connector 66"/>
          <p:cNvCxnSpPr>
            <a:cxnSpLocks noChangeShapeType="1"/>
            <a:stCxn id="18437" idx="2"/>
            <a:endCxn id="18436"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18443"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18444"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18445" name="Terminator 75"/>
          <p:cNvSpPr>
            <a:spLocks noChangeArrowheads="1"/>
          </p:cNvSpPr>
          <p:nvPr/>
        </p:nvSpPr>
        <p:spPr bwMode="auto">
          <a:xfrm>
            <a:off x="152400" y="2262187"/>
            <a:ext cx="1524000" cy="557213"/>
          </a:xfrm>
          <a:prstGeom prst="flowChartTerminator">
            <a:avLst/>
          </a:prstGeom>
          <a:noFill/>
          <a:ln w="3175">
            <a:noFill/>
            <a:round/>
            <a:headEnd/>
            <a:tailEnd/>
          </a:ln>
        </p:spPr>
        <p:txBody>
          <a:bodyPr/>
          <a:lstStyle/>
          <a:p>
            <a:r>
              <a:rPr lang="en-US" sz="1800" dirty="0" smtClean="0">
                <a:solidFill>
                  <a:schemeClr val="bg2"/>
                </a:solidFill>
              </a:rPr>
              <a:t>Glucose</a:t>
            </a:r>
            <a:endParaRPr lang="en-US" sz="1800" dirty="0">
              <a:solidFill>
                <a:schemeClr val="bg2"/>
              </a:solidFill>
            </a:endParaRPr>
          </a:p>
        </p:txBody>
      </p:sp>
      <p:sp>
        <p:nvSpPr>
          <p:cNvPr id="18446" name="Terminator 76"/>
          <p:cNvSpPr>
            <a:spLocks noChangeArrowheads="1"/>
          </p:cNvSpPr>
          <p:nvPr/>
        </p:nvSpPr>
        <p:spPr bwMode="auto">
          <a:xfrm>
            <a:off x="3733800" y="4114800"/>
            <a:ext cx="2133600" cy="762000"/>
          </a:xfrm>
          <a:prstGeom prst="flowChartTerminator">
            <a:avLst/>
          </a:prstGeom>
          <a:noFill/>
          <a:ln w="3175">
            <a:noFill/>
            <a:round/>
            <a:headEnd/>
            <a:tailEnd/>
          </a:ln>
        </p:spPr>
        <p:txBody>
          <a:bodyPr/>
          <a:lstStyle/>
          <a:p>
            <a:r>
              <a:rPr lang="en-US" dirty="0" smtClean="0">
                <a:solidFill>
                  <a:schemeClr val="bg2"/>
                </a:solidFill>
              </a:rPr>
              <a:t>O2</a:t>
            </a:r>
            <a:endParaRPr lang="en-US" dirty="0">
              <a:solidFill>
                <a:schemeClr val="bg2"/>
              </a:solidFill>
            </a:endParaRPr>
          </a:p>
        </p:txBody>
      </p:sp>
      <p:cxnSp>
        <p:nvCxnSpPr>
          <p:cNvPr id="18447" name="Curved Connector 78"/>
          <p:cNvCxnSpPr>
            <a:cxnSpLocks noChangeShapeType="1"/>
            <a:stCxn id="18446" idx="0"/>
          </p:cNvCxnSpPr>
          <p:nvPr/>
        </p:nvCxnSpPr>
        <p:spPr bwMode="auto">
          <a:xfrm rot="5400000" flipH="1" flipV="1">
            <a:off x="4648200" y="3505200"/>
            <a:ext cx="762000" cy="457200"/>
          </a:xfrm>
          <a:prstGeom prst="curvedConnector3">
            <a:avLst>
              <a:gd name="adj1" fmla="val 50000"/>
            </a:avLst>
          </a:prstGeom>
          <a:noFill/>
          <a:ln w="9525">
            <a:solidFill>
              <a:schemeClr val="bg2"/>
            </a:solidFill>
            <a:prstDash val="dash"/>
            <a:round/>
            <a:headEnd/>
            <a:tailEnd type="arrow" w="med" len="med"/>
          </a:ln>
        </p:spPr>
      </p:cxnSp>
      <p:cxnSp>
        <p:nvCxnSpPr>
          <p:cNvPr id="18448" name="Curved Connector 85"/>
          <p:cNvCxnSpPr>
            <a:cxnSpLocks noChangeShapeType="1"/>
            <a:stCxn id="18446" idx="0"/>
          </p:cNvCxnSpPr>
          <p:nvPr/>
        </p:nvCxnSpPr>
        <p:spPr bwMode="auto">
          <a:xfrm rot="5400000" flipH="1" flipV="1">
            <a:off x="4372769" y="3077369"/>
            <a:ext cx="1465262" cy="609600"/>
          </a:xfrm>
          <a:prstGeom prst="curvedConnector3">
            <a:avLst>
              <a:gd name="adj1" fmla="val 50000"/>
            </a:avLst>
          </a:prstGeom>
          <a:noFill/>
          <a:ln w="9525">
            <a:solidFill>
              <a:schemeClr val="bg2"/>
            </a:solidFill>
            <a:prstDash val="dash"/>
            <a:round/>
            <a:headEnd/>
            <a:tailEnd type="arrow" w="med" len="med"/>
          </a:ln>
        </p:spPr>
      </p:cxnSp>
      <p:cxnSp>
        <p:nvCxnSpPr>
          <p:cNvPr id="18449" name="Curved Connector 88"/>
          <p:cNvCxnSpPr>
            <a:cxnSpLocks noChangeShapeType="1"/>
          </p:cNvCxnSpPr>
          <p:nvPr/>
        </p:nvCxnSpPr>
        <p:spPr bwMode="auto">
          <a:xfrm rot="16200000" flipV="1">
            <a:off x="3408363" y="2798763"/>
            <a:ext cx="1489075" cy="1295400"/>
          </a:xfrm>
          <a:prstGeom prst="curvedConnector3">
            <a:avLst>
              <a:gd name="adj1" fmla="val 50000"/>
            </a:avLst>
          </a:prstGeom>
          <a:noFill/>
          <a:ln w="9525">
            <a:solidFill>
              <a:schemeClr val="bg2"/>
            </a:solidFill>
            <a:prstDash val="dash"/>
            <a:round/>
            <a:headEnd/>
            <a:tailEnd type="arrow" w="med" len="med"/>
          </a:ln>
        </p:spPr>
      </p:cxnSp>
      <p:sp>
        <p:nvSpPr>
          <p:cNvPr id="18450"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18451" name="Curved Connector 88"/>
          <p:cNvCxnSpPr>
            <a:cxnSpLocks noChangeShapeType="1"/>
            <a:stCxn id="18446" idx="0"/>
          </p:cNvCxnSpPr>
          <p:nvPr/>
        </p:nvCxnSpPr>
        <p:spPr bwMode="auto">
          <a:xfrm rot="16200000" flipV="1">
            <a:off x="2895600" y="2209800"/>
            <a:ext cx="2438400" cy="1371600"/>
          </a:xfrm>
          <a:prstGeom prst="curvedConnector3">
            <a:avLst>
              <a:gd name="adj1" fmla="val 50000"/>
            </a:avLst>
          </a:prstGeom>
          <a:noFill/>
          <a:ln w="9525">
            <a:solidFill>
              <a:schemeClr val="bg2"/>
            </a:solidFill>
            <a:prstDash val="dash"/>
            <a:round/>
            <a:headEnd/>
            <a:tailEnd type="arrow" w="med" len="med"/>
          </a:ln>
        </p:spPr>
      </p:cxnSp>
      <p:sp>
        <p:nvSpPr>
          <p:cNvPr id="18453" name="TextBox 24"/>
          <p:cNvSpPr txBox="1">
            <a:spLocks noChangeArrowheads="1"/>
          </p:cNvSpPr>
          <p:nvPr/>
        </p:nvSpPr>
        <p:spPr bwMode="auto">
          <a:xfrm>
            <a:off x="654690" y="5042010"/>
            <a:ext cx="5529262" cy="707886"/>
          </a:xfrm>
          <a:prstGeom prst="rect">
            <a:avLst/>
          </a:prstGeom>
          <a:noFill/>
          <a:ln w="9525">
            <a:noFill/>
            <a:miter lim="800000"/>
            <a:headEnd/>
            <a:tailEnd/>
          </a:ln>
        </p:spPr>
        <p:txBody>
          <a:bodyPr>
            <a:spAutoFit/>
          </a:bodyPr>
          <a:lstStyle/>
          <a:p>
            <a:pPr algn="l"/>
            <a:r>
              <a:rPr lang="en-US" sz="2000" dirty="0">
                <a:solidFill>
                  <a:schemeClr val="bg2"/>
                </a:solidFill>
              </a:rPr>
              <a:t>Senescence: arrest in good growth conditions</a:t>
            </a:r>
          </a:p>
          <a:p>
            <a:pPr algn="l"/>
            <a:r>
              <a:rPr lang="en-US" sz="2000" dirty="0">
                <a:solidFill>
                  <a:schemeClr val="bg2"/>
                </a:solidFill>
              </a:rPr>
              <a:t>Quiescence: arrest in the poor growth conditions</a:t>
            </a:r>
          </a:p>
        </p:txBody>
      </p:sp>
      <p:sp>
        <p:nvSpPr>
          <p:cNvPr id="25" name="Terminator 76"/>
          <p:cNvSpPr>
            <a:spLocks noChangeArrowheads="1"/>
          </p:cNvSpPr>
          <p:nvPr/>
        </p:nvSpPr>
        <p:spPr bwMode="auto">
          <a:xfrm>
            <a:off x="1447800" y="4038600"/>
            <a:ext cx="1676400" cy="762000"/>
          </a:xfrm>
          <a:prstGeom prst="flowChartTerminator">
            <a:avLst/>
          </a:prstGeom>
          <a:noFill/>
          <a:ln w="3175">
            <a:noFill/>
            <a:round/>
            <a:headEnd/>
            <a:tailEnd/>
          </a:ln>
        </p:spPr>
        <p:txBody>
          <a:bodyPr/>
          <a:lstStyle/>
          <a:p>
            <a:r>
              <a:rPr lang="en-US" dirty="0" smtClean="0">
                <a:solidFill>
                  <a:schemeClr val="bg2"/>
                </a:solidFill>
              </a:rPr>
              <a:t>H2O2</a:t>
            </a:r>
            <a:endParaRPr lang="en-US" dirty="0">
              <a:solidFill>
                <a:schemeClr val="bg2"/>
              </a:solidFill>
            </a:endParaRPr>
          </a:p>
        </p:txBody>
      </p:sp>
      <p:cxnSp>
        <p:nvCxnSpPr>
          <p:cNvPr id="37" name="Straight Arrow Connector 74"/>
          <p:cNvCxnSpPr>
            <a:cxnSpLocks noChangeShapeType="1"/>
            <a:stCxn id="18445" idx="2"/>
          </p:cNvCxnSpPr>
          <p:nvPr/>
        </p:nvCxnSpPr>
        <p:spPr bwMode="auto">
          <a:xfrm rot="16200000" flipH="1">
            <a:off x="723900" y="3009900"/>
            <a:ext cx="1219200" cy="838200"/>
          </a:xfrm>
          <a:prstGeom prst="straightConnector1">
            <a:avLst/>
          </a:prstGeom>
          <a:noFill/>
          <a:ln w="9525">
            <a:solidFill>
              <a:schemeClr val="bg2"/>
            </a:solidFill>
            <a:round/>
            <a:headEnd/>
            <a:tailEnd type="arrow" w="med" len="med"/>
          </a:ln>
        </p:spPr>
      </p:cxnSp>
      <p:cxnSp>
        <p:nvCxnSpPr>
          <p:cNvPr id="40" name="Straight Arrow Connector 74"/>
          <p:cNvCxnSpPr>
            <a:cxnSpLocks noChangeShapeType="1"/>
          </p:cNvCxnSpPr>
          <p:nvPr/>
        </p:nvCxnSpPr>
        <p:spPr bwMode="auto">
          <a:xfrm>
            <a:off x="1371600" y="2743200"/>
            <a:ext cx="3048000" cy="1447800"/>
          </a:xfrm>
          <a:prstGeom prst="straightConnector1">
            <a:avLst/>
          </a:prstGeom>
          <a:noFill/>
          <a:ln w="9525">
            <a:solidFill>
              <a:schemeClr val="bg2"/>
            </a:solidFill>
            <a:round/>
            <a:headEnd/>
            <a:tailEnd type="arrow" w="med" len="med"/>
          </a:ln>
        </p:spPr>
      </p:cxnSp>
      <p:cxnSp>
        <p:nvCxnSpPr>
          <p:cNvPr id="42" name="Straight Arrow Connector 74"/>
          <p:cNvCxnSpPr>
            <a:cxnSpLocks noChangeShapeType="1"/>
          </p:cNvCxnSpPr>
          <p:nvPr/>
        </p:nvCxnSpPr>
        <p:spPr bwMode="auto">
          <a:xfrm>
            <a:off x="2819400" y="4419600"/>
            <a:ext cx="1600200" cy="76200"/>
          </a:xfrm>
          <a:prstGeom prst="straightConnector1">
            <a:avLst/>
          </a:prstGeom>
          <a:noFill/>
          <a:ln w="9525">
            <a:solidFill>
              <a:schemeClr val="bg2"/>
            </a:solidFill>
            <a:round/>
            <a:headEnd type="arrow"/>
            <a:tailEnd type="arrow" w="med" len="med"/>
          </a:ln>
        </p:spPr>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A simple model on G1/S check point.</a:t>
            </a:r>
          </a:p>
        </p:txBody>
      </p:sp>
      <p:sp>
        <p:nvSpPr>
          <p:cNvPr id="20483" name="Terminator 3"/>
          <p:cNvSpPr>
            <a:spLocks noChangeArrowheads="1"/>
          </p:cNvSpPr>
          <p:nvPr/>
        </p:nvSpPr>
        <p:spPr bwMode="auto">
          <a:xfrm>
            <a:off x="2819400" y="19050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0484" name="Terminator 4"/>
          <p:cNvSpPr>
            <a:spLocks noChangeArrowheads="1"/>
          </p:cNvSpPr>
          <p:nvPr/>
        </p:nvSpPr>
        <p:spPr bwMode="auto">
          <a:xfrm>
            <a:off x="4572000" y="18288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0485" name="Terminator 5"/>
          <p:cNvSpPr>
            <a:spLocks noChangeArrowheads="1"/>
          </p:cNvSpPr>
          <p:nvPr/>
        </p:nvSpPr>
        <p:spPr bwMode="auto">
          <a:xfrm>
            <a:off x="6248400" y="19050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0486" name="Straight Connector 6"/>
          <p:cNvCxnSpPr>
            <a:cxnSpLocks noChangeShapeType="1"/>
          </p:cNvCxnSpPr>
          <p:nvPr/>
        </p:nvCxnSpPr>
        <p:spPr bwMode="auto">
          <a:xfrm>
            <a:off x="3897313" y="2435225"/>
            <a:ext cx="822325" cy="823913"/>
          </a:xfrm>
          <a:prstGeom prst="line">
            <a:avLst/>
          </a:prstGeom>
          <a:noFill/>
          <a:ln w="9525">
            <a:noFill/>
            <a:round/>
            <a:headEnd/>
            <a:tailEnd/>
          </a:ln>
        </p:spPr>
      </p:cxnSp>
      <p:grpSp>
        <p:nvGrpSpPr>
          <p:cNvPr id="2" name="Group 12"/>
          <p:cNvGrpSpPr>
            <a:grpSpLocks/>
          </p:cNvGrpSpPr>
          <p:nvPr/>
        </p:nvGrpSpPr>
        <p:grpSpPr bwMode="auto">
          <a:xfrm>
            <a:off x="3810000" y="2309813"/>
            <a:ext cx="609600" cy="152400"/>
            <a:chOff x="2819400" y="3581400"/>
            <a:chExt cx="609600" cy="152400"/>
          </a:xfrm>
        </p:grpSpPr>
        <p:cxnSp>
          <p:nvCxnSpPr>
            <p:cNvPr id="20499"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500"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638800" y="2309813"/>
            <a:ext cx="609600" cy="152400"/>
            <a:chOff x="2819400" y="3581400"/>
            <a:chExt cx="609600" cy="152400"/>
          </a:xfrm>
        </p:grpSpPr>
        <p:cxnSp>
          <p:nvCxnSpPr>
            <p:cNvPr id="20497"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0498"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0489" name="Elbow Connector 22"/>
          <p:cNvCxnSpPr>
            <a:cxnSpLocks noChangeShapeType="1"/>
            <a:stCxn id="20493" idx="0"/>
            <a:endCxn id="20485" idx="0"/>
          </p:cNvCxnSpPr>
          <p:nvPr/>
        </p:nvCxnSpPr>
        <p:spPr bwMode="auto">
          <a:xfrm rot="5400000" flipH="1" flipV="1">
            <a:off x="4133850" y="-781050"/>
            <a:ext cx="76200" cy="5448300"/>
          </a:xfrm>
          <a:prstGeom prst="bentConnector3">
            <a:avLst>
              <a:gd name="adj1" fmla="val 400000"/>
            </a:avLst>
          </a:prstGeom>
          <a:noFill/>
          <a:ln w="9525">
            <a:solidFill>
              <a:schemeClr val="bg2"/>
            </a:solidFill>
            <a:round/>
            <a:headEnd/>
            <a:tailEnd type="arrow" w="med" len="med"/>
          </a:ln>
        </p:spPr>
      </p:cxnSp>
      <p:cxnSp>
        <p:nvCxnSpPr>
          <p:cNvPr id="20490" name="Elbow Connector 66"/>
          <p:cNvCxnSpPr>
            <a:cxnSpLocks noChangeShapeType="1"/>
            <a:stCxn id="20485" idx="2"/>
            <a:endCxn id="20484" idx="2"/>
          </p:cNvCxnSpPr>
          <p:nvPr/>
        </p:nvCxnSpPr>
        <p:spPr bwMode="auto">
          <a:xfrm rot="5400000">
            <a:off x="6000750" y="1771651"/>
            <a:ext cx="3175" cy="1790700"/>
          </a:xfrm>
          <a:prstGeom prst="bentConnector3">
            <a:avLst>
              <a:gd name="adj1" fmla="val 14395468"/>
            </a:avLst>
          </a:prstGeom>
          <a:noFill/>
          <a:ln w="9525">
            <a:solidFill>
              <a:schemeClr val="bg2"/>
            </a:solidFill>
            <a:round/>
            <a:headEnd/>
            <a:tailEnd/>
          </a:ln>
        </p:spPr>
      </p:cxnSp>
      <p:cxnSp>
        <p:nvCxnSpPr>
          <p:cNvPr id="20491" name="Straight Connector 69"/>
          <p:cNvCxnSpPr>
            <a:cxnSpLocks noChangeShapeType="1"/>
          </p:cNvCxnSpPr>
          <p:nvPr/>
        </p:nvCxnSpPr>
        <p:spPr bwMode="auto">
          <a:xfrm>
            <a:off x="4953000" y="2667000"/>
            <a:ext cx="304800" cy="1588"/>
          </a:xfrm>
          <a:prstGeom prst="line">
            <a:avLst/>
          </a:prstGeom>
          <a:noFill/>
          <a:ln w="9525">
            <a:solidFill>
              <a:schemeClr val="bg2"/>
            </a:solidFill>
            <a:round/>
            <a:headEnd/>
            <a:tailEnd/>
          </a:ln>
        </p:spPr>
      </p:cxnSp>
      <p:cxnSp>
        <p:nvCxnSpPr>
          <p:cNvPr id="20492" name="Straight Arrow Connector 74"/>
          <p:cNvCxnSpPr>
            <a:cxnSpLocks noChangeShapeType="1"/>
          </p:cNvCxnSpPr>
          <p:nvPr/>
        </p:nvCxnSpPr>
        <p:spPr bwMode="auto">
          <a:xfrm flipV="1">
            <a:off x="1981200" y="2387600"/>
            <a:ext cx="685800" cy="9525"/>
          </a:xfrm>
          <a:prstGeom prst="straightConnector1">
            <a:avLst/>
          </a:prstGeom>
          <a:noFill/>
          <a:ln w="9525">
            <a:solidFill>
              <a:schemeClr val="bg2"/>
            </a:solidFill>
            <a:round/>
            <a:headEnd/>
            <a:tailEnd type="arrow" w="med" len="med"/>
          </a:ln>
        </p:spPr>
      </p:cxnSp>
      <p:sp>
        <p:nvSpPr>
          <p:cNvPr id="20493" name="Terminator 75"/>
          <p:cNvSpPr>
            <a:spLocks noChangeArrowheads="1"/>
          </p:cNvSpPr>
          <p:nvPr/>
        </p:nvSpPr>
        <p:spPr bwMode="auto">
          <a:xfrm>
            <a:off x="685800" y="19812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20494" name="Terminator 5"/>
          <p:cNvSpPr>
            <a:spLocks noChangeArrowheads="1"/>
          </p:cNvSpPr>
          <p:nvPr/>
        </p:nvSpPr>
        <p:spPr bwMode="auto">
          <a:xfrm rot="-3247189">
            <a:off x="7023894" y="2312194"/>
            <a:ext cx="215900" cy="144462"/>
          </a:xfrm>
          <a:prstGeom prst="flowChartTerminator">
            <a:avLst/>
          </a:prstGeom>
          <a:noFill/>
          <a:ln w="3175">
            <a:noFill/>
            <a:round/>
            <a:headEnd/>
            <a:tailEnd/>
          </a:ln>
        </p:spPr>
        <p:txBody>
          <a:bodyPr/>
          <a:lstStyle/>
          <a:p>
            <a:endParaRPr lang="en-US" sz="1800">
              <a:solidFill>
                <a:schemeClr val="bg2"/>
              </a:solidFill>
            </a:endParaRPr>
          </a:p>
        </p:txBody>
      </p:sp>
      <p:sp>
        <p:nvSpPr>
          <p:cNvPr id="20495" name="Terminator 4"/>
          <p:cNvSpPr>
            <a:spLocks noChangeArrowheads="1"/>
          </p:cNvSpPr>
          <p:nvPr/>
        </p:nvSpPr>
        <p:spPr bwMode="auto">
          <a:xfrm>
            <a:off x="2286000" y="1676400"/>
            <a:ext cx="5029200" cy="4724400"/>
          </a:xfrm>
          <a:prstGeom prst="flowChartTerminator">
            <a:avLst/>
          </a:prstGeom>
          <a:noFill/>
          <a:ln w="3175">
            <a:noFill/>
            <a:round/>
            <a:headEnd/>
            <a:tailEnd/>
          </a:ln>
        </p:spPr>
        <p:txBody>
          <a:bodyPr/>
          <a:lstStyle/>
          <a:p>
            <a:endParaRPr lang="en-US">
              <a:solidFill>
                <a:schemeClr val="bg2"/>
              </a:solidFill>
            </a:endParaRPr>
          </a:p>
        </p:txBody>
      </p:sp>
      <p:pic>
        <p:nvPicPr>
          <p:cNvPr id="20496" name="Picture 26"/>
          <p:cNvPicPr>
            <a:picLocks noChangeAspect="1"/>
          </p:cNvPicPr>
          <p:nvPr/>
        </p:nvPicPr>
        <p:blipFill>
          <a:blip r:embed="rId3" cstate="print"/>
          <a:srcRect/>
          <a:stretch>
            <a:fillRect/>
          </a:stretch>
        </p:blipFill>
        <p:spPr bwMode="auto">
          <a:xfrm>
            <a:off x="1219200" y="3352800"/>
            <a:ext cx="6137275"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extBox 5"/>
          <p:cNvSpPr txBox="1">
            <a:spLocks noChangeArrowheads="1"/>
          </p:cNvSpPr>
          <p:nvPr/>
        </p:nvSpPr>
        <p:spPr bwMode="auto">
          <a:xfrm>
            <a:off x="1295400" y="2590800"/>
            <a:ext cx="4343400" cy="646113"/>
          </a:xfrm>
          <a:prstGeom prst="rect">
            <a:avLst/>
          </a:prstGeom>
          <a:noFill/>
          <a:ln w="9525">
            <a:solidFill>
              <a:schemeClr val="bg2"/>
            </a:solidFill>
            <a:miter lim="800000"/>
            <a:headEnd/>
            <a:tailEnd/>
          </a:ln>
        </p:spPr>
        <p:txBody>
          <a:bodyPr>
            <a:spAutoFit/>
          </a:bodyPr>
          <a:lstStyle/>
          <a:p>
            <a:r>
              <a:rPr lang="en-US" sz="1800">
                <a:solidFill>
                  <a:schemeClr val="bg2"/>
                </a:solidFill>
              </a:rPr>
              <a:t>Uniform sampling of</a:t>
            </a:r>
          </a:p>
          <a:p>
            <a:r>
              <a:rPr lang="en-US" sz="1800">
                <a:solidFill>
                  <a:schemeClr val="bg2"/>
                </a:solidFill>
              </a:rPr>
              <a:t> parameter space and initial conditions</a:t>
            </a:r>
          </a:p>
        </p:txBody>
      </p:sp>
      <p:sp>
        <p:nvSpPr>
          <p:cNvPr id="21508" name="TextBox 6"/>
          <p:cNvSpPr txBox="1">
            <a:spLocks noChangeArrowheads="1"/>
          </p:cNvSpPr>
          <p:nvPr/>
        </p:nvSpPr>
        <p:spPr bwMode="auto">
          <a:xfrm>
            <a:off x="5410200" y="4724400"/>
            <a:ext cx="3124200" cy="369888"/>
          </a:xfrm>
          <a:prstGeom prst="rect">
            <a:avLst/>
          </a:prstGeom>
          <a:noFill/>
          <a:ln w="9525">
            <a:solidFill>
              <a:schemeClr val="bg2"/>
            </a:solidFill>
            <a:miter lim="800000"/>
            <a:headEnd/>
            <a:tailEnd/>
          </a:ln>
        </p:spPr>
        <p:txBody>
          <a:bodyPr>
            <a:spAutoFit/>
          </a:bodyPr>
          <a:lstStyle/>
          <a:p>
            <a:r>
              <a:rPr lang="en-US" sz="1800" dirty="0">
                <a:solidFill>
                  <a:schemeClr val="bg2"/>
                </a:solidFill>
              </a:rPr>
              <a:t>Bifurcation analysis </a:t>
            </a:r>
          </a:p>
        </p:txBody>
      </p:sp>
      <p:sp>
        <p:nvSpPr>
          <p:cNvPr id="21509" name="TextBox 8"/>
          <p:cNvSpPr txBox="1">
            <a:spLocks noChangeArrowheads="1"/>
          </p:cNvSpPr>
          <p:nvPr/>
        </p:nvSpPr>
        <p:spPr bwMode="auto">
          <a:xfrm>
            <a:off x="2667000" y="3733800"/>
            <a:ext cx="4724400" cy="646113"/>
          </a:xfrm>
          <a:prstGeom prst="rect">
            <a:avLst/>
          </a:prstGeom>
          <a:noFill/>
          <a:ln w="9525">
            <a:solidFill>
              <a:schemeClr val="bg2"/>
            </a:solidFill>
            <a:miter lim="800000"/>
            <a:headEnd/>
            <a:tailEnd/>
          </a:ln>
        </p:spPr>
        <p:txBody>
          <a:bodyPr>
            <a:spAutoFit/>
          </a:bodyPr>
          <a:lstStyle/>
          <a:p>
            <a:r>
              <a:rPr lang="en-US" sz="1800">
                <a:solidFill>
                  <a:schemeClr val="bg2"/>
                </a:solidFill>
              </a:rPr>
              <a:t>Select parameter sets with bistable [SBF]ss</a:t>
            </a:r>
          </a:p>
          <a:p>
            <a:r>
              <a:rPr lang="en-US" sz="1800">
                <a:solidFill>
                  <a:schemeClr val="bg2"/>
                </a:solidFill>
              </a:rPr>
              <a:t>K5, n5, K6, n6</a:t>
            </a:r>
          </a:p>
        </p:txBody>
      </p:sp>
      <p:cxnSp>
        <p:nvCxnSpPr>
          <p:cNvPr id="21510" name="Straight Arrow Connector 10"/>
          <p:cNvCxnSpPr>
            <a:cxnSpLocks noChangeShapeType="1"/>
            <a:stCxn id="21507" idx="2"/>
            <a:endCxn id="21509" idx="0"/>
          </p:cNvCxnSpPr>
          <p:nvPr/>
        </p:nvCxnSpPr>
        <p:spPr bwMode="auto">
          <a:xfrm rot="16200000" flipH="1">
            <a:off x="3999706" y="2704307"/>
            <a:ext cx="496887" cy="1562100"/>
          </a:xfrm>
          <a:prstGeom prst="straightConnector1">
            <a:avLst/>
          </a:prstGeom>
          <a:noFill/>
          <a:ln w="9525">
            <a:solidFill>
              <a:schemeClr val="bg2"/>
            </a:solidFill>
            <a:round/>
            <a:headEnd/>
            <a:tailEnd type="arrow" w="med" len="med"/>
          </a:ln>
        </p:spPr>
      </p:cxnSp>
      <p:cxnSp>
        <p:nvCxnSpPr>
          <p:cNvPr id="21511" name="Straight Arrow Connector 13"/>
          <p:cNvCxnSpPr>
            <a:cxnSpLocks noChangeShapeType="1"/>
            <a:stCxn id="21509" idx="2"/>
            <a:endCxn id="21508" idx="0"/>
          </p:cNvCxnSpPr>
          <p:nvPr/>
        </p:nvCxnSpPr>
        <p:spPr bwMode="auto">
          <a:xfrm rot="16200000" flipH="1">
            <a:off x="5828506" y="3580607"/>
            <a:ext cx="344487" cy="1943100"/>
          </a:xfrm>
          <a:prstGeom prst="straightConnector1">
            <a:avLst/>
          </a:prstGeom>
          <a:noFill/>
          <a:ln w="9525">
            <a:solidFill>
              <a:schemeClr val="bg2"/>
            </a:solidFill>
            <a:round/>
            <a:headEnd/>
            <a:tailEnd type="arrow" w="med" len="med"/>
          </a:ln>
        </p:spPr>
      </p:cxnSp>
      <p:pic>
        <p:nvPicPr>
          <p:cNvPr id="21512" name="Picture 14"/>
          <p:cNvPicPr>
            <a:picLocks noChangeAspect="1"/>
          </p:cNvPicPr>
          <p:nvPr/>
        </p:nvPicPr>
        <p:blipFill>
          <a:blip r:embed="rId2" cstate="print"/>
          <a:srcRect/>
          <a:stretch>
            <a:fillRect/>
          </a:stretch>
        </p:blipFill>
        <p:spPr bwMode="auto">
          <a:xfrm>
            <a:off x="352425" y="740650"/>
            <a:ext cx="4676775"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8600" y="152400"/>
            <a:ext cx="7772400" cy="1143000"/>
          </a:xfrm>
        </p:spPr>
        <p:txBody>
          <a:bodyPr/>
          <a:lstStyle/>
          <a:p>
            <a:r>
              <a:rPr lang="en-US" smtClean="0"/>
              <a:t>Bifurcation and phase diagrams</a:t>
            </a:r>
          </a:p>
        </p:txBody>
      </p:sp>
      <p:sp>
        <p:nvSpPr>
          <p:cNvPr id="23555" name="Content Placeholder 2"/>
          <p:cNvSpPr>
            <a:spLocks noGrp="1"/>
          </p:cNvSpPr>
          <p:nvPr>
            <p:ph idx="1"/>
          </p:nvPr>
        </p:nvSpPr>
        <p:spPr/>
        <p:txBody>
          <a:bodyPr/>
          <a:lstStyle/>
          <a:p>
            <a:endParaRPr lang="en-US" smtClean="0"/>
          </a:p>
        </p:txBody>
      </p:sp>
      <p:pic>
        <p:nvPicPr>
          <p:cNvPr id="23556" name="Picture 3"/>
          <p:cNvPicPr>
            <a:picLocks noChangeAspect="1"/>
          </p:cNvPicPr>
          <p:nvPr/>
        </p:nvPicPr>
        <p:blipFill>
          <a:blip r:embed="rId2" cstate="print"/>
          <a:srcRect/>
          <a:stretch>
            <a:fillRect/>
          </a:stretch>
        </p:blipFill>
        <p:spPr bwMode="auto">
          <a:xfrm>
            <a:off x="153988" y="1086295"/>
            <a:ext cx="8761412" cy="5434012"/>
          </a:xfrm>
          <a:prstGeom prst="rect">
            <a:avLst/>
          </a:prstGeom>
          <a:noFill/>
          <a:ln w="9525">
            <a:noFill/>
            <a:miter lim="800000"/>
            <a:headEnd/>
            <a:tailEnd/>
          </a:ln>
        </p:spPr>
      </p:pic>
      <p:pic>
        <p:nvPicPr>
          <p:cNvPr id="5" name="Picture 14"/>
          <p:cNvPicPr>
            <a:picLocks noChangeAspect="1"/>
          </p:cNvPicPr>
          <p:nvPr/>
        </p:nvPicPr>
        <p:blipFill>
          <a:blip r:embed="rId3" cstate="print"/>
          <a:srcRect/>
          <a:stretch>
            <a:fillRect/>
          </a:stretch>
        </p:blipFill>
        <p:spPr bwMode="auto">
          <a:xfrm>
            <a:off x="4379975" y="5090175"/>
            <a:ext cx="4676775" cy="1219200"/>
          </a:xfrm>
          <a:prstGeom prst="rect">
            <a:avLst/>
          </a:prstGeom>
          <a:noFill/>
          <a:ln w="9525">
            <a:noFill/>
            <a:miter lim="800000"/>
            <a:headEnd/>
            <a:tailEnd/>
          </a:ln>
        </p:spPr>
      </p:pic>
      <p:grpSp>
        <p:nvGrpSpPr>
          <p:cNvPr id="21" name="Group 20"/>
          <p:cNvGrpSpPr/>
          <p:nvPr/>
        </p:nvGrpSpPr>
        <p:grpSpPr>
          <a:xfrm>
            <a:off x="5762555" y="1892800"/>
            <a:ext cx="3060200" cy="1478933"/>
            <a:chOff x="5762555" y="1892800"/>
            <a:chExt cx="3060200" cy="1478933"/>
          </a:xfrm>
        </p:grpSpPr>
        <p:sp>
          <p:nvSpPr>
            <p:cNvPr id="18" name="Terminator 75"/>
            <p:cNvSpPr>
              <a:spLocks noChangeArrowheads="1"/>
            </p:cNvSpPr>
            <p:nvPr/>
          </p:nvSpPr>
          <p:spPr bwMode="auto">
            <a:xfrm>
              <a:off x="7298755" y="1892800"/>
              <a:ext cx="1524000" cy="557213"/>
            </a:xfrm>
            <a:prstGeom prst="flowChartTerminator">
              <a:avLst/>
            </a:prstGeom>
            <a:noFill/>
            <a:ln w="3175">
              <a:noFill/>
              <a:round/>
              <a:headEnd/>
              <a:tailEnd/>
            </a:ln>
          </p:spPr>
          <p:txBody>
            <a:bodyPr/>
            <a:lstStyle/>
            <a:p>
              <a:r>
                <a:rPr lang="en-US" sz="1800" dirty="0" smtClean="0">
                  <a:solidFill>
                    <a:schemeClr val="bg2"/>
                  </a:solidFill>
                </a:rPr>
                <a:t>stable</a:t>
              </a:r>
              <a:endParaRPr lang="en-US" sz="1800" dirty="0">
                <a:solidFill>
                  <a:schemeClr val="bg2"/>
                </a:solidFill>
              </a:endParaRPr>
            </a:p>
          </p:txBody>
        </p:sp>
        <p:grpSp>
          <p:nvGrpSpPr>
            <p:cNvPr id="20" name="Group 19"/>
            <p:cNvGrpSpPr/>
            <p:nvPr/>
          </p:nvGrpSpPr>
          <p:grpSpPr>
            <a:xfrm>
              <a:off x="5762555" y="2084826"/>
              <a:ext cx="2534730" cy="1286907"/>
              <a:chOff x="5762555" y="2084826"/>
              <a:chExt cx="2534730" cy="1286907"/>
            </a:xfrm>
          </p:grpSpPr>
          <p:grpSp>
            <p:nvGrpSpPr>
              <p:cNvPr id="17" name="Group 16"/>
              <p:cNvGrpSpPr/>
              <p:nvPr/>
            </p:nvGrpSpPr>
            <p:grpSpPr>
              <a:xfrm>
                <a:off x="6722680" y="2084826"/>
                <a:ext cx="1574605" cy="1075337"/>
                <a:chOff x="6722680" y="2084826"/>
                <a:chExt cx="1574605" cy="1075337"/>
              </a:xfrm>
            </p:grpSpPr>
            <p:cxnSp>
              <p:nvCxnSpPr>
                <p:cNvPr id="7" name="Straight Arrow Connector 6"/>
                <p:cNvCxnSpPr/>
                <p:nvPr/>
              </p:nvCxnSpPr>
              <p:spPr bwMode="auto">
                <a:xfrm rot="16200000" flipH="1">
                  <a:off x="7970843" y="2833721"/>
                  <a:ext cx="614479" cy="38405"/>
                </a:xfrm>
                <a:prstGeom prst="straightConnector1">
                  <a:avLst/>
                </a:prstGeom>
                <a:noFill/>
                <a:ln w="25400" cap="flat" cmpd="sng" algn="ctr">
                  <a:solidFill>
                    <a:schemeClr val="bg1"/>
                  </a:solidFill>
                  <a:prstDash val="solid"/>
                  <a:round/>
                  <a:headEnd type="none" w="med" len="med"/>
                  <a:tailEnd type="arrow"/>
                </a:ln>
                <a:effectLst/>
              </p:spPr>
            </p:cxnSp>
            <p:cxnSp>
              <p:nvCxnSpPr>
                <p:cNvPr id="10" name="Straight Arrow Connector 9"/>
                <p:cNvCxnSpPr/>
                <p:nvPr/>
              </p:nvCxnSpPr>
              <p:spPr bwMode="auto">
                <a:xfrm rot="10800000">
                  <a:off x="6722681" y="2084826"/>
                  <a:ext cx="883315" cy="38405"/>
                </a:xfrm>
                <a:prstGeom prst="straightConnector1">
                  <a:avLst/>
                </a:prstGeom>
                <a:noFill/>
                <a:ln w="25400" cap="flat" cmpd="sng" algn="ctr">
                  <a:solidFill>
                    <a:schemeClr val="bg1"/>
                  </a:solidFill>
                  <a:prstDash val="solid"/>
                  <a:round/>
                  <a:headEnd type="none" w="med" len="med"/>
                  <a:tailEnd type="arrow"/>
                </a:ln>
                <a:effectLst/>
              </p:spPr>
            </p:cxnSp>
            <p:cxnSp>
              <p:nvCxnSpPr>
                <p:cNvPr id="15" name="Straight Arrow Connector 14"/>
                <p:cNvCxnSpPr/>
                <p:nvPr/>
              </p:nvCxnSpPr>
              <p:spPr bwMode="auto">
                <a:xfrm flipV="1">
                  <a:off x="6722680" y="2699306"/>
                  <a:ext cx="576076" cy="192024"/>
                </a:xfrm>
                <a:prstGeom prst="straightConnector1">
                  <a:avLst/>
                </a:prstGeom>
                <a:noFill/>
                <a:ln w="25400" cap="flat" cmpd="sng" algn="ctr">
                  <a:solidFill>
                    <a:schemeClr val="bg1"/>
                  </a:solidFill>
                  <a:prstDash val="solid"/>
                  <a:round/>
                  <a:headEnd type="none" w="med" len="med"/>
                  <a:tailEnd type="arrow"/>
                </a:ln>
                <a:effectLst/>
              </p:spPr>
            </p:cxnSp>
          </p:grpSp>
          <p:sp>
            <p:nvSpPr>
              <p:cNvPr id="19" name="Terminator 75"/>
              <p:cNvSpPr>
                <a:spLocks noChangeArrowheads="1"/>
              </p:cNvSpPr>
              <p:nvPr/>
            </p:nvSpPr>
            <p:spPr bwMode="auto">
              <a:xfrm>
                <a:off x="5762555" y="2814520"/>
                <a:ext cx="1524000" cy="557213"/>
              </a:xfrm>
              <a:prstGeom prst="flowChartTerminator">
                <a:avLst/>
              </a:prstGeom>
              <a:noFill/>
              <a:ln w="3175">
                <a:noFill/>
                <a:round/>
                <a:headEnd/>
                <a:tailEnd/>
              </a:ln>
            </p:spPr>
            <p:txBody>
              <a:bodyPr/>
              <a:lstStyle/>
              <a:p>
                <a:r>
                  <a:rPr lang="en-US" sz="1800" dirty="0" smtClean="0">
                    <a:solidFill>
                      <a:schemeClr val="bg2"/>
                    </a:solidFill>
                  </a:rPr>
                  <a:t>unstable</a:t>
                </a:r>
                <a:endParaRPr lang="en-US" sz="1800" dirty="0">
                  <a:solidFill>
                    <a:schemeClr val="bg2"/>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80975" y="257175"/>
            <a:ext cx="8963025" cy="1143000"/>
          </a:xfrm>
        </p:spPr>
        <p:txBody>
          <a:bodyPr/>
          <a:lstStyle/>
          <a:p>
            <a:pPr eaLnBrk="1" hangingPunct="1"/>
            <a:r>
              <a:rPr lang="en-US" smtClean="0"/>
              <a:t>Assay of replicative life span in yeast</a:t>
            </a:r>
          </a:p>
        </p:txBody>
      </p:sp>
      <p:cxnSp>
        <p:nvCxnSpPr>
          <p:cNvPr id="34819" name="AutoShape 3"/>
          <p:cNvCxnSpPr>
            <a:cxnSpLocks noChangeShapeType="1"/>
            <a:stCxn id="34821" idx="6"/>
            <a:endCxn id="34823" idx="2"/>
          </p:cNvCxnSpPr>
          <p:nvPr/>
        </p:nvCxnSpPr>
        <p:spPr bwMode="auto">
          <a:xfrm>
            <a:off x="2125663" y="3703638"/>
            <a:ext cx="1363662" cy="0"/>
          </a:xfrm>
          <a:prstGeom prst="straightConnector1">
            <a:avLst/>
          </a:prstGeom>
          <a:noFill/>
          <a:ln w="25400">
            <a:solidFill>
              <a:schemeClr val="bg2"/>
            </a:solidFill>
            <a:round/>
            <a:headEnd/>
            <a:tailEnd type="triangle" w="med" len="med"/>
          </a:ln>
        </p:spPr>
      </p:cxnSp>
      <p:sp>
        <p:nvSpPr>
          <p:cNvPr id="34820" name="Text Box 4"/>
          <p:cNvSpPr txBox="1">
            <a:spLocks noChangeArrowheads="1"/>
          </p:cNvSpPr>
          <p:nvPr/>
        </p:nvSpPr>
        <p:spPr bwMode="auto">
          <a:xfrm>
            <a:off x="2078038" y="3179763"/>
            <a:ext cx="1477962" cy="304800"/>
          </a:xfrm>
          <a:prstGeom prst="rect">
            <a:avLst/>
          </a:prstGeom>
          <a:noFill/>
          <a:ln w="9525">
            <a:noFill/>
            <a:miter lim="800000"/>
            <a:headEnd/>
            <a:tailEnd/>
          </a:ln>
        </p:spPr>
        <p:txBody>
          <a:bodyPr wrap="none">
            <a:spAutoFit/>
          </a:bodyPr>
          <a:lstStyle/>
          <a:p>
            <a:pPr algn="l"/>
            <a:r>
              <a:rPr lang="en-US" sz="1400" b="0">
                <a:solidFill>
                  <a:schemeClr val="bg2"/>
                </a:solidFill>
                <a:latin typeface="Arial" charset="0"/>
              </a:rPr>
              <a:t>90 min @ 30 </a:t>
            </a:r>
            <a:r>
              <a:rPr lang="en-US" sz="1400" b="0">
                <a:solidFill>
                  <a:schemeClr val="bg2"/>
                </a:solidFill>
                <a:latin typeface="Arial" charset="0"/>
                <a:cs typeface="Arial" charset="0"/>
              </a:rPr>
              <a:t>˚C </a:t>
            </a:r>
          </a:p>
        </p:txBody>
      </p:sp>
      <p:sp>
        <p:nvSpPr>
          <p:cNvPr id="34821" name="Oval 5"/>
          <p:cNvSpPr>
            <a:spLocks noChangeArrowheads="1"/>
          </p:cNvSpPr>
          <p:nvPr/>
        </p:nvSpPr>
        <p:spPr bwMode="auto">
          <a:xfrm>
            <a:off x="576263" y="29464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2" name="Oval 6"/>
          <p:cNvSpPr>
            <a:spLocks noChangeArrowheads="1"/>
          </p:cNvSpPr>
          <p:nvPr/>
        </p:nvSpPr>
        <p:spPr bwMode="auto">
          <a:xfrm>
            <a:off x="1287463" y="3608388"/>
            <a:ext cx="103187" cy="200025"/>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3" name="Oval 7"/>
          <p:cNvSpPr>
            <a:spLocks noChangeArrowheads="1"/>
          </p:cNvSpPr>
          <p:nvPr/>
        </p:nvSpPr>
        <p:spPr bwMode="auto">
          <a:xfrm>
            <a:off x="3489325" y="29464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4" name="Text Box 8"/>
          <p:cNvSpPr txBox="1">
            <a:spLocks noChangeArrowheads="1"/>
          </p:cNvSpPr>
          <p:nvPr/>
        </p:nvSpPr>
        <p:spPr bwMode="auto">
          <a:xfrm>
            <a:off x="3606800" y="2479675"/>
            <a:ext cx="1312863" cy="303213"/>
          </a:xfrm>
          <a:prstGeom prst="rect">
            <a:avLst/>
          </a:prstGeom>
          <a:noFill/>
          <a:ln w="9525">
            <a:noFill/>
            <a:miter lim="800000"/>
            <a:headEnd/>
            <a:tailEnd/>
          </a:ln>
        </p:spPr>
        <p:txBody>
          <a:bodyPr>
            <a:spAutoFit/>
          </a:bodyPr>
          <a:lstStyle/>
          <a:p>
            <a:pPr algn="l"/>
            <a:r>
              <a:rPr lang="en-US" sz="1400" b="0">
                <a:solidFill>
                  <a:schemeClr val="bg2"/>
                </a:solidFill>
                <a:latin typeface="Arial" charset="0"/>
              </a:rPr>
              <a:t>new bud</a:t>
            </a:r>
          </a:p>
        </p:txBody>
      </p:sp>
      <p:sp>
        <p:nvSpPr>
          <p:cNvPr id="34825" name="Oval 9"/>
          <p:cNvSpPr>
            <a:spLocks noChangeArrowheads="1"/>
          </p:cNvSpPr>
          <p:nvPr/>
        </p:nvSpPr>
        <p:spPr bwMode="auto">
          <a:xfrm>
            <a:off x="4175125" y="3641725"/>
            <a:ext cx="103188" cy="200025"/>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6" name="Oval 10"/>
          <p:cNvSpPr>
            <a:spLocks noChangeAspect="1" noChangeArrowheads="1"/>
          </p:cNvSpPr>
          <p:nvPr/>
        </p:nvSpPr>
        <p:spPr bwMode="auto">
          <a:xfrm>
            <a:off x="4198938" y="3541713"/>
            <a:ext cx="49212"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34827" name="Oval 11"/>
          <p:cNvSpPr>
            <a:spLocks noChangeArrowheads="1"/>
          </p:cNvSpPr>
          <p:nvPr/>
        </p:nvSpPr>
        <p:spPr bwMode="auto">
          <a:xfrm>
            <a:off x="6646863" y="2933700"/>
            <a:ext cx="1549400" cy="1512888"/>
          </a:xfrm>
          <a:prstGeom prst="ellipse">
            <a:avLst/>
          </a:prstGeom>
          <a:solidFill>
            <a:schemeClr val="tx1"/>
          </a:solidFill>
          <a:ln w="9525">
            <a:solidFill>
              <a:schemeClr val="bg2"/>
            </a:solidFill>
            <a:round/>
            <a:headEnd/>
            <a:tailEnd/>
          </a:ln>
        </p:spPr>
        <p:txBody>
          <a:bodyPr wrap="none" anchor="ctr"/>
          <a:lstStyle/>
          <a:p>
            <a:endParaRPr lang="en-US"/>
          </a:p>
        </p:txBody>
      </p:sp>
      <p:sp>
        <p:nvSpPr>
          <p:cNvPr id="34828" name="Oval 12"/>
          <p:cNvSpPr>
            <a:spLocks noChangeArrowheads="1"/>
          </p:cNvSpPr>
          <p:nvPr/>
        </p:nvSpPr>
        <p:spPr bwMode="auto">
          <a:xfrm>
            <a:off x="7408863" y="3641725"/>
            <a:ext cx="101600" cy="200025"/>
          </a:xfrm>
          <a:prstGeom prst="ellipse">
            <a:avLst/>
          </a:prstGeom>
          <a:solidFill>
            <a:schemeClr val="bg2"/>
          </a:solidFill>
          <a:ln w="9525">
            <a:solidFill>
              <a:schemeClr val="bg2"/>
            </a:solidFill>
            <a:round/>
            <a:headEnd/>
            <a:tailEnd/>
          </a:ln>
        </p:spPr>
        <p:txBody>
          <a:bodyPr wrap="none" anchor="ctr"/>
          <a:lstStyle/>
          <a:p>
            <a:endParaRPr lang="en-US"/>
          </a:p>
        </p:txBody>
      </p:sp>
      <p:cxnSp>
        <p:nvCxnSpPr>
          <p:cNvPr id="34829" name="AutoShape 13"/>
          <p:cNvCxnSpPr>
            <a:cxnSpLocks noChangeShapeType="1"/>
            <a:stCxn id="34823" idx="6"/>
            <a:endCxn id="34827" idx="2"/>
          </p:cNvCxnSpPr>
          <p:nvPr/>
        </p:nvCxnSpPr>
        <p:spPr bwMode="auto">
          <a:xfrm flipV="1">
            <a:off x="5038725" y="3690938"/>
            <a:ext cx="1608138" cy="12700"/>
          </a:xfrm>
          <a:prstGeom prst="straightConnector1">
            <a:avLst/>
          </a:prstGeom>
          <a:noFill/>
          <a:ln w="25400">
            <a:solidFill>
              <a:schemeClr val="bg2"/>
            </a:solidFill>
            <a:round/>
            <a:headEnd/>
            <a:tailEnd type="triangle" w="med" len="med"/>
          </a:ln>
        </p:spPr>
      </p:cxnSp>
      <p:sp>
        <p:nvSpPr>
          <p:cNvPr id="34830" name="Text Box 14"/>
          <p:cNvSpPr txBox="1">
            <a:spLocks noChangeArrowheads="1"/>
          </p:cNvSpPr>
          <p:nvPr/>
        </p:nvSpPr>
        <p:spPr bwMode="auto">
          <a:xfrm>
            <a:off x="5859463" y="2476500"/>
            <a:ext cx="3271837" cy="304800"/>
          </a:xfrm>
          <a:prstGeom prst="rect">
            <a:avLst/>
          </a:prstGeom>
          <a:noFill/>
          <a:ln w="9525">
            <a:noFill/>
            <a:miter lim="800000"/>
            <a:headEnd/>
            <a:tailEnd/>
          </a:ln>
        </p:spPr>
        <p:txBody>
          <a:bodyPr>
            <a:spAutoFit/>
          </a:bodyPr>
          <a:lstStyle/>
          <a:p>
            <a:pPr algn="l"/>
            <a:r>
              <a:rPr lang="en-US" sz="1400" b="0">
                <a:solidFill>
                  <a:schemeClr val="bg2"/>
                </a:solidFill>
                <a:latin typeface="Arial" charset="0"/>
              </a:rPr>
              <a:t>remove bud with micro-manipulator</a:t>
            </a:r>
          </a:p>
        </p:txBody>
      </p:sp>
      <p:cxnSp>
        <p:nvCxnSpPr>
          <p:cNvPr id="34831" name="AutoShape 15"/>
          <p:cNvCxnSpPr>
            <a:cxnSpLocks noChangeShapeType="1"/>
            <a:stCxn id="34827" idx="4"/>
            <a:endCxn id="34823" idx="4"/>
          </p:cNvCxnSpPr>
          <p:nvPr/>
        </p:nvCxnSpPr>
        <p:spPr bwMode="auto">
          <a:xfrm rot="5400000">
            <a:off x="5836444" y="2874169"/>
            <a:ext cx="12700" cy="3157538"/>
          </a:xfrm>
          <a:prstGeom prst="bentConnector3">
            <a:avLst>
              <a:gd name="adj1" fmla="val 1900000"/>
            </a:avLst>
          </a:prstGeom>
          <a:noFill/>
          <a:ln w="25400">
            <a:solidFill>
              <a:schemeClr val="hlink"/>
            </a:solidFill>
            <a:miter lim="800000"/>
            <a:headEnd/>
            <a:tailEnd type="triangle" w="med" len="med"/>
          </a:ln>
        </p:spPr>
      </p:cxnSp>
      <p:sp>
        <p:nvSpPr>
          <p:cNvPr id="34832" name="Text Box 16"/>
          <p:cNvSpPr txBox="1">
            <a:spLocks noChangeArrowheads="1"/>
          </p:cNvSpPr>
          <p:nvPr/>
        </p:nvSpPr>
        <p:spPr bwMode="auto">
          <a:xfrm>
            <a:off x="4521200" y="4860925"/>
            <a:ext cx="3378200" cy="304800"/>
          </a:xfrm>
          <a:prstGeom prst="rect">
            <a:avLst/>
          </a:prstGeom>
          <a:noFill/>
          <a:ln w="9525">
            <a:noFill/>
            <a:miter lim="800000"/>
            <a:headEnd/>
            <a:tailEnd/>
          </a:ln>
        </p:spPr>
        <p:txBody>
          <a:bodyPr>
            <a:spAutoFit/>
          </a:bodyPr>
          <a:lstStyle/>
          <a:p>
            <a:pPr algn="l"/>
            <a:r>
              <a:rPr lang="en-US" sz="1400" b="0">
                <a:solidFill>
                  <a:schemeClr val="bg2"/>
                </a:solidFill>
                <a:latin typeface="Arial" charset="0"/>
              </a:rPr>
              <a:t>repeat until cells no longer reproduce</a:t>
            </a:r>
          </a:p>
        </p:txBody>
      </p:sp>
      <p:sp>
        <p:nvSpPr>
          <p:cNvPr id="688145" name="Oval 17"/>
          <p:cNvSpPr>
            <a:spLocks noChangeAspect="1" noChangeArrowheads="1"/>
          </p:cNvSpPr>
          <p:nvPr/>
        </p:nvSpPr>
        <p:spPr bwMode="auto">
          <a:xfrm>
            <a:off x="7435850" y="3535363"/>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6" name="Oval 18"/>
          <p:cNvSpPr>
            <a:spLocks noChangeAspect="1" noChangeArrowheads="1"/>
          </p:cNvSpPr>
          <p:nvPr/>
        </p:nvSpPr>
        <p:spPr bwMode="auto">
          <a:xfrm rot="-2704146">
            <a:off x="7342981" y="3644107"/>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7" name="Oval 19"/>
          <p:cNvSpPr>
            <a:spLocks noChangeAspect="1" noChangeArrowheads="1"/>
          </p:cNvSpPr>
          <p:nvPr/>
        </p:nvSpPr>
        <p:spPr bwMode="auto">
          <a:xfrm rot="3061086">
            <a:off x="7541419" y="3623469"/>
            <a:ext cx="49212"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8" name="Oval 20"/>
          <p:cNvSpPr>
            <a:spLocks noChangeAspect="1" noChangeArrowheads="1"/>
          </p:cNvSpPr>
          <p:nvPr/>
        </p:nvSpPr>
        <p:spPr bwMode="auto">
          <a:xfrm rot="3061086">
            <a:off x="7501731" y="3555207"/>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49" name="Oval 21"/>
          <p:cNvSpPr>
            <a:spLocks noChangeAspect="1" noChangeArrowheads="1"/>
          </p:cNvSpPr>
          <p:nvPr/>
        </p:nvSpPr>
        <p:spPr bwMode="auto">
          <a:xfrm rot="5082490">
            <a:off x="7535068" y="3659982"/>
            <a:ext cx="49213" cy="95250"/>
          </a:xfrm>
          <a:prstGeom prst="ellipse">
            <a:avLst/>
          </a:prstGeom>
          <a:solidFill>
            <a:schemeClr val="bg2"/>
          </a:solidFill>
          <a:ln w="9525">
            <a:solidFill>
              <a:schemeClr val="bg2"/>
            </a:solidFill>
            <a:round/>
            <a:headEnd/>
            <a:tailEnd/>
          </a:ln>
        </p:spPr>
        <p:txBody>
          <a:bodyPr wrap="none" anchor="ctr"/>
          <a:lstStyle/>
          <a:p>
            <a:endParaRPr lang="en-US"/>
          </a:p>
        </p:txBody>
      </p:sp>
      <p:sp>
        <p:nvSpPr>
          <p:cNvPr id="688150" name="Oval 22"/>
          <p:cNvSpPr>
            <a:spLocks noChangeAspect="1" noChangeArrowheads="1"/>
          </p:cNvSpPr>
          <p:nvPr/>
        </p:nvSpPr>
        <p:spPr bwMode="auto">
          <a:xfrm rot="-4029377">
            <a:off x="7350919" y="3690144"/>
            <a:ext cx="49212" cy="95250"/>
          </a:xfrm>
          <a:prstGeom prst="ellipse">
            <a:avLst/>
          </a:prstGeom>
          <a:solidFill>
            <a:schemeClr val="bg2"/>
          </a:solidFill>
          <a:ln w="9525">
            <a:solidFill>
              <a:schemeClr val="bg2"/>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1.38889E-6 -3.7037E-6 L -0.04445 -0.05185 " pathEditMode="relative" rAng="0" ptsTypes="AA">
                                      <p:cBhvr>
                                        <p:cTn id="6" dur="2000" fill="hold"/>
                                        <p:tgtEl>
                                          <p:spTgt spid="688145"/>
                                        </p:tgtEl>
                                        <p:attrNameLst>
                                          <p:attrName>ppt_x</p:attrName>
                                          <p:attrName>ppt_y</p:attrName>
                                        </p:attrNameLst>
                                      </p:cBhvr>
                                      <p:rCtr x="-22" y="-26"/>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88146"/>
                                        </p:tgtEl>
                                        <p:attrNameLst>
                                          <p:attrName>style.visibility</p:attrName>
                                        </p:attrNameLst>
                                      </p:cBhvr>
                                      <p:to>
                                        <p:strVal val="visible"/>
                                      </p:to>
                                    </p:set>
                                  </p:childTnLst>
                                </p:cTn>
                              </p:par>
                            </p:childTnLst>
                          </p:cTn>
                        </p:par>
                        <p:par>
                          <p:cTn id="10" fill="hold">
                            <p:stCondLst>
                              <p:cond delay="2000"/>
                            </p:stCondLst>
                            <p:childTnLst>
                              <p:par>
                                <p:cTn id="11" presetID="56" presetClass="path" presetSubtype="0" accel="50000" decel="50000" fill="hold" grpId="1" nodeType="afterEffect">
                                  <p:stCondLst>
                                    <p:cond delay="0"/>
                                  </p:stCondLst>
                                  <p:childTnLst>
                                    <p:animMotion origin="layout" path="M 0.0 2.22222E-6 L -0.04444 -0.05185 " pathEditMode="relative" rAng="0" ptsTypes="AA">
                                      <p:cBhvr>
                                        <p:cTn id="12" dur="2000" fill="hold"/>
                                        <p:tgtEl>
                                          <p:spTgt spid="688146"/>
                                        </p:tgtEl>
                                        <p:attrNameLst>
                                          <p:attrName>ppt_x</p:attrName>
                                          <p:attrName>ppt_y</p:attrName>
                                        </p:attrNameLst>
                                      </p:cBhvr>
                                      <p:rCtr x="-22" y="-26"/>
                                    </p:animMotion>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688147"/>
                                        </p:tgtEl>
                                        <p:attrNameLst>
                                          <p:attrName>style.visibility</p:attrName>
                                        </p:attrNameLst>
                                      </p:cBhvr>
                                      <p:to>
                                        <p:strVal val="visible"/>
                                      </p:to>
                                    </p:set>
                                  </p:childTnLst>
                                </p:cTn>
                              </p:par>
                            </p:childTnLst>
                          </p:cTn>
                        </p:par>
                        <p:par>
                          <p:cTn id="16" fill="hold">
                            <p:stCondLst>
                              <p:cond delay="4000"/>
                            </p:stCondLst>
                            <p:childTnLst>
                              <p:par>
                                <p:cTn id="17" presetID="56" presetClass="path" presetSubtype="0" accel="50000" decel="50000" fill="hold" grpId="1" nodeType="afterEffect">
                                  <p:stCondLst>
                                    <p:cond delay="0"/>
                                  </p:stCondLst>
                                  <p:childTnLst>
                                    <p:animMotion origin="layout" path="M -5.55556E-7 4.81481E-6 L -0.03871 -0.07477 " pathEditMode="relative" rAng="0" ptsTypes="AA">
                                      <p:cBhvr>
                                        <p:cTn id="18" dur="2000" fill="hold"/>
                                        <p:tgtEl>
                                          <p:spTgt spid="688147"/>
                                        </p:tgtEl>
                                        <p:attrNameLst>
                                          <p:attrName>ppt_x</p:attrName>
                                          <p:attrName>ppt_y</p:attrName>
                                        </p:attrNameLst>
                                      </p:cBhvr>
                                      <p:rCtr x="-19" y="-38"/>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688148"/>
                                        </p:tgtEl>
                                        <p:attrNameLst>
                                          <p:attrName>style.visibility</p:attrName>
                                        </p:attrNameLst>
                                      </p:cBhvr>
                                      <p:to>
                                        <p:strVal val="visible"/>
                                      </p:to>
                                    </p:set>
                                  </p:childTnLst>
                                </p:cTn>
                              </p:par>
                            </p:childTnLst>
                          </p:cTn>
                        </p:par>
                        <p:par>
                          <p:cTn id="22" fill="hold">
                            <p:stCondLst>
                              <p:cond delay="6000"/>
                            </p:stCondLst>
                            <p:childTnLst>
                              <p:par>
                                <p:cTn id="23" presetID="56" presetClass="path" presetSubtype="0" accel="50000" decel="50000" fill="hold" grpId="1" nodeType="afterEffect">
                                  <p:stCondLst>
                                    <p:cond delay="0"/>
                                  </p:stCondLst>
                                  <p:childTnLst>
                                    <p:animMotion origin="layout" path="M -2.77778E-7 -1.48148E-6 L -0.02674 -0.07893 " pathEditMode="relative" rAng="0" ptsTypes="AA">
                                      <p:cBhvr>
                                        <p:cTn id="24" dur="2000" fill="hold"/>
                                        <p:tgtEl>
                                          <p:spTgt spid="688148"/>
                                        </p:tgtEl>
                                        <p:attrNameLst>
                                          <p:attrName>ppt_x</p:attrName>
                                          <p:attrName>ppt_y</p:attrName>
                                        </p:attrNameLst>
                                      </p:cBhvr>
                                      <p:rCtr x="-13" y="-40"/>
                                    </p:animMotion>
                                  </p:childTnLst>
                                </p:cTn>
                              </p:par>
                            </p:childTnLst>
                          </p:cTn>
                        </p:par>
                        <p:par>
                          <p:cTn id="25" fill="hold">
                            <p:stCondLst>
                              <p:cond delay="8000"/>
                            </p:stCondLst>
                            <p:childTnLst>
                              <p:par>
                                <p:cTn id="26" presetID="1" presetClass="entr" presetSubtype="0" fill="hold" grpId="0" nodeType="afterEffect">
                                  <p:stCondLst>
                                    <p:cond delay="0"/>
                                  </p:stCondLst>
                                  <p:childTnLst>
                                    <p:set>
                                      <p:cBhvr>
                                        <p:cTn id="27" dur="1" fill="hold">
                                          <p:stCondLst>
                                            <p:cond delay="0"/>
                                          </p:stCondLst>
                                        </p:cTn>
                                        <p:tgtEl>
                                          <p:spTgt spid="688149"/>
                                        </p:tgtEl>
                                        <p:attrNameLst>
                                          <p:attrName>style.visibility</p:attrName>
                                        </p:attrNameLst>
                                      </p:cBhvr>
                                      <p:to>
                                        <p:strVal val="visible"/>
                                      </p:to>
                                    </p:set>
                                  </p:childTnLst>
                                </p:cTn>
                              </p:par>
                            </p:childTnLst>
                          </p:cTn>
                        </p:par>
                        <p:par>
                          <p:cTn id="28" fill="hold">
                            <p:stCondLst>
                              <p:cond delay="8000"/>
                            </p:stCondLst>
                            <p:childTnLst>
                              <p:par>
                                <p:cTn id="29" presetID="56" presetClass="path" presetSubtype="0" accel="50000" decel="50000" fill="hold" grpId="1" nodeType="afterEffect">
                                  <p:stCondLst>
                                    <p:cond delay="0"/>
                                  </p:stCondLst>
                                  <p:childTnLst>
                                    <p:animMotion origin="layout" path="M 3.88889E-6 7.40741E-7 L -0.01632 -0.09282 " pathEditMode="relative" rAng="0" ptsTypes="AA">
                                      <p:cBhvr>
                                        <p:cTn id="30" dur="2000" fill="hold"/>
                                        <p:tgtEl>
                                          <p:spTgt spid="688149"/>
                                        </p:tgtEl>
                                        <p:attrNameLst>
                                          <p:attrName>ppt_x</p:attrName>
                                          <p:attrName>ppt_y</p:attrName>
                                        </p:attrNameLst>
                                      </p:cBhvr>
                                      <p:rCtr x="-8" y="-47"/>
                                    </p:animMotion>
                                  </p:childTnLst>
                                </p:cTn>
                              </p:par>
                            </p:childTnLst>
                          </p:cTn>
                        </p:par>
                        <p:par>
                          <p:cTn id="31" fill="hold">
                            <p:stCondLst>
                              <p:cond delay="10000"/>
                            </p:stCondLst>
                            <p:childTnLst>
                              <p:par>
                                <p:cTn id="32" presetID="1" presetClass="entr" presetSubtype="0" fill="hold" grpId="0" nodeType="afterEffect">
                                  <p:stCondLst>
                                    <p:cond delay="0"/>
                                  </p:stCondLst>
                                  <p:childTnLst>
                                    <p:set>
                                      <p:cBhvr>
                                        <p:cTn id="33" dur="1" fill="hold">
                                          <p:stCondLst>
                                            <p:cond delay="0"/>
                                          </p:stCondLst>
                                        </p:cTn>
                                        <p:tgtEl>
                                          <p:spTgt spid="688150"/>
                                        </p:tgtEl>
                                        <p:attrNameLst>
                                          <p:attrName>style.visibility</p:attrName>
                                        </p:attrNameLst>
                                      </p:cBhvr>
                                      <p:to>
                                        <p:strVal val="visible"/>
                                      </p:to>
                                    </p:set>
                                  </p:childTnLst>
                                </p:cTn>
                              </p:par>
                            </p:childTnLst>
                          </p:cTn>
                        </p:par>
                        <p:par>
                          <p:cTn id="34" fill="hold">
                            <p:stCondLst>
                              <p:cond delay="10000"/>
                            </p:stCondLst>
                            <p:childTnLst>
                              <p:par>
                                <p:cTn id="35" presetID="56" presetClass="path" presetSubtype="0" accel="50000" decel="50000" fill="hold" grpId="1" nodeType="afterEffect">
                                  <p:stCondLst>
                                    <p:cond delay="0"/>
                                  </p:stCondLst>
                                  <p:childTnLst>
                                    <p:animMotion origin="layout" path="M 2.77778E-6 2.59259E-6 L -0.05382 -0.0588 " pathEditMode="relative" rAng="0" ptsTypes="AA">
                                      <p:cBhvr>
                                        <p:cTn id="36" dur="2000" fill="hold"/>
                                        <p:tgtEl>
                                          <p:spTgt spid="688150"/>
                                        </p:tgtEl>
                                        <p:attrNameLst>
                                          <p:attrName>ppt_x</p:attrName>
                                          <p:attrName>ppt_y</p:attrName>
                                        </p:attrNameLst>
                                      </p:cBhvr>
                                      <p:rCtr x="-27" y="-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5" grpId="0" animBg="1"/>
      <p:bldP spid="688146" grpId="0" animBg="1"/>
      <p:bldP spid="688146" grpId="1" animBg="1"/>
      <p:bldP spid="688147" grpId="0" animBg="1"/>
      <p:bldP spid="688147" grpId="1" animBg="1"/>
      <p:bldP spid="688148" grpId="0" animBg="1"/>
      <p:bldP spid="688148" grpId="1" animBg="1"/>
      <p:bldP spid="688149" grpId="0" animBg="1"/>
      <p:bldP spid="688149" grpId="1" animBg="1"/>
      <p:bldP spid="688150" grpId="0" animBg="1"/>
      <p:bldP spid="688150" grpId="1" animBg="1"/>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199" y="228599"/>
            <a:ext cx="8147325" cy="1702605"/>
          </a:xfrm>
        </p:spPr>
        <p:txBody>
          <a:bodyPr/>
          <a:lstStyle/>
          <a:p>
            <a:r>
              <a:rPr lang="en-US" sz="2400" dirty="0" smtClean="0"/>
              <a:t>To do: </a:t>
            </a:r>
            <a:br>
              <a:rPr lang="en-US" sz="2400" dirty="0" smtClean="0"/>
            </a:br>
            <a:r>
              <a:rPr lang="en-US" sz="2400" dirty="0" smtClean="0"/>
              <a:t>	Parameter sensitivity analysis</a:t>
            </a:r>
            <a:br>
              <a:rPr lang="en-US" sz="2400" dirty="0" smtClean="0"/>
            </a:br>
            <a:r>
              <a:rPr lang="en-US" sz="2400" dirty="0" smtClean="0"/>
              <a:t>	Incorporating nutrient sensing pathways</a:t>
            </a:r>
            <a:br>
              <a:rPr lang="en-US" sz="2400" dirty="0" smtClean="0"/>
            </a:br>
            <a:r>
              <a:rPr lang="en-US" sz="2400" dirty="0" smtClean="0"/>
              <a:t>	Incorporating aging effect</a:t>
            </a:r>
          </a:p>
        </p:txBody>
      </p:sp>
      <p:sp>
        <p:nvSpPr>
          <p:cNvPr id="24579" name="Terminator 3"/>
          <p:cNvSpPr>
            <a:spLocks noChangeArrowheads="1"/>
          </p:cNvSpPr>
          <p:nvPr/>
        </p:nvSpPr>
        <p:spPr bwMode="auto">
          <a:xfrm>
            <a:off x="3116295" y="2847435"/>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4580" name="Terminator 4"/>
          <p:cNvSpPr>
            <a:spLocks noChangeArrowheads="1"/>
          </p:cNvSpPr>
          <p:nvPr/>
        </p:nvSpPr>
        <p:spPr bwMode="auto">
          <a:xfrm>
            <a:off x="4868895" y="2771235"/>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4581" name="Terminator 5"/>
          <p:cNvSpPr>
            <a:spLocks noChangeArrowheads="1"/>
          </p:cNvSpPr>
          <p:nvPr/>
        </p:nvSpPr>
        <p:spPr bwMode="auto">
          <a:xfrm>
            <a:off x="6545295" y="2847435"/>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4582" name="Straight Connector 6"/>
          <p:cNvCxnSpPr>
            <a:cxnSpLocks noChangeShapeType="1"/>
          </p:cNvCxnSpPr>
          <p:nvPr/>
        </p:nvCxnSpPr>
        <p:spPr bwMode="auto">
          <a:xfrm>
            <a:off x="4194208" y="3377660"/>
            <a:ext cx="822325" cy="823913"/>
          </a:xfrm>
          <a:prstGeom prst="line">
            <a:avLst/>
          </a:prstGeom>
          <a:noFill/>
          <a:ln w="9525">
            <a:noFill/>
            <a:round/>
            <a:headEnd/>
            <a:tailEnd/>
          </a:ln>
        </p:spPr>
      </p:cxnSp>
      <p:grpSp>
        <p:nvGrpSpPr>
          <p:cNvPr id="2" name="Group 12"/>
          <p:cNvGrpSpPr>
            <a:grpSpLocks/>
          </p:cNvGrpSpPr>
          <p:nvPr/>
        </p:nvGrpSpPr>
        <p:grpSpPr bwMode="auto">
          <a:xfrm>
            <a:off x="4106895" y="3252248"/>
            <a:ext cx="609600" cy="152400"/>
            <a:chOff x="2819400" y="3581400"/>
            <a:chExt cx="609600" cy="152400"/>
          </a:xfrm>
        </p:grpSpPr>
        <p:cxnSp>
          <p:nvCxnSpPr>
            <p:cNvPr id="24603"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4604"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935695" y="3252248"/>
            <a:ext cx="609600" cy="152400"/>
            <a:chOff x="2819400" y="3581400"/>
            <a:chExt cx="609600" cy="152400"/>
          </a:xfrm>
        </p:grpSpPr>
        <p:cxnSp>
          <p:nvCxnSpPr>
            <p:cNvPr id="24601"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4602"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4585" name="Elbow Connector 22"/>
          <p:cNvCxnSpPr>
            <a:cxnSpLocks noChangeShapeType="1"/>
            <a:stCxn id="24589" idx="0"/>
            <a:endCxn id="24581" idx="0"/>
          </p:cNvCxnSpPr>
          <p:nvPr/>
        </p:nvCxnSpPr>
        <p:spPr bwMode="auto">
          <a:xfrm rot="5400000" flipH="1" flipV="1">
            <a:off x="4430745" y="161385"/>
            <a:ext cx="76200" cy="5448300"/>
          </a:xfrm>
          <a:prstGeom prst="bentConnector3">
            <a:avLst>
              <a:gd name="adj1" fmla="val 400000"/>
            </a:avLst>
          </a:prstGeom>
          <a:noFill/>
          <a:ln w="9525">
            <a:solidFill>
              <a:schemeClr val="bg2"/>
            </a:solidFill>
            <a:round/>
            <a:headEnd/>
            <a:tailEnd type="arrow" w="med" len="med"/>
          </a:ln>
        </p:spPr>
      </p:cxnSp>
      <p:cxnSp>
        <p:nvCxnSpPr>
          <p:cNvPr id="24586" name="Elbow Connector 66"/>
          <p:cNvCxnSpPr>
            <a:cxnSpLocks noChangeShapeType="1"/>
            <a:stCxn id="24581" idx="2"/>
            <a:endCxn id="24580" idx="2"/>
          </p:cNvCxnSpPr>
          <p:nvPr/>
        </p:nvCxnSpPr>
        <p:spPr bwMode="auto">
          <a:xfrm rot="5400000">
            <a:off x="6297645" y="2714086"/>
            <a:ext cx="3175" cy="1790700"/>
          </a:xfrm>
          <a:prstGeom prst="bentConnector3">
            <a:avLst>
              <a:gd name="adj1" fmla="val 14395468"/>
            </a:avLst>
          </a:prstGeom>
          <a:noFill/>
          <a:ln w="9525">
            <a:solidFill>
              <a:schemeClr val="bg2"/>
            </a:solidFill>
            <a:round/>
            <a:headEnd/>
            <a:tailEnd/>
          </a:ln>
        </p:spPr>
      </p:cxnSp>
      <p:cxnSp>
        <p:nvCxnSpPr>
          <p:cNvPr id="24587" name="Straight Connector 69"/>
          <p:cNvCxnSpPr>
            <a:cxnSpLocks noChangeShapeType="1"/>
          </p:cNvCxnSpPr>
          <p:nvPr/>
        </p:nvCxnSpPr>
        <p:spPr bwMode="auto">
          <a:xfrm>
            <a:off x="5249895" y="3609435"/>
            <a:ext cx="304800" cy="1588"/>
          </a:xfrm>
          <a:prstGeom prst="line">
            <a:avLst/>
          </a:prstGeom>
          <a:noFill/>
          <a:ln w="9525">
            <a:solidFill>
              <a:schemeClr val="bg2"/>
            </a:solidFill>
            <a:round/>
            <a:headEnd/>
            <a:tailEnd/>
          </a:ln>
        </p:spPr>
      </p:cxnSp>
      <p:cxnSp>
        <p:nvCxnSpPr>
          <p:cNvPr id="24588" name="Straight Arrow Connector 74"/>
          <p:cNvCxnSpPr>
            <a:cxnSpLocks noChangeShapeType="1"/>
          </p:cNvCxnSpPr>
          <p:nvPr/>
        </p:nvCxnSpPr>
        <p:spPr bwMode="auto">
          <a:xfrm flipV="1">
            <a:off x="2278095" y="3330035"/>
            <a:ext cx="685800" cy="9525"/>
          </a:xfrm>
          <a:prstGeom prst="straightConnector1">
            <a:avLst/>
          </a:prstGeom>
          <a:noFill/>
          <a:ln w="9525">
            <a:solidFill>
              <a:schemeClr val="bg2"/>
            </a:solidFill>
            <a:round/>
            <a:headEnd/>
            <a:tailEnd type="arrow" w="med" len="med"/>
          </a:ln>
        </p:spPr>
      </p:cxnSp>
      <p:sp>
        <p:nvSpPr>
          <p:cNvPr id="24589" name="Terminator 75"/>
          <p:cNvSpPr>
            <a:spLocks noChangeArrowheads="1"/>
          </p:cNvSpPr>
          <p:nvPr/>
        </p:nvSpPr>
        <p:spPr bwMode="auto">
          <a:xfrm>
            <a:off x="982695" y="2923635"/>
            <a:ext cx="1524000" cy="557213"/>
          </a:xfrm>
          <a:prstGeom prst="flowChartTerminator">
            <a:avLst/>
          </a:prstGeom>
          <a:noFill/>
          <a:ln w="3175">
            <a:noFill/>
            <a:round/>
            <a:headEnd/>
            <a:tailEnd/>
          </a:ln>
        </p:spPr>
        <p:txBody>
          <a:bodyPr/>
          <a:lstStyle/>
          <a:p>
            <a:r>
              <a:rPr lang="en-US" sz="1800" dirty="0">
                <a:solidFill>
                  <a:schemeClr val="bg2"/>
                </a:solidFill>
              </a:rPr>
              <a:t>Growth</a:t>
            </a:r>
          </a:p>
        </p:txBody>
      </p:sp>
      <p:sp>
        <p:nvSpPr>
          <p:cNvPr id="24590" name="Terminator 76"/>
          <p:cNvSpPr>
            <a:spLocks noChangeArrowheads="1"/>
          </p:cNvSpPr>
          <p:nvPr/>
        </p:nvSpPr>
        <p:spPr bwMode="auto">
          <a:xfrm>
            <a:off x="5783295" y="4447635"/>
            <a:ext cx="2590800" cy="1143000"/>
          </a:xfrm>
          <a:prstGeom prst="flowChartTerminator">
            <a:avLst/>
          </a:prstGeom>
          <a:noFill/>
          <a:ln w="3175">
            <a:noFill/>
            <a:round/>
            <a:headEnd/>
            <a:tailEnd/>
          </a:ln>
        </p:spPr>
        <p:txBody>
          <a:bodyPr/>
          <a:lstStyle/>
          <a:p>
            <a:r>
              <a:rPr lang="en-US" sz="2400" i="1" dirty="0">
                <a:solidFill>
                  <a:srgbClr val="FF0000"/>
                </a:solidFill>
              </a:rPr>
              <a:t>Aging </a:t>
            </a:r>
            <a:r>
              <a:rPr lang="en-US" sz="2400" i="1" dirty="0" smtClean="0">
                <a:solidFill>
                  <a:srgbClr val="FF0000"/>
                </a:solidFill>
              </a:rPr>
              <a:t>effect?</a:t>
            </a:r>
            <a:endParaRPr lang="en-US" sz="2400" i="1" dirty="0">
              <a:solidFill>
                <a:srgbClr val="FF0000"/>
              </a:solidFill>
            </a:endParaRPr>
          </a:p>
        </p:txBody>
      </p:sp>
      <p:cxnSp>
        <p:nvCxnSpPr>
          <p:cNvPr id="24591" name="Curved Connector 78"/>
          <p:cNvCxnSpPr>
            <a:cxnSpLocks noChangeShapeType="1"/>
          </p:cNvCxnSpPr>
          <p:nvPr/>
        </p:nvCxnSpPr>
        <p:spPr bwMode="auto">
          <a:xfrm rot="16200000" flipV="1">
            <a:off x="6058726" y="4096004"/>
            <a:ext cx="744538" cy="685800"/>
          </a:xfrm>
          <a:prstGeom prst="curvedConnector3">
            <a:avLst>
              <a:gd name="adj1" fmla="val 50000"/>
            </a:avLst>
          </a:prstGeom>
          <a:noFill/>
          <a:ln w="9525">
            <a:solidFill>
              <a:schemeClr val="bg2"/>
            </a:solidFill>
            <a:prstDash val="dash"/>
            <a:round/>
            <a:headEnd/>
            <a:tailEnd type="arrow" w="med" len="med"/>
          </a:ln>
        </p:spPr>
      </p:cxnSp>
      <p:cxnSp>
        <p:nvCxnSpPr>
          <p:cNvPr id="24592" name="Curved Connector 85"/>
          <p:cNvCxnSpPr>
            <a:cxnSpLocks noChangeShapeType="1"/>
          </p:cNvCxnSpPr>
          <p:nvPr/>
        </p:nvCxnSpPr>
        <p:spPr bwMode="auto">
          <a:xfrm rot="16200000" flipV="1">
            <a:off x="5783295" y="3820573"/>
            <a:ext cx="1447800" cy="533400"/>
          </a:xfrm>
          <a:prstGeom prst="curvedConnector3">
            <a:avLst>
              <a:gd name="adj1" fmla="val 50000"/>
            </a:avLst>
          </a:prstGeom>
          <a:noFill/>
          <a:ln w="9525">
            <a:solidFill>
              <a:schemeClr val="bg2"/>
            </a:solidFill>
            <a:prstDash val="dash"/>
            <a:round/>
            <a:headEnd/>
            <a:tailEnd type="arrow" w="med" len="med"/>
          </a:ln>
        </p:spPr>
      </p:cxnSp>
      <p:cxnSp>
        <p:nvCxnSpPr>
          <p:cNvPr id="24593" name="Curved Connector 88"/>
          <p:cNvCxnSpPr>
            <a:cxnSpLocks noChangeShapeType="1"/>
          </p:cNvCxnSpPr>
          <p:nvPr/>
        </p:nvCxnSpPr>
        <p:spPr bwMode="auto">
          <a:xfrm rot="10800000">
            <a:off x="4335495" y="3415760"/>
            <a:ext cx="2438400" cy="1295400"/>
          </a:xfrm>
          <a:prstGeom prst="curvedConnector3">
            <a:avLst>
              <a:gd name="adj1" fmla="val 100190"/>
            </a:avLst>
          </a:prstGeom>
          <a:noFill/>
          <a:ln w="9525">
            <a:solidFill>
              <a:schemeClr val="bg2"/>
            </a:solidFill>
            <a:prstDash val="dash"/>
            <a:round/>
            <a:headEnd/>
            <a:tailEnd type="arrow" w="med" len="med"/>
          </a:ln>
        </p:spPr>
      </p:cxnSp>
      <p:sp>
        <p:nvSpPr>
          <p:cNvPr id="24594" name="Terminator 5"/>
          <p:cNvSpPr>
            <a:spLocks noChangeArrowheads="1"/>
          </p:cNvSpPr>
          <p:nvPr/>
        </p:nvSpPr>
        <p:spPr bwMode="auto">
          <a:xfrm rot="-3247189">
            <a:off x="7320789" y="3254629"/>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24595" name="Curved Connector 88"/>
          <p:cNvCxnSpPr>
            <a:cxnSpLocks noChangeShapeType="1"/>
          </p:cNvCxnSpPr>
          <p:nvPr/>
        </p:nvCxnSpPr>
        <p:spPr bwMode="auto">
          <a:xfrm flipH="1" flipV="1">
            <a:off x="5630895" y="2390235"/>
            <a:ext cx="2514600" cy="2362200"/>
          </a:xfrm>
          <a:prstGeom prst="curvedConnector4">
            <a:avLst>
              <a:gd name="adj1" fmla="val -9093"/>
              <a:gd name="adj2" fmla="val 109676"/>
            </a:avLst>
          </a:prstGeom>
          <a:noFill/>
          <a:ln w="9525">
            <a:solidFill>
              <a:schemeClr val="bg2"/>
            </a:solidFill>
            <a:prstDash val="dash"/>
            <a:round/>
            <a:headEnd/>
            <a:tailEnd type="arrow" w="med" len="med"/>
          </a:ln>
        </p:spPr>
      </p:cxnSp>
      <p:sp>
        <p:nvSpPr>
          <p:cNvPr id="24597" name="TextBox 24"/>
          <p:cNvSpPr txBox="1">
            <a:spLocks noChangeArrowheads="1"/>
          </p:cNvSpPr>
          <p:nvPr/>
        </p:nvSpPr>
        <p:spPr bwMode="auto">
          <a:xfrm>
            <a:off x="5865845" y="2847435"/>
            <a:ext cx="801688" cy="384175"/>
          </a:xfrm>
          <a:prstGeom prst="rect">
            <a:avLst/>
          </a:prstGeom>
          <a:noFill/>
          <a:ln w="9525">
            <a:noFill/>
            <a:miter lim="800000"/>
            <a:headEnd/>
            <a:tailEnd/>
          </a:ln>
        </p:spPr>
        <p:txBody>
          <a:bodyPr wrap="none">
            <a:spAutoFit/>
          </a:bodyPr>
          <a:lstStyle/>
          <a:p>
            <a:r>
              <a:rPr lang="en-US" sz="1900">
                <a:solidFill>
                  <a:schemeClr val="bg1"/>
                </a:solidFill>
              </a:rPr>
              <a:t>K6,</a:t>
            </a:r>
            <a:r>
              <a:rPr lang="en-US" sz="1800">
                <a:solidFill>
                  <a:schemeClr val="bg1"/>
                </a:solidFill>
              </a:rPr>
              <a:t>n6</a:t>
            </a:r>
          </a:p>
        </p:txBody>
      </p:sp>
      <p:sp>
        <p:nvSpPr>
          <p:cNvPr id="24598" name="TextBox 26"/>
          <p:cNvSpPr txBox="1">
            <a:spLocks noChangeArrowheads="1"/>
          </p:cNvSpPr>
          <p:nvPr/>
        </p:nvSpPr>
        <p:spPr bwMode="auto">
          <a:xfrm>
            <a:off x="4030695" y="2923635"/>
            <a:ext cx="814388" cy="384175"/>
          </a:xfrm>
          <a:prstGeom prst="rect">
            <a:avLst/>
          </a:prstGeom>
          <a:noFill/>
          <a:ln w="9525">
            <a:noFill/>
            <a:miter lim="800000"/>
            <a:headEnd/>
            <a:tailEnd/>
          </a:ln>
        </p:spPr>
        <p:txBody>
          <a:bodyPr wrap="none">
            <a:spAutoFit/>
          </a:bodyPr>
          <a:lstStyle/>
          <a:p>
            <a:r>
              <a:rPr lang="en-US" sz="1900">
                <a:solidFill>
                  <a:schemeClr val="bg1"/>
                </a:solidFill>
              </a:rPr>
              <a:t>K3,</a:t>
            </a:r>
            <a:r>
              <a:rPr lang="en-US" sz="1800">
                <a:solidFill>
                  <a:schemeClr val="bg1"/>
                </a:solidFill>
              </a:rPr>
              <a:t>n3</a:t>
            </a:r>
          </a:p>
        </p:txBody>
      </p:sp>
      <p:sp>
        <p:nvSpPr>
          <p:cNvPr id="24599" name="TextBox 27"/>
          <p:cNvSpPr txBox="1">
            <a:spLocks noChangeArrowheads="1"/>
          </p:cNvSpPr>
          <p:nvPr/>
        </p:nvSpPr>
        <p:spPr bwMode="auto">
          <a:xfrm>
            <a:off x="3878295" y="2161635"/>
            <a:ext cx="800100" cy="384175"/>
          </a:xfrm>
          <a:prstGeom prst="rect">
            <a:avLst/>
          </a:prstGeom>
          <a:noFill/>
          <a:ln w="9525">
            <a:noFill/>
            <a:miter lim="800000"/>
            <a:headEnd/>
            <a:tailEnd/>
          </a:ln>
        </p:spPr>
        <p:txBody>
          <a:bodyPr wrap="none">
            <a:spAutoFit/>
          </a:bodyPr>
          <a:lstStyle/>
          <a:p>
            <a:r>
              <a:rPr lang="en-US" sz="1900">
                <a:solidFill>
                  <a:schemeClr val="bg1"/>
                </a:solidFill>
              </a:rPr>
              <a:t>K7,</a:t>
            </a:r>
            <a:r>
              <a:rPr lang="en-US" sz="1800">
                <a:solidFill>
                  <a:schemeClr val="bg1"/>
                </a:solidFill>
              </a:rPr>
              <a:t>n7</a:t>
            </a:r>
          </a:p>
        </p:txBody>
      </p:sp>
      <p:sp>
        <p:nvSpPr>
          <p:cNvPr id="24600" name="TextBox 28"/>
          <p:cNvSpPr txBox="1">
            <a:spLocks noChangeArrowheads="1"/>
          </p:cNvSpPr>
          <p:nvPr/>
        </p:nvSpPr>
        <p:spPr bwMode="auto">
          <a:xfrm>
            <a:off x="5402295" y="3685635"/>
            <a:ext cx="800100" cy="384175"/>
          </a:xfrm>
          <a:prstGeom prst="rect">
            <a:avLst/>
          </a:prstGeom>
          <a:noFill/>
          <a:ln w="9525">
            <a:noFill/>
            <a:miter lim="800000"/>
            <a:headEnd/>
            <a:tailEnd/>
          </a:ln>
        </p:spPr>
        <p:txBody>
          <a:bodyPr wrap="none">
            <a:spAutoFit/>
          </a:bodyPr>
          <a:lstStyle/>
          <a:p>
            <a:r>
              <a:rPr lang="en-US" sz="1900">
                <a:solidFill>
                  <a:schemeClr val="bg1"/>
                </a:solidFill>
              </a:rPr>
              <a:t>K5,</a:t>
            </a:r>
            <a:r>
              <a:rPr lang="en-US" sz="1800">
                <a:solidFill>
                  <a:schemeClr val="bg1"/>
                </a:solidFill>
              </a:rPr>
              <a:t>n5</a:t>
            </a:r>
          </a:p>
        </p:txBody>
      </p:sp>
      <p:sp>
        <p:nvSpPr>
          <p:cNvPr id="29" name="Terminator 75"/>
          <p:cNvSpPr>
            <a:spLocks noChangeArrowheads="1"/>
          </p:cNvSpPr>
          <p:nvPr/>
        </p:nvSpPr>
        <p:spPr bwMode="auto">
          <a:xfrm>
            <a:off x="731500" y="4112970"/>
            <a:ext cx="1524000" cy="557213"/>
          </a:xfrm>
          <a:prstGeom prst="flowChartTerminator">
            <a:avLst/>
          </a:prstGeom>
          <a:noFill/>
          <a:ln w="3175">
            <a:noFill/>
            <a:round/>
            <a:headEnd/>
            <a:tailEnd/>
          </a:ln>
        </p:spPr>
        <p:txBody>
          <a:bodyPr/>
          <a:lstStyle/>
          <a:p>
            <a:pPr algn="l"/>
            <a:r>
              <a:rPr lang="en-US" sz="1800" dirty="0" smtClean="0">
                <a:solidFill>
                  <a:srgbClr val="FF0000"/>
                </a:solidFill>
              </a:rPr>
              <a:t>TORc1</a:t>
            </a:r>
            <a:endParaRPr lang="en-US" sz="1800" dirty="0">
              <a:solidFill>
                <a:srgbClr val="FF0000"/>
              </a:solidFill>
            </a:endParaRPr>
          </a:p>
        </p:txBody>
      </p:sp>
      <p:sp>
        <p:nvSpPr>
          <p:cNvPr id="30" name="Terminator 75"/>
          <p:cNvSpPr>
            <a:spLocks noChangeArrowheads="1"/>
          </p:cNvSpPr>
          <p:nvPr/>
        </p:nvSpPr>
        <p:spPr bwMode="auto">
          <a:xfrm>
            <a:off x="731500" y="4518776"/>
            <a:ext cx="1524000" cy="557213"/>
          </a:xfrm>
          <a:prstGeom prst="flowChartTerminator">
            <a:avLst/>
          </a:prstGeom>
          <a:noFill/>
          <a:ln w="3175">
            <a:noFill/>
            <a:round/>
            <a:headEnd/>
            <a:tailEnd/>
          </a:ln>
        </p:spPr>
        <p:txBody>
          <a:bodyPr/>
          <a:lstStyle/>
          <a:p>
            <a:pPr algn="l"/>
            <a:r>
              <a:rPr lang="en-US" sz="1800" dirty="0" smtClean="0">
                <a:solidFill>
                  <a:srgbClr val="FF0000"/>
                </a:solidFill>
              </a:rPr>
              <a:t>MSN2/4</a:t>
            </a:r>
            <a:endParaRPr lang="en-US" sz="1800" dirty="0">
              <a:solidFill>
                <a:srgbClr val="FF0000"/>
              </a:solidFill>
            </a:endParaRPr>
          </a:p>
        </p:txBody>
      </p:sp>
      <p:sp>
        <p:nvSpPr>
          <p:cNvPr id="31" name="Terminator 75"/>
          <p:cNvSpPr>
            <a:spLocks noChangeArrowheads="1"/>
          </p:cNvSpPr>
          <p:nvPr/>
        </p:nvSpPr>
        <p:spPr bwMode="auto">
          <a:xfrm>
            <a:off x="731500" y="5387655"/>
            <a:ext cx="1524000" cy="557213"/>
          </a:xfrm>
          <a:prstGeom prst="flowChartTerminator">
            <a:avLst/>
          </a:prstGeom>
          <a:noFill/>
          <a:ln w="3175">
            <a:noFill/>
            <a:round/>
            <a:headEnd/>
            <a:tailEnd/>
          </a:ln>
        </p:spPr>
        <p:txBody>
          <a:bodyPr/>
          <a:lstStyle/>
          <a:p>
            <a:pPr algn="l"/>
            <a:r>
              <a:rPr lang="en-US" sz="1800" dirty="0" smtClean="0">
                <a:solidFill>
                  <a:srgbClr val="FF0000"/>
                </a:solidFill>
              </a:rPr>
              <a:t>OTHERS?</a:t>
            </a:r>
            <a:endParaRPr lang="en-US" sz="1800" dirty="0">
              <a:solidFill>
                <a:srgbClr val="FF0000"/>
              </a:solidFill>
            </a:endParaRPr>
          </a:p>
        </p:txBody>
      </p:sp>
      <p:sp>
        <p:nvSpPr>
          <p:cNvPr id="32" name="Terminator 75"/>
          <p:cNvSpPr>
            <a:spLocks noChangeArrowheads="1"/>
          </p:cNvSpPr>
          <p:nvPr/>
        </p:nvSpPr>
        <p:spPr bwMode="auto">
          <a:xfrm>
            <a:off x="731500" y="4924582"/>
            <a:ext cx="1958655" cy="614480"/>
          </a:xfrm>
          <a:prstGeom prst="flowChartTerminator">
            <a:avLst/>
          </a:prstGeom>
          <a:noFill/>
          <a:ln w="3175">
            <a:noFill/>
            <a:round/>
            <a:headEnd/>
            <a:tailEnd/>
          </a:ln>
        </p:spPr>
        <p:txBody>
          <a:bodyPr/>
          <a:lstStyle/>
          <a:p>
            <a:pPr algn="l"/>
            <a:r>
              <a:rPr lang="en-US" sz="1800" dirty="0" smtClean="0">
                <a:solidFill>
                  <a:srgbClr val="FF0000"/>
                </a:solidFill>
              </a:rPr>
              <a:t>Mitochondrion</a:t>
            </a:r>
            <a:endParaRPr lang="en-US" sz="1800" dirty="0">
              <a:solidFill>
                <a:srgbClr val="FF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32234" y="164575"/>
            <a:ext cx="8410695" cy="1113745"/>
          </a:xfrm>
        </p:spPr>
        <p:txBody>
          <a:bodyPr/>
          <a:lstStyle/>
          <a:p>
            <a:r>
              <a:rPr lang="en-US" sz="2400" b="1" dirty="0" smtClean="0"/>
              <a:t>Nutrient sensing and quiescence (</a:t>
            </a:r>
            <a:r>
              <a:rPr lang="en-US" sz="2400" i="1" dirty="0" err="1" smtClean="0"/>
              <a:t>Zaman</a:t>
            </a:r>
            <a:r>
              <a:rPr lang="en-US" sz="2400" i="1" dirty="0" smtClean="0"/>
              <a:t> et al, 2008, ARG</a:t>
            </a:r>
            <a:r>
              <a:rPr lang="en-US" sz="2400" b="1" dirty="0" smtClean="0"/>
              <a:t>)</a:t>
            </a:r>
            <a:endParaRPr lang="en-US" sz="2400" b="1" dirty="0"/>
          </a:p>
        </p:txBody>
      </p:sp>
      <p:pic>
        <p:nvPicPr>
          <p:cNvPr id="253954" name="Picture 2"/>
          <p:cNvPicPr>
            <a:picLocks noChangeAspect="1" noChangeArrowheads="1"/>
          </p:cNvPicPr>
          <p:nvPr/>
        </p:nvPicPr>
        <p:blipFill>
          <a:blip r:embed="rId2" cstate="print"/>
          <a:srcRect l="1105" r="3867"/>
          <a:stretch>
            <a:fillRect/>
          </a:stretch>
        </p:blipFill>
        <p:spPr bwMode="auto">
          <a:xfrm>
            <a:off x="616285" y="1009485"/>
            <a:ext cx="6605660" cy="53070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p:cNvSpPr>
            <a:spLocks noGrp="1"/>
          </p:cNvSpPr>
          <p:nvPr>
            <p:ph type="title"/>
          </p:nvPr>
        </p:nvSpPr>
        <p:spPr>
          <a:xfrm>
            <a:off x="102225" y="20105"/>
            <a:ext cx="2933575" cy="1066190"/>
          </a:xfrm>
        </p:spPr>
        <p:txBody>
          <a:bodyPr/>
          <a:lstStyle/>
          <a:p>
            <a:r>
              <a:rPr lang="en-US" sz="2400" b="1" dirty="0" smtClean="0"/>
              <a:t>Acknowledgement</a:t>
            </a:r>
          </a:p>
        </p:txBody>
      </p:sp>
      <p:sp>
        <p:nvSpPr>
          <p:cNvPr id="73731" name="Content Placeholder 2"/>
          <p:cNvSpPr>
            <a:spLocks noGrp="1"/>
          </p:cNvSpPr>
          <p:nvPr>
            <p:ph idx="1"/>
          </p:nvPr>
        </p:nvSpPr>
        <p:spPr>
          <a:xfrm>
            <a:off x="424261" y="1009485"/>
            <a:ext cx="4339764" cy="5146270"/>
          </a:xfrm>
        </p:spPr>
        <p:txBody>
          <a:bodyPr/>
          <a:lstStyle/>
          <a:p>
            <a:pPr>
              <a:buFont typeface="Arial" pitchFamily="34" charset="0"/>
              <a:buChar char="•"/>
            </a:pPr>
            <a:r>
              <a:rPr lang="en-US" sz="1800" dirty="0" err="1" smtClean="0">
                <a:latin typeface="+mj-lt"/>
              </a:rPr>
              <a:t>Shyla</a:t>
            </a:r>
            <a:r>
              <a:rPr lang="en-US" sz="1800" dirty="0" smtClean="0">
                <a:latin typeface="+mj-lt"/>
              </a:rPr>
              <a:t> Hardwick</a:t>
            </a:r>
          </a:p>
          <a:p>
            <a:pPr>
              <a:buFont typeface="Arial" pitchFamily="34" charset="0"/>
              <a:buChar char="•"/>
            </a:pPr>
            <a:r>
              <a:rPr lang="en-US" sz="1800" dirty="0" err="1" smtClean="0">
                <a:latin typeface="+mj-lt"/>
              </a:rPr>
              <a:t>Janella</a:t>
            </a:r>
            <a:r>
              <a:rPr lang="en-US" sz="1800" dirty="0" smtClean="0">
                <a:latin typeface="+mj-lt"/>
              </a:rPr>
              <a:t> </a:t>
            </a:r>
            <a:r>
              <a:rPr lang="en-US" sz="1800" dirty="0" err="1" smtClean="0">
                <a:latin typeface="+mj-lt"/>
              </a:rPr>
              <a:t>Wynter</a:t>
            </a:r>
            <a:endParaRPr lang="en-US" sz="1800" dirty="0" smtClean="0">
              <a:latin typeface="+mj-lt"/>
            </a:endParaRPr>
          </a:p>
          <a:p>
            <a:pPr>
              <a:buFont typeface="Arial" pitchFamily="34" charset="0"/>
              <a:buChar char="•"/>
            </a:pPr>
            <a:r>
              <a:rPr lang="en-US" sz="1800" dirty="0" smtClean="0">
                <a:latin typeface="+mj-lt"/>
              </a:rPr>
              <a:t>Erin Jackson</a:t>
            </a:r>
          </a:p>
          <a:p>
            <a:pPr>
              <a:buFont typeface="Arial" pitchFamily="34" charset="0"/>
              <a:buChar char="•"/>
            </a:pPr>
            <a:endParaRPr lang="en-US" sz="1800" dirty="0" smtClean="0">
              <a:latin typeface="+mj-lt"/>
            </a:endParaRPr>
          </a:p>
          <a:p>
            <a:pPr>
              <a:buFont typeface="Arial" pitchFamily="34" charset="0"/>
              <a:buChar char="•"/>
            </a:pPr>
            <a:r>
              <a:rPr lang="en-US" sz="1800" dirty="0" smtClean="0">
                <a:latin typeface="+mj-lt"/>
              </a:rPr>
              <a:t>Maxine </a:t>
            </a:r>
            <a:r>
              <a:rPr lang="en-US" sz="1800" dirty="0" err="1" smtClean="0">
                <a:latin typeface="+mj-lt"/>
              </a:rPr>
              <a:t>Linial</a:t>
            </a:r>
            <a:endParaRPr lang="en-US" sz="1800" dirty="0" smtClean="0">
              <a:latin typeface="+mj-lt"/>
            </a:endParaRPr>
          </a:p>
          <a:p>
            <a:pPr>
              <a:buFont typeface="Arial" pitchFamily="34" charset="0"/>
              <a:buChar char="•"/>
            </a:pPr>
            <a:r>
              <a:rPr lang="en-US" sz="1800" dirty="0" smtClean="0">
                <a:latin typeface="+mj-lt"/>
              </a:rPr>
              <a:t>Katie </a:t>
            </a:r>
            <a:r>
              <a:rPr lang="en-US" sz="1800" dirty="0" err="1" smtClean="0">
                <a:latin typeface="+mj-lt"/>
              </a:rPr>
              <a:t>Peichel</a:t>
            </a:r>
            <a:endParaRPr lang="en-US" sz="1800" dirty="0" smtClean="0">
              <a:latin typeface="+mj-lt"/>
            </a:endParaRPr>
          </a:p>
          <a:p>
            <a:pPr>
              <a:buFont typeface="Arial" pitchFamily="34" charset="0"/>
              <a:buChar char="•"/>
            </a:pPr>
            <a:r>
              <a:rPr lang="en-US" sz="1800" dirty="0" smtClean="0">
                <a:latin typeface="+mj-lt"/>
              </a:rPr>
              <a:t>Suzannah Rutherford</a:t>
            </a:r>
          </a:p>
          <a:p>
            <a:pPr>
              <a:buFont typeface="Arial" pitchFamily="34" charset="0"/>
              <a:buChar char="•"/>
            </a:pPr>
            <a:r>
              <a:rPr lang="en-US" sz="1800" dirty="0" smtClean="0">
                <a:latin typeface="+mj-lt"/>
              </a:rPr>
              <a:t>Antonio </a:t>
            </a:r>
            <a:r>
              <a:rPr lang="en-US" sz="1800" dirty="0" err="1" smtClean="0">
                <a:latin typeface="+mj-lt"/>
              </a:rPr>
              <a:t>Bedalov</a:t>
            </a:r>
            <a:endParaRPr lang="en-US" sz="1800" dirty="0" smtClean="0">
              <a:latin typeface="+mj-lt"/>
            </a:endParaRPr>
          </a:p>
          <a:p>
            <a:pPr>
              <a:buFont typeface="Arial" pitchFamily="34" charset="0"/>
              <a:buChar char="•"/>
            </a:pPr>
            <a:r>
              <a:rPr lang="en-US" sz="1800" dirty="0" smtClean="0">
                <a:latin typeface="+mj-lt"/>
              </a:rPr>
              <a:t>Dan Gottschling</a:t>
            </a:r>
          </a:p>
          <a:p>
            <a:pPr>
              <a:buFont typeface="Arial" pitchFamily="34" charset="0"/>
              <a:buChar char="•"/>
            </a:pPr>
            <a:endParaRPr lang="en-US" sz="1800" dirty="0" smtClean="0">
              <a:latin typeface="+mj-lt"/>
            </a:endParaRPr>
          </a:p>
          <a:p>
            <a:pPr lvl="0">
              <a:buFont typeface="Arial" pitchFamily="34" charset="0"/>
              <a:buChar char="•"/>
              <a:defRPr/>
            </a:pPr>
            <a:r>
              <a:rPr lang="en-US" sz="1800" dirty="0" smtClean="0">
                <a:latin typeface="+mj-lt"/>
              </a:rPr>
              <a:t>David </a:t>
            </a:r>
            <a:r>
              <a:rPr lang="en-US" sz="1800" dirty="0" smtClean="0">
                <a:latin typeface="+mj-lt"/>
              </a:rPr>
              <a:t>Botstein</a:t>
            </a:r>
            <a:endParaRPr lang="en-US" sz="1800" dirty="0" smtClean="0">
              <a:latin typeface="+mj-lt"/>
            </a:endParaRPr>
          </a:p>
          <a:p>
            <a:pPr lvl="0">
              <a:buFont typeface="Arial" pitchFamily="34" charset="0"/>
              <a:buChar char="•"/>
              <a:defRPr/>
            </a:pPr>
            <a:r>
              <a:rPr lang="en-US" sz="1800" dirty="0" smtClean="0">
                <a:latin typeface="+mj-lt"/>
              </a:rPr>
              <a:t>Alison </a:t>
            </a:r>
            <a:r>
              <a:rPr lang="en-US" sz="1800" dirty="0" err="1" smtClean="0">
                <a:latin typeface="+mj-lt"/>
              </a:rPr>
              <a:t>Gammie</a:t>
            </a:r>
            <a:endParaRPr lang="en-US" sz="1800" dirty="0" smtClean="0">
              <a:latin typeface="+mj-lt"/>
            </a:endParaRPr>
          </a:p>
          <a:p>
            <a:pPr lvl="0">
              <a:buFont typeface="Arial" pitchFamily="34" charset="0"/>
              <a:buChar char="•"/>
              <a:defRPr/>
            </a:pPr>
            <a:r>
              <a:rPr lang="en-US" sz="1800" dirty="0" smtClean="0">
                <a:latin typeface="+mj-lt"/>
              </a:rPr>
              <a:t>Sandy Silverman</a:t>
            </a:r>
          </a:p>
          <a:p>
            <a:pPr lvl="0">
              <a:buFont typeface="Arial" pitchFamily="34" charset="0"/>
              <a:buChar char="•"/>
              <a:defRPr/>
            </a:pPr>
            <a:r>
              <a:rPr lang="en-US" sz="1800" dirty="0" smtClean="0">
                <a:latin typeface="+mj-lt"/>
              </a:rPr>
              <a:t>Tina </a:t>
            </a:r>
            <a:r>
              <a:rPr lang="en-US" sz="1800" dirty="0" err="1" smtClean="0">
                <a:latin typeface="+mj-lt"/>
              </a:rPr>
              <a:t>DeCoste</a:t>
            </a:r>
            <a:endParaRPr lang="en-US" sz="1800" dirty="0" smtClean="0">
              <a:latin typeface="+mj-lt"/>
            </a:endParaRPr>
          </a:p>
          <a:p>
            <a:pPr>
              <a:buFont typeface="Arial" pitchFamily="34" charset="0"/>
              <a:buChar char="•"/>
            </a:pPr>
            <a:endParaRPr lang="en-US" sz="1800" dirty="0" smtClean="0">
              <a:latin typeface="+mj-lt"/>
            </a:endParaRPr>
          </a:p>
        </p:txBody>
      </p:sp>
      <p:pic>
        <p:nvPicPr>
          <p:cNvPr id="73733" name="Picture 4"/>
          <p:cNvPicPr>
            <a:picLocks noChangeAspect="1" noChangeArrowheads="1"/>
          </p:cNvPicPr>
          <p:nvPr/>
        </p:nvPicPr>
        <p:blipFill>
          <a:blip r:embed="rId2" cstate="print"/>
          <a:srcRect/>
          <a:stretch>
            <a:fillRect/>
          </a:stretch>
        </p:blipFill>
        <p:spPr bwMode="auto">
          <a:xfrm>
            <a:off x="6799490" y="1892800"/>
            <a:ext cx="1839858" cy="556297"/>
          </a:xfrm>
          <a:prstGeom prst="rect">
            <a:avLst/>
          </a:prstGeom>
          <a:noFill/>
          <a:ln w="9525">
            <a:noFill/>
            <a:miter lim="800000"/>
            <a:headEnd/>
            <a:tailEnd/>
          </a:ln>
        </p:spPr>
      </p:pic>
      <p:pic>
        <p:nvPicPr>
          <p:cNvPr id="73734" name="Picture 6"/>
          <p:cNvPicPr>
            <a:picLocks noChangeAspect="1" noChangeArrowheads="1"/>
          </p:cNvPicPr>
          <p:nvPr/>
        </p:nvPicPr>
        <p:blipFill>
          <a:blip r:embed="rId3" cstate="print"/>
          <a:srcRect/>
          <a:stretch>
            <a:fillRect/>
          </a:stretch>
        </p:blipFill>
        <p:spPr bwMode="auto">
          <a:xfrm>
            <a:off x="6953110" y="356600"/>
            <a:ext cx="960125" cy="961518"/>
          </a:xfrm>
          <a:prstGeom prst="rect">
            <a:avLst/>
          </a:prstGeom>
          <a:noFill/>
          <a:ln w="9525">
            <a:noFill/>
            <a:miter lim="800000"/>
            <a:headEnd/>
            <a:tailEnd/>
          </a:ln>
        </p:spPr>
      </p:pic>
      <p:pic>
        <p:nvPicPr>
          <p:cNvPr id="73736" name="Picture 9" descr="yale logo"/>
          <p:cNvPicPr>
            <a:picLocks noChangeAspect="1" noChangeArrowheads="1"/>
          </p:cNvPicPr>
          <p:nvPr/>
        </p:nvPicPr>
        <p:blipFill>
          <a:blip r:embed="rId4" cstate="print"/>
          <a:srcRect/>
          <a:stretch>
            <a:fillRect/>
          </a:stretch>
        </p:blipFill>
        <p:spPr bwMode="auto">
          <a:xfrm>
            <a:off x="7106730" y="4465935"/>
            <a:ext cx="768100" cy="916989"/>
          </a:xfrm>
          <a:prstGeom prst="rect">
            <a:avLst/>
          </a:prstGeom>
          <a:noFill/>
          <a:ln w="9525">
            <a:noFill/>
            <a:miter lim="800000"/>
            <a:headEnd/>
            <a:tailEnd/>
          </a:ln>
        </p:spPr>
      </p:pic>
      <p:pic>
        <p:nvPicPr>
          <p:cNvPr id="245763" name="Picture 3"/>
          <p:cNvPicPr>
            <a:picLocks noChangeAspect="1" noChangeArrowheads="1"/>
          </p:cNvPicPr>
          <p:nvPr/>
        </p:nvPicPr>
        <p:blipFill>
          <a:blip r:embed="rId5" cstate="print"/>
          <a:srcRect/>
          <a:stretch>
            <a:fillRect/>
          </a:stretch>
        </p:blipFill>
        <p:spPr bwMode="auto">
          <a:xfrm>
            <a:off x="2777449" y="2315255"/>
            <a:ext cx="1717741" cy="649225"/>
          </a:xfrm>
          <a:prstGeom prst="rect">
            <a:avLst/>
          </a:prstGeom>
          <a:noFill/>
          <a:ln w="9525">
            <a:noFill/>
            <a:miter lim="800000"/>
            <a:headEnd/>
            <a:tailEnd/>
          </a:ln>
        </p:spPr>
      </p:pic>
      <p:sp>
        <p:nvSpPr>
          <p:cNvPr id="11" name="Content Placeholder 2"/>
          <p:cNvSpPr txBox="1">
            <a:spLocks/>
          </p:cNvSpPr>
          <p:nvPr/>
        </p:nvSpPr>
        <p:spPr bwMode="auto">
          <a:xfrm>
            <a:off x="4802430" y="625435"/>
            <a:ext cx="3456450" cy="553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eaLnBrk="0" hangingPunct="0">
              <a:spcBef>
                <a:spcPct val="20000"/>
              </a:spcBef>
              <a:buFont typeface="Arial" pitchFamily="34" charset="0"/>
              <a:buChar char="•"/>
            </a:pPr>
            <a:r>
              <a:rPr lang="en-US" sz="1800" b="0" kern="0" dirty="0" smtClean="0">
                <a:solidFill>
                  <a:schemeClr val="bg2"/>
                </a:solidFill>
                <a:latin typeface="+mj-lt"/>
              </a:rPr>
              <a:t>David Goldfarb</a:t>
            </a:r>
          </a:p>
          <a:p>
            <a:pPr marL="342900" indent="-342900" algn="l" eaLnBrk="0" hangingPunct="0">
              <a:spcBef>
                <a:spcPct val="20000"/>
              </a:spcBef>
              <a:buFont typeface="Arial" pitchFamily="34" charset="0"/>
              <a:buChar char="•"/>
            </a:pPr>
            <a:r>
              <a:rPr lang="en-US" sz="1800" b="0" kern="0" dirty="0" err="1" smtClean="0">
                <a:solidFill>
                  <a:schemeClr val="bg2"/>
                </a:solidFill>
                <a:latin typeface="+mj-lt"/>
              </a:rPr>
              <a:t>Meng</a:t>
            </a:r>
            <a:r>
              <a:rPr lang="en-US" sz="1800" b="0" kern="0" dirty="0" smtClean="0">
                <a:solidFill>
                  <a:schemeClr val="bg2"/>
                </a:solidFill>
                <a:latin typeface="+mj-lt"/>
              </a:rPr>
              <a:t> Lu</a:t>
            </a:r>
          </a:p>
          <a:p>
            <a:pPr marL="342900" indent="-342900" algn="l" eaLnBrk="0" hangingPunct="0">
              <a:spcBef>
                <a:spcPct val="20000"/>
              </a:spcBef>
              <a:buFont typeface="Arial" pitchFamily="34" charset="0"/>
              <a:buChar char="•"/>
            </a:pPr>
            <a:endParaRPr lang="en-US" sz="1800" b="0" kern="0" dirty="0" smtClean="0">
              <a:solidFill>
                <a:schemeClr val="bg2"/>
              </a:solidFill>
              <a:latin typeface="+mj-lt"/>
            </a:endParaRPr>
          </a:p>
          <a:p>
            <a:pPr marL="342900" indent="-342900" algn="l" eaLnBrk="0" hangingPunct="0">
              <a:spcBef>
                <a:spcPct val="20000"/>
              </a:spcBef>
              <a:buFont typeface="Arial" pitchFamily="34" charset="0"/>
              <a:buChar char="•"/>
            </a:pPr>
            <a:r>
              <a:rPr lang="en-US" sz="1800" b="0" kern="0" dirty="0" smtClean="0">
                <a:solidFill>
                  <a:schemeClr val="bg2"/>
                </a:solidFill>
                <a:latin typeface="+mj-lt"/>
              </a:rPr>
              <a:t>François </a:t>
            </a:r>
            <a:r>
              <a:rPr lang="en-US" sz="1800" b="0" kern="0" dirty="0" err="1" smtClean="0">
                <a:solidFill>
                  <a:schemeClr val="bg2"/>
                </a:solidFill>
                <a:latin typeface="+mj-lt"/>
              </a:rPr>
              <a:t>Taddei</a:t>
            </a:r>
            <a:endParaRPr lang="en-US" sz="1800" b="0" kern="0" dirty="0" smtClean="0">
              <a:solidFill>
                <a:schemeClr val="bg2"/>
              </a:solidFill>
              <a:latin typeface="+mj-lt"/>
            </a:endParaRPr>
          </a:p>
          <a:p>
            <a:pPr marL="342900" indent="-342900" algn="l" eaLnBrk="0" hangingPunct="0">
              <a:spcBef>
                <a:spcPct val="20000"/>
              </a:spcBef>
              <a:buFont typeface="Arial" pitchFamily="34" charset="0"/>
              <a:buChar char="•"/>
            </a:pPr>
            <a:r>
              <a:rPr lang="en-US" sz="1800" b="0" kern="0" dirty="0" smtClean="0">
                <a:solidFill>
                  <a:schemeClr val="bg2"/>
                </a:solidFill>
                <a:latin typeface="+mj-lt"/>
              </a:rPr>
              <a:t>Ariel Lindner</a:t>
            </a:r>
          </a:p>
          <a:p>
            <a:pPr marL="342900" indent="-342900" algn="l" eaLnBrk="0" hangingPunct="0">
              <a:spcBef>
                <a:spcPct val="20000"/>
              </a:spcBef>
              <a:buFont typeface="Arial" pitchFamily="34" charset="0"/>
              <a:buChar char="•"/>
            </a:pPr>
            <a:r>
              <a:rPr lang="en-US" sz="1800" b="0" kern="0" dirty="0" smtClean="0">
                <a:solidFill>
                  <a:schemeClr val="bg2"/>
                </a:solidFill>
                <a:latin typeface="+mj-lt"/>
              </a:rPr>
              <a:t>Tamara Milosevic</a:t>
            </a:r>
          </a:p>
          <a:p>
            <a:pPr marL="342900" indent="-342900" algn="l" eaLnBrk="0" hangingPunct="0">
              <a:spcBef>
                <a:spcPct val="20000"/>
              </a:spcBef>
              <a:buFont typeface="Arial" pitchFamily="34" charset="0"/>
              <a:buChar char="•"/>
            </a:pPr>
            <a:endParaRPr lang="en-US" sz="1800" b="0" kern="0" dirty="0" smtClean="0">
              <a:solidFill>
                <a:schemeClr val="bg2"/>
              </a:solidFill>
              <a:latin typeface="+mj-lt"/>
            </a:endParaRPr>
          </a:p>
          <a:p>
            <a:pPr marL="342900" indent="-342900" algn="l" eaLnBrk="0" hangingPunct="0">
              <a:spcBef>
                <a:spcPct val="20000"/>
              </a:spcBef>
              <a:buFont typeface="Arial" pitchFamily="34" charset="0"/>
              <a:buChar char="•"/>
            </a:pPr>
            <a:r>
              <a:rPr lang="en-US" sz="1800" b="0" kern="0" dirty="0" smtClean="0">
                <a:solidFill>
                  <a:schemeClr val="bg2"/>
                </a:solidFill>
                <a:latin typeface="+mj-lt"/>
              </a:rPr>
              <a:t>Matt </a:t>
            </a:r>
            <a:r>
              <a:rPr lang="en-US" sz="1800" b="0" kern="0" dirty="0" err="1" smtClean="0">
                <a:solidFill>
                  <a:schemeClr val="bg2"/>
                </a:solidFill>
                <a:latin typeface="+mj-lt"/>
              </a:rPr>
              <a:t>Kaberlein</a:t>
            </a:r>
            <a:endParaRPr lang="en-US" sz="1800" b="0" kern="0" dirty="0" smtClean="0">
              <a:solidFill>
                <a:schemeClr val="bg2"/>
              </a:solidFill>
              <a:latin typeface="+mj-lt"/>
            </a:endParaRPr>
          </a:p>
          <a:p>
            <a:pPr marL="342900" indent="-342900" algn="l" eaLnBrk="0" hangingPunct="0">
              <a:spcBef>
                <a:spcPct val="20000"/>
              </a:spcBef>
              <a:buFont typeface="Arial" pitchFamily="34" charset="0"/>
              <a:buChar char="•"/>
            </a:pPr>
            <a:r>
              <a:rPr lang="en-US" sz="1800" b="0" kern="0" dirty="0" smtClean="0">
                <a:solidFill>
                  <a:schemeClr val="bg2"/>
                </a:solidFill>
                <a:latin typeface="+mj-lt"/>
              </a:rPr>
              <a:t>Brian Kennedy </a:t>
            </a:r>
          </a:p>
          <a:p>
            <a:pPr marL="342900" indent="-342900" algn="l" eaLnBrk="0" hangingPunct="0">
              <a:spcBef>
                <a:spcPct val="20000"/>
              </a:spcBef>
              <a:buFont typeface="Arial" pitchFamily="34" charset="0"/>
              <a:buChar char="•"/>
            </a:pPr>
            <a:endParaRPr lang="en-US" sz="1800" b="0" kern="0" dirty="0" smtClean="0">
              <a:solidFill>
                <a:schemeClr val="bg2"/>
              </a:solidFill>
              <a:latin typeface="+mj-lt"/>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1800" b="0" i="0" u="none" strike="noStrike" kern="0" cap="none" spc="0" normalizeH="0" baseline="0" noProof="0" dirty="0" smtClean="0">
                <a:ln>
                  <a:noFill/>
                </a:ln>
                <a:solidFill>
                  <a:schemeClr val="bg2"/>
                </a:solidFill>
                <a:effectLst/>
                <a:uLnTx/>
                <a:uFillTx/>
                <a:latin typeface="+mj-lt"/>
                <a:ea typeface="ＭＳ Ｐゴシック" charset="-128"/>
                <a:cs typeface="+mn-cs"/>
              </a:rPr>
              <a:t>John Tyson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1800" b="0" kern="0" dirty="0" smtClean="0">
                <a:solidFill>
                  <a:schemeClr val="bg2"/>
                </a:solidFill>
                <a:latin typeface="+mj-lt"/>
              </a:rPr>
              <a:t>Chun Chen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mj-lt"/>
              <a:ea typeface="ＭＳ Ｐゴシック" charset="-128"/>
              <a:cs typeface="+mn-cs"/>
            </a:endParaRPr>
          </a:p>
          <a:p>
            <a:pPr marL="342900" indent="-342900" algn="l" eaLnBrk="0" hangingPunct="0">
              <a:spcBef>
                <a:spcPct val="20000"/>
              </a:spcBef>
              <a:buFont typeface="Arial" pitchFamily="34" charset="0"/>
              <a:buChar char="•"/>
            </a:pPr>
            <a:r>
              <a:rPr lang="en-US" sz="1800" b="0" dirty="0" smtClean="0">
                <a:solidFill>
                  <a:schemeClr val="bg2"/>
                </a:solidFill>
                <a:latin typeface="+mj-lt"/>
              </a:rPr>
              <a:t>Jeffrey Townsend</a:t>
            </a:r>
          </a:p>
          <a:p>
            <a:pPr marL="342900" indent="-342900" algn="l" eaLnBrk="0" hangingPunct="0">
              <a:spcBef>
                <a:spcPct val="20000"/>
              </a:spcBef>
              <a:buFont typeface="Arial" pitchFamily="34" charset="0"/>
              <a:buChar char="•"/>
            </a:pPr>
            <a:endParaRPr lang="en-US" sz="1800" b="0" dirty="0" smtClean="0">
              <a:solidFill>
                <a:schemeClr val="bg2"/>
              </a:solidFill>
              <a:latin typeface="+mj-lt"/>
            </a:endParaRPr>
          </a:p>
          <a:p>
            <a:pPr marL="342900" indent="-342900" algn="l" eaLnBrk="0" hangingPunct="0">
              <a:spcBef>
                <a:spcPct val="20000"/>
              </a:spcBef>
              <a:buFont typeface="Arial" pitchFamily="34" charset="0"/>
              <a:buChar char="•"/>
            </a:pPr>
            <a:r>
              <a:rPr lang="en-US" sz="1800" b="0" dirty="0" smtClean="0">
                <a:solidFill>
                  <a:schemeClr val="bg2"/>
                </a:solidFill>
                <a:latin typeface="+mj-lt"/>
              </a:rPr>
              <a:t>CSHL CCB course</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mj-lt"/>
              <a:ea typeface="ＭＳ Ｐゴシック" charset="-128"/>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1800" b="0" i="0" u="none" strike="noStrike" kern="0" cap="none" spc="0" normalizeH="0" baseline="0" noProof="0" dirty="0" smtClean="0">
              <a:ln>
                <a:noFill/>
              </a:ln>
              <a:solidFill>
                <a:schemeClr val="bg2"/>
              </a:solidFill>
              <a:effectLst/>
              <a:uLnTx/>
              <a:uFillTx/>
              <a:latin typeface="+mj-lt"/>
              <a:ea typeface="ＭＳ Ｐゴシック" charset="-128"/>
              <a:cs typeface="+mn-cs"/>
            </a:endParaRPr>
          </a:p>
        </p:txBody>
      </p:sp>
      <p:pic>
        <p:nvPicPr>
          <p:cNvPr id="245765" name="Picture 5"/>
          <p:cNvPicPr>
            <a:picLocks noChangeAspect="1" noChangeArrowheads="1"/>
          </p:cNvPicPr>
          <p:nvPr/>
        </p:nvPicPr>
        <p:blipFill>
          <a:blip r:embed="rId6" cstate="print"/>
          <a:srcRect/>
          <a:stretch>
            <a:fillRect/>
          </a:stretch>
        </p:blipFill>
        <p:spPr bwMode="auto">
          <a:xfrm>
            <a:off x="2574940" y="932675"/>
            <a:ext cx="1087541" cy="1087541"/>
          </a:xfrm>
          <a:prstGeom prst="rect">
            <a:avLst/>
          </a:prstGeom>
          <a:noFill/>
          <a:ln w="9525">
            <a:noFill/>
            <a:miter lim="800000"/>
            <a:headEnd/>
            <a:tailEnd/>
          </a:ln>
        </p:spPr>
      </p:pic>
      <p:pic>
        <p:nvPicPr>
          <p:cNvPr id="245766" name="Picture 6"/>
          <p:cNvPicPr>
            <a:picLocks noChangeAspect="1" noChangeArrowheads="1"/>
          </p:cNvPicPr>
          <p:nvPr/>
        </p:nvPicPr>
        <p:blipFill>
          <a:blip r:embed="rId7" cstate="print"/>
          <a:srcRect/>
          <a:stretch>
            <a:fillRect/>
          </a:stretch>
        </p:blipFill>
        <p:spPr bwMode="auto">
          <a:xfrm>
            <a:off x="6876300" y="3006545"/>
            <a:ext cx="831766" cy="576075"/>
          </a:xfrm>
          <a:prstGeom prst="rect">
            <a:avLst/>
          </a:prstGeom>
          <a:noFill/>
          <a:ln w="9525">
            <a:noFill/>
            <a:miter lim="800000"/>
            <a:headEnd/>
            <a:tailEnd/>
          </a:ln>
        </p:spPr>
      </p:pic>
      <p:pic>
        <p:nvPicPr>
          <p:cNvPr id="245767" name="Picture 7"/>
          <p:cNvPicPr>
            <a:picLocks noChangeAspect="1" noChangeArrowheads="1"/>
          </p:cNvPicPr>
          <p:nvPr/>
        </p:nvPicPr>
        <p:blipFill>
          <a:blip r:embed="rId8" cstate="print"/>
          <a:srcRect/>
          <a:stretch>
            <a:fillRect/>
          </a:stretch>
        </p:blipFill>
        <p:spPr bwMode="auto">
          <a:xfrm>
            <a:off x="6684275" y="3889860"/>
            <a:ext cx="981099" cy="469353"/>
          </a:xfrm>
          <a:prstGeom prst="rect">
            <a:avLst/>
          </a:prstGeom>
          <a:noFill/>
          <a:ln w="9525">
            <a:noFill/>
            <a:miter lim="800000"/>
            <a:headEnd/>
            <a:tailEnd/>
          </a:ln>
        </p:spPr>
      </p:pic>
      <p:pic>
        <p:nvPicPr>
          <p:cNvPr id="245768" name="Picture 8"/>
          <p:cNvPicPr>
            <a:picLocks noChangeAspect="1" noChangeArrowheads="1"/>
          </p:cNvPicPr>
          <p:nvPr/>
        </p:nvPicPr>
        <p:blipFill>
          <a:blip r:embed="rId9" cstate="print"/>
          <a:srcRect/>
          <a:stretch>
            <a:fillRect/>
          </a:stretch>
        </p:blipFill>
        <p:spPr bwMode="auto">
          <a:xfrm>
            <a:off x="2613345" y="4158695"/>
            <a:ext cx="1651415" cy="561481"/>
          </a:xfrm>
          <a:prstGeom prst="rect">
            <a:avLst/>
          </a:prstGeom>
          <a:noFill/>
          <a:ln w="9525">
            <a:noFill/>
            <a:miter lim="800000"/>
            <a:headEnd/>
            <a:tailEnd/>
          </a:ln>
        </p:spPr>
      </p:pic>
      <p:pic>
        <p:nvPicPr>
          <p:cNvPr id="169985" name="Picture 1"/>
          <p:cNvPicPr>
            <a:picLocks noChangeAspect="1" noChangeArrowheads="1"/>
          </p:cNvPicPr>
          <p:nvPr/>
        </p:nvPicPr>
        <p:blipFill>
          <a:blip r:embed="rId10" cstate="print"/>
          <a:srcRect/>
          <a:stretch>
            <a:fillRect/>
          </a:stretch>
        </p:blipFill>
        <p:spPr bwMode="auto">
          <a:xfrm>
            <a:off x="7106730" y="5387655"/>
            <a:ext cx="729695" cy="7455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A non-proliferation model of cellular aging </a:t>
            </a:r>
            <a:br>
              <a:rPr lang="en-US" smtClean="0"/>
            </a:br>
            <a:r>
              <a:rPr lang="en-US" smtClean="0"/>
              <a:t>                                        based on G1/S check point.</a:t>
            </a:r>
          </a:p>
        </p:txBody>
      </p:sp>
      <p:sp>
        <p:nvSpPr>
          <p:cNvPr id="26627" name="Terminator 3"/>
          <p:cNvSpPr>
            <a:spLocks noChangeArrowheads="1"/>
          </p:cNvSpPr>
          <p:nvPr/>
        </p:nvSpPr>
        <p:spPr bwMode="auto">
          <a:xfrm>
            <a:off x="2286000" y="2133600"/>
            <a:ext cx="990600" cy="633413"/>
          </a:xfrm>
          <a:prstGeom prst="flowChartTerminator">
            <a:avLst/>
          </a:prstGeom>
          <a:noFill/>
          <a:ln w="3175">
            <a:noFill/>
            <a:round/>
            <a:headEnd/>
            <a:tailEnd/>
          </a:ln>
        </p:spPr>
        <p:txBody>
          <a:bodyPr/>
          <a:lstStyle/>
          <a:p>
            <a:r>
              <a:rPr lang="en-US" sz="1800">
                <a:solidFill>
                  <a:schemeClr val="bg2"/>
                </a:solidFill>
              </a:rPr>
              <a:t>CLN3</a:t>
            </a:r>
          </a:p>
          <a:p>
            <a:r>
              <a:rPr lang="en-US" sz="1800">
                <a:solidFill>
                  <a:schemeClr val="bg2"/>
                </a:solidFill>
              </a:rPr>
              <a:t>(CycD)</a:t>
            </a:r>
          </a:p>
        </p:txBody>
      </p:sp>
      <p:sp>
        <p:nvSpPr>
          <p:cNvPr id="26628" name="Terminator 4"/>
          <p:cNvSpPr>
            <a:spLocks noChangeArrowheads="1"/>
          </p:cNvSpPr>
          <p:nvPr/>
        </p:nvSpPr>
        <p:spPr bwMode="auto">
          <a:xfrm>
            <a:off x="4038600" y="2057400"/>
            <a:ext cx="1066800" cy="838200"/>
          </a:xfrm>
          <a:prstGeom prst="flowChartTerminator">
            <a:avLst/>
          </a:prstGeom>
          <a:noFill/>
          <a:ln w="3175">
            <a:noFill/>
            <a:round/>
            <a:headEnd/>
            <a:tailEnd/>
          </a:ln>
        </p:spPr>
        <p:txBody>
          <a:bodyPr/>
          <a:lstStyle/>
          <a:p>
            <a:r>
              <a:rPr lang="en-US" sz="1800">
                <a:solidFill>
                  <a:schemeClr val="bg2"/>
                </a:solidFill>
              </a:rPr>
              <a:t>WHI5</a:t>
            </a:r>
          </a:p>
          <a:p>
            <a:r>
              <a:rPr lang="en-US" sz="1800">
                <a:solidFill>
                  <a:schemeClr val="bg2"/>
                </a:solidFill>
              </a:rPr>
              <a:t>(Rb)</a:t>
            </a:r>
          </a:p>
        </p:txBody>
      </p:sp>
      <p:sp>
        <p:nvSpPr>
          <p:cNvPr id="26629" name="Terminator 5"/>
          <p:cNvSpPr>
            <a:spLocks noChangeArrowheads="1"/>
          </p:cNvSpPr>
          <p:nvPr/>
        </p:nvSpPr>
        <p:spPr bwMode="auto">
          <a:xfrm>
            <a:off x="5715000" y="2133600"/>
            <a:ext cx="1295400" cy="762000"/>
          </a:xfrm>
          <a:prstGeom prst="flowChartTerminator">
            <a:avLst/>
          </a:prstGeom>
          <a:noFill/>
          <a:ln w="3175">
            <a:noFill/>
            <a:round/>
            <a:headEnd/>
            <a:tailEnd/>
          </a:ln>
        </p:spPr>
        <p:txBody>
          <a:bodyPr/>
          <a:lstStyle/>
          <a:p>
            <a:r>
              <a:rPr lang="en-US" sz="1800">
                <a:solidFill>
                  <a:schemeClr val="bg2"/>
                </a:solidFill>
              </a:rPr>
              <a:t>SBF</a:t>
            </a:r>
          </a:p>
          <a:p>
            <a:r>
              <a:rPr lang="en-US" sz="1800">
                <a:solidFill>
                  <a:schemeClr val="bg2"/>
                </a:solidFill>
              </a:rPr>
              <a:t>(E2F)</a:t>
            </a:r>
          </a:p>
        </p:txBody>
      </p:sp>
      <p:cxnSp>
        <p:nvCxnSpPr>
          <p:cNvPr id="26630" name="Straight Connector 6"/>
          <p:cNvCxnSpPr>
            <a:cxnSpLocks noChangeShapeType="1"/>
          </p:cNvCxnSpPr>
          <p:nvPr/>
        </p:nvCxnSpPr>
        <p:spPr bwMode="auto">
          <a:xfrm>
            <a:off x="3363913" y="2663825"/>
            <a:ext cx="822325" cy="823913"/>
          </a:xfrm>
          <a:prstGeom prst="line">
            <a:avLst/>
          </a:prstGeom>
          <a:noFill/>
          <a:ln w="9525">
            <a:noFill/>
            <a:round/>
            <a:headEnd/>
            <a:tailEnd/>
          </a:ln>
        </p:spPr>
      </p:cxnSp>
      <p:grpSp>
        <p:nvGrpSpPr>
          <p:cNvPr id="2" name="Group 12"/>
          <p:cNvGrpSpPr>
            <a:grpSpLocks/>
          </p:cNvGrpSpPr>
          <p:nvPr/>
        </p:nvGrpSpPr>
        <p:grpSpPr bwMode="auto">
          <a:xfrm>
            <a:off x="3276600" y="2538413"/>
            <a:ext cx="609600" cy="152400"/>
            <a:chOff x="2819400" y="3581400"/>
            <a:chExt cx="609600" cy="152400"/>
          </a:xfrm>
        </p:grpSpPr>
        <p:cxnSp>
          <p:nvCxnSpPr>
            <p:cNvPr id="26653" name="Straight Connector 8"/>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6654" name="Straight Connector 10"/>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grpSp>
        <p:nvGrpSpPr>
          <p:cNvPr id="3" name="Group 13"/>
          <p:cNvGrpSpPr>
            <a:grpSpLocks/>
          </p:cNvGrpSpPr>
          <p:nvPr/>
        </p:nvGrpSpPr>
        <p:grpSpPr bwMode="auto">
          <a:xfrm>
            <a:off x="5105400" y="2538413"/>
            <a:ext cx="609600" cy="152400"/>
            <a:chOff x="2819400" y="3581400"/>
            <a:chExt cx="609600" cy="152400"/>
          </a:xfrm>
        </p:grpSpPr>
        <p:cxnSp>
          <p:nvCxnSpPr>
            <p:cNvPr id="26651" name="Straight Connector 14"/>
            <p:cNvCxnSpPr>
              <a:cxnSpLocks noChangeShapeType="1"/>
            </p:cNvCxnSpPr>
            <p:nvPr/>
          </p:nvCxnSpPr>
          <p:spPr bwMode="auto">
            <a:xfrm>
              <a:off x="2819400" y="3657600"/>
              <a:ext cx="609600" cy="1588"/>
            </a:xfrm>
            <a:prstGeom prst="line">
              <a:avLst/>
            </a:prstGeom>
            <a:noFill/>
            <a:ln w="9525">
              <a:solidFill>
                <a:schemeClr val="bg2"/>
              </a:solidFill>
              <a:round/>
              <a:headEnd/>
              <a:tailEnd/>
            </a:ln>
          </p:spPr>
        </p:cxnSp>
        <p:cxnSp>
          <p:nvCxnSpPr>
            <p:cNvPr id="26652" name="Straight Connector 15"/>
            <p:cNvCxnSpPr>
              <a:cxnSpLocks noChangeShapeType="1"/>
            </p:cNvCxnSpPr>
            <p:nvPr/>
          </p:nvCxnSpPr>
          <p:spPr bwMode="auto">
            <a:xfrm rot="5400000" flipH="1" flipV="1">
              <a:off x="3352006" y="3656806"/>
              <a:ext cx="152400" cy="1588"/>
            </a:xfrm>
            <a:prstGeom prst="line">
              <a:avLst/>
            </a:prstGeom>
            <a:noFill/>
            <a:ln w="9525">
              <a:solidFill>
                <a:schemeClr val="bg2"/>
              </a:solidFill>
              <a:round/>
              <a:headEnd/>
              <a:tailEnd/>
            </a:ln>
          </p:spPr>
        </p:cxnSp>
      </p:grpSp>
      <p:cxnSp>
        <p:nvCxnSpPr>
          <p:cNvPr id="26633" name="Elbow Connector 22"/>
          <p:cNvCxnSpPr>
            <a:cxnSpLocks noChangeShapeType="1"/>
            <a:stCxn id="26637" idx="0"/>
            <a:endCxn id="26629" idx="0"/>
          </p:cNvCxnSpPr>
          <p:nvPr/>
        </p:nvCxnSpPr>
        <p:spPr bwMode="auto">
          <a:xfrm rot="5400000" flipH="1" flipV="1">
            <a:off x="3600450" y="-552450"/>
            <a:ext cx="76200" cy="5448300"/>
          </a:xfrm>
          <a:prstGeom prst="bentConnector3">
            <a:avLst>
              <a:gd name="adj1" fmla="val 400000"/>
            </a:avLst>
          </a:prstGeom>
          <a:noFill/>
          <a:ln w="9525">
            <a:solidFill>
              <a:schemeClr val="bg2"/>
            </a:solidFill>
            <a:round/>
            <a:headEnd/>
            <a:tailEnd type="arrow" w="med" len="med"/>
          </a:ln>
        </p:spPr>
      </p:cxnSp>
      <p:cxnSp>
        <p:nvCxnSpPr>
          <p:cNvPr id="26634" name="Elbow Connector 66"/>
          <p:cNvCxnSpPr>
            <a:cxnSpLocks noChangeShapeType="1"/>
            <a:stCxn id="26629" idx="2"/>
            <a:endCxn id="26628" idx="2"/>
          </p:cNvCxnSpPr>
          <p:nvPr/>
        </p:nvCxnSpPr>
        <p:spPr bwMode="auto">
          <a:xfrm rot="5400000">
            <a:off x="5467350" y="2000251"/>
            <a:ext cx="3175" cy="1790700"/>
          </a:xfrm>
          <a:prstGeom prst="bentConnector3">
            <a:avLst>
              <a:gd name="adj1" fmla="val 14395468"/>
            </a:avLst>
          </a:prstGeom>
          <a:noFill/>
          <a:ln w="9525">
            <a:solidFill>
              <a:schemeClr val="bg2"/>
            </a:solidFill>
            <a:round/>
            <a:headEnd/>
            <a:tailEnd/>
          </a:ln>
        </p:spPr>
      </p:cxnSp>
      <p:cxnSp>
        <p:nvCxnSpPr>
          <p:cNvPr id="26635" name="Straight Connector 69"/>
          <p:cNvCxnSpPr>
            <a:cxnSpLocks noChangeShapeType="1"/>
          </p:cNvCxnSpPr>
          <p:nvPr/>
        </p:nvCxnSpPr>
        <p:spPr bwMode="auto">
          <a:xfrm>
            <a:off x="4419600" y="2895600"/>
            <a:ext cx="304800" cy="1588"/>
          </a:xfrm>
          <a:prstGeom prst="line">
            <a:avLst/>
          </a:prstGeom>
          <a:noFill/>
          <a:ln w="9525">
            <a:solidFill>
              <a:schemeClr val="bg2"/>
            </a:solidFill>
            <a:round/>
            <a:headEnd/>
            <a:tailEnd/>
          </a:ln>
        </p:spPr>
      </p:cxnSp>
      <p:cxnSp>
        <p:nvCxnSpPr>
          <p:cNvPr id="26636" name="Straight Arrow Connector 74"/>
          <p:cNvCxnSpPr>
            <a:cxnSpLocks noChangeShapeType="1"/>
          </p:cNvCxnSpPr>
          <p:nvPr/>
        </p:nvCxnSpPr>
        <p:spPr bwMode="auto">
          <a:xfrm flipV="1">
            <a:off x="1447800" y="2616200"/>
            <a:ext cx="685800" cy="9525"/>
          </a:xfrm>
          <a:prstGeom prst="straightConnector1">
            <a:avLst/>
          </a:prstGeom>
          <a:noFill/>
          <a:ln w="9525">
            <a:solidFill>
              <a:schemeClr val="bg2"/>
            </a:solidFill>
            <a:round/>
            <a:headEnd/>
            <a:tailEnd type="arrow" w="med" len="med"/>
          </a:ln>
        </p:spPr>
      </p:cxnSp>
      <p:sp>
        <p:nvSpPr>
          <p:cNvPr id="26637" name="Terminator 75"/>
          <p:cNvSpPr>
            <a:spLocks noChangeArrowheads="1"/>
          </p:cNvSpPr>
          <p:nvPr/>
        </p:nvSpPr>
        <p:spPr bwMode="auto">
          <a:xfrm>
            <a:off x="152400" y="2209800"/>
            <a:ext cx="1524000" cy="557213"/>
          </a:xfrm>
          <a:prstGeom prst="flowChartTerminator">
            <a:avLst/>
          </a:prstGeom>
          <a:noFill/>
          <a:ln w="3175">
            <a:noFill/>
            <a:round/>
            <a:headEnd/>
            <a:tailEnd/>
          </a:ln>
        </p:spPr>
        <p:txBody>
          <a:bodyPr/>
          <a:lstStyle/>
          <a:p>
            <a:r>
              <a:rPr lang="en-US" sz="1800">
                <a:solidFill>
                  <a:schemeClr val="bg2"/>
                </a:solidFill>
              </a:rPr>
              <a:t>Growth</a:t>
            </a:r>
          </a:p>
        </p:txBody>
      </p:sp>
      <p:sp>
        <p:nvSpPr>
          <p:cNvPr id="26638" name="Terminator 76"/>
          <p:cNvSpPr>
            <a:spLocks noChangeArrowheads="1"/>
          </p:cNvSpPr>
          <p:nvPr/>
        </p:nvSpPr>
        <p:spPr bwMode="auto">
          <a:xfrm>
            <a:off x="4953000" y="3733800"/>
            <a:ext cx="2590800" cy="1143000"/>
          </a:xfrm>
          <a:prstGeom prst="flowChartTerminator">
            <a:avLst/>
          </a:prstGeom>
          <a:noFill/>
          <a:ln w="3175">
            <a:noFill/>
            <a:round/>
            <a:headEnd/>
            <a:tailEnd/>
          </a:ln>
        </p:spPr>
        <p:txBody>
          <a:bodyPr/>
          <a:lstStyle/>
          <a:p>
            <a:r>
              <a:rPr lang="en-US">
                <a:solidFill>
                  <a:schemeClr val="bg2"/>
                </a:solidFill>
              </a:rPr>
              <a:t>Aging effect on traffic </a:t>
            </a:r>
          </a:p>
        </p:txBody>
      </p:sp>
      <p:cxnSp>
        <p:nvCxnSpPr>
          <p:cNvPr id="26639" name="Curved Connector 78"/>
          <p:cNvCxnSpPr>
            <a:cxnSpLocks noChangeShapeType="1"/>
          </p:cNvCxnSpPr>
          <p:nvPr/>
        </p:nvCxnSpPr>
        <p:spPr bwMode="auto">
          <a:xfrm rot="16200000" flipV="1">
            <a:off x="5228431" y="3382169"/>
            <a:ext cx="744538" cy="685800"/>
          </a:xfrm>
          <a:prstGeom prst="curvedConnector3">
            <a:avLst>
              <a:gd name="adj1" fmla="val 50000"/>
            </a:avLst>
          </a:prstGeom>
          <a:noFill/>
          <a:ln w="9525">
            <a:solidFill>
              <a:schemeClr val="bg2"/>
            </a:solidFill>
            <a:prstDash val="dash"/>
            <a:round/>
            <a:headEnd/>
            <a:tailEnd type="arrow" w="med" len="med"/>
          </a:ln>
        </p:spPr>
      </p:cxnSp>
      <p:cxnSp>
        <p:nvCxnSpPr>
          <p:cNvPr id="26640" name="Curved Connector 85"/>
          <p:cNvCxnSpPr>
            <a:cxnSpLocks noChangeShapeType="1"/>
          </p:cNvCxnSpPr>
          <p:nvPr/>
        </p:nvCxnSpPr>
        <p:spPr bwMode="auto">
          <a:xfrm rot="16200000" flipV="1">
            <a:off x="4953000" y="3106738"/>
            <a:ext cx="1447800" cy="533400"/>
          </a:xfrm>
          <a:prstGeom prst="curvedConnector3">
            <a:avLst>
              <a:gd name="adj1" fmla="val 50000"/>
            </a:avLst>
          </a:prstGeom>
          <a:noFill/>
          <a:ln w="9525">
            <a:solidFill>
              <a:schemeClr val="bg2"/>
            </a:solidFill>
            <a:prstDash val="dash"/>
            <a:round/>
            <a:headEnd/>
            <a:tailEnd type="arrow" w="med" len="med"/>
          </a:ln>
        </p:spPr>
      </p:cxnSp>
      <p:cxnSp>
        <p:nvCxnSpPr>
          <p:cNvPr id="26641" name="Curved Connector 88"/>
          <p:cNvCxnSpPr>
            <a:cxnSpLocks noChangeShapeType="1"/>
          </p:cNvCxnSpPr>
          <p:nvPr/>
        </p:nvCxnSpPr>
        <p:spPr bwMode="auto">
          <a:xfrm rot="10800000">
            <a:off x="3505200" y="2701925"/>
            <a:ext cx="2438400" cy="1295400"/>
          </a:xfrm>
          <a:prstGeom prst="curvedConnector3">
            <a:avLst>
              <a:gd name="adj1" fmla="val 100190"/>
            </a:avLst>
          </a:prstGeom>
          <a:noFill/>
          <a:ln w="9525">
            <a:solidFill>
              <a:schemeClr val="bg2"/>
            </a:solidFill>
            <a:prstDash val="dash"/>
            <a:round/>
            <a:headEnd/>
            <a:tailEnd type="arrow" w="med" len="med"/>
          </a:ln>
        </p:spPr>
      </p:cxnSp>
      <p:cxnSp>
        <p:nvCxnSpPr>
          <p:cNvPr id="26642" name="Shape 23"/>
          <p:cNvCxnSpPr>
            <a:cxnSpLocks noChangeShapeType="1"/>
          </p:cNvCxnSpPr>
          <p:nvPr/>
        </p:nvCxnSpPr>
        <p:spPr bwMode="auto">
          <a:xfrm rot="-5400000" flipH="1" flipV="1">
            <a:off x="6638131" y="2588420"/>
            <a:ext cx="130175" cy="4762"/>
          </a:xfrm>
          <a:prstGeom prst="curvedConnector4">
            <a:avLst>
              <a:gd name="adj1" fmla="val -164514"/>
              <a:gd name="adj2" fmla="val -6050685"/>
            </a:avLst>
          </a:prstGeom>
          <a:noFill/>
          <a:ln w="9525">
            <a:solidFill>
              <a:schemeClr val="bg2"/>
            </a:solidFill>
            <a:round/>
            <a:headEnd/>
            <a:tailEnd type="arrow" w="med" len="med"/>
          </a:ln>
        </p:spPr>
      </p:cxnSp>
      <p:sp>
        <p:nvSpPr>
          <p:cNvPr id="26643" name="Terminator 5"/>
          <p:cNvSpPr>
            <a:spLocks noChangeArrowheads="1"/>
          </p:cNvSpPr>
          <p:nvPr/>
        </p:nvSpPr>
        <p:spPr bwMode="auto">
          <a:xfrm rot="-3247189">
            <a:off x="6490494" y="2540794"/>
            <a:ext cx="215900" cy="144462"/>
          </a:xfrm>
          <a:prstGeom prst="flowChartTerminator">
            <a:avLst/>
          </a:prstGeom>
          <a:noFill/>
          <a:ln w="3175">
            <a:noFill/>
            <a:round/>
            <a:headEnd/>
            <a:tailEnd/>
          </a:ln>
        </p:spPr>
        <p:txBody>
          <a:bodyPr/>
          <a:lstStyle/>
          <a:p>
            <a:endParaRPr lang="en-US" sz="1800">
              <a:solidFill>
                <a:schemeClr val="bg2"/>
              </a:solidFill>
            </a:endParaRPr>
          </a:p>
        </p:txBody>
      </p:sp>
      <p:cxnSp>
        <p:nvCxnSpPr>
          <p:cNvPr id="26644" name="Curved Connector 88"/>
          <p:cNvCxnSpPr>
            <a:cxnSpLocks noChangeShapeType="1"/>
            <a:stCxn id="26646" idx="3"/>
            <a:endCxn id="26646" idx="0"/>
          </p:cNvCxnSpPr>
          <p:nvPr/>
        </p:nvCxnSpPr>
        <p:spPr bwMode="auto">
          <a:xfrm flipH="1" flipV="1">
            <a:off x="4800600" y="1676400"/>
            <a:ext cx="2514600" cy="2362200"/>
          </a:xfrm>
          <a:prstGeom prst="curvedConnector4">
            <a:avLst>
              <a:gd name="adj1" fmla="val -9093"/>
              <a:gd name="adj2" fmla="val 109676"/>
            </a:avLst>
          </a:prstGeom>
          <a:noFill/>
          <a:ln w="9525">
            <a:solidFill>
              <a:schemeClr val="bg2"/>
            </a:solidFill>
            <a:prstDash val="dash"/>
            <a:round/>
            <a:headEnd/>
            <a:tailEnd type="arrow" w="med" len="med"/>
          </a:ln>
        </p:spPr>
      </p:cxnSp>
      <p:cxnSp>
        <p:nvCxnSpPr>
          <p:cNvPr id="26645" name="Curved Connector 88"/>
          <p:cNvCxnSpPr>
            <a:cxnSpLocks noChangeShapeType="1"/>
            <a:endCxn id="26629" idx="3"/>
          </p:cNvCxnSpPr>
          <p:nvPr/>
        </p:nvCxnSpPr>
        <p:spPr bwMode="auto">
          <a:xfrm rot="5400000" flipH="1" flipV="1">
            <a:off x="5715000" y="2743200"/>
            <a:ext cx="1524000" cy="1066800"/>
          </a:xfrm>
          <a:prstGeom prst="curvedConnector4">
            <a:avLst>
              <a:gd name="adj1" fmla="val 37500"/>
              <a:gd name="adj2" fmla="val 121431"/>
            </a:avLst>
          </a:prstGeom>
          <a:noFill/>
          <a:ln w="9525">
            <a:solidFill>
              <a:schemeClr val="bg2"/>
            </a:solidFill>
            <a:prstDash val="dash"/>
            <a:round/>
            <a:headEnd/>
            <a:tailEnd type="arrow" w="med" len="med"/>
          </a:ln>
        </p:spPr>
      </p:cxnSp>
      <p:sp>
        <p:nvSpPr>
          <p:cNvPr id="26646" name="Terminator 4"/>
          <p:cNvSpPr>
            <a:spLocks noChangeArrowheads="1"/>
          </p:cNvSpPr>
          <p:nvPr/>
        </p:nvSpPr>
        <p:spPr bwMode="auto">
          <a:xfrm>
            <a:off x="2286000" y="1676400"/>
            <a:ext cx="5029200" cy="4724400"/>
          </a:xfrm>
          <a:prstGeom prst="flowChartTerminator">
            <a:avLst/>
          </a:prstGeom>
          <a:noFill/>
          <a:ln w="3175">
            <a:noFill/>
            <a:round/>
            <a:headEnd/>
            <a:tailEnd/>
          </a:ln>
        </p:spPr>
        <p:txBody>
          <a:bodyPr/>
          <a:lstStyle/>
          <a:p>
            <a:endParaRPr lang="en-US">
              <a:solidFill>
                <a:schemeClr val="bg2"/>
              </a:solidFill>
            </a:endParaRPr>
          </a:p>
        </p:txBody>
      </p:sp>
      <p:sp>
        <p:nvSpPr>
          <p:cNvPr id="26647" name="TextBox 26"/>
          <p:cNvSpPr txBox="1">
            <a:spLocks noChangeArrowheads="1"/>
          </p:cNvSpPr>
          <p:nvPr/>
        </p:nvSpPr>
        <p:spPr bwMode="auto">
          <a:xfrm>
            <a:off x="1524000" y="2133600"/>
            <a:ext cx="620713" cy="369888"/>
          </a:xfrm>
          <a:prstGeom prst="rect">
            <a:avLst/>
          </a:prstGeom>
          <a:noFill/>
          <a:ln w="9525">
            <a:noFill/>
            <a:miter lim="800000"/>
            <a:headEnd/>
            <a:tailEnd/>
          </a:ln>
        </p:spPr>
        <p:txBody>
          <a:bodyPr wrap="none">
            <a:spAutoFit/>
          </a:bodyPr>
          <a:lstStyle/>
          <a:p>
            <a:r>
              <a:rPr lang="en-US" sz="1800">
                <a:solidFill>
                  <a:srgbClr val="FF0000"/>
                </a:solidFill>
              </a:rPr>
              <a:t>slow</a:t>
            </a:r>
          </a:p>
        </p:txBody>
      </p:sp>
      <p:sp>
        <p:nvSpPr>
          <p:cNvPr id="26648" name="TextBox 27"/>
          <p:cNvSpPr txBox="1">
            <a:spLocks noChangeArrowheads="1"/>
          </p:cNvSpPr>
          <p:nvPr/>
        </p:nvSpPr>
        <p:spPr bwMode="auto">
          <a:xfrm>
            <a:off x="3629025" y="1447800"/>
            <a:ext cx="523875" cy="307975"/>
          </a:xfrm>
          <a:prstGeom prst="rect">
            <a:avLst/>
          </a:prstGeom>
          <a:noFill/>
          <a:ln w="9525">
            <a:noFill/>
            <a:miter lim="800000"/>
            <a:headEnd/>
            <a:tailEnd/>
          </a:ln>
        </p:spPr>
        <p:txBody>
          <a:bodyPr wrap="none">
            <a:spAutoFit/>
          </a:bodyPr>
          <a:lstStyle/>
          <a:p>
            <a:r>
              <a:rPr lang="en-US" sz="1400">
                <a:solidFill>
                  <a:srgbClr val="FF0000"/>
                </a:solidFill>
              </a:rPr>
              <a:t>slow</a:t>
            </a:r>
          </a:p>
        </p:txBody>
      </p:sp>
      <p:sp>
        <p:nvSpPr>
          <p:cNvPr id="26649" name="TextBox 28"/>
          <p:cNvSpPr txBox="1">
            <a:spLocks noChangeArrowheads="1"/>
          </p:cNvSpPr>
          <p:nvPr/>
        </p:nvSpPr>
        <p:spPr bwMode="auto">
          <a:xfrm>
            <a:off x="3276600" y="2133600"/>
            <a:ext cx="620713" cy="369888"/>
          </a:xfrm>
          <a:prstGeom prst="rect">
            <a:avLst/>
          </a:prstGeom>
          <a:noFill/>
          <a:ln w="9525">
            <a:noFill/>
            <a:miter lim="800000"/>
            <a:headEnd/>
            <a:tailEnd/>
          </a:ln>
        </p:spPr>
        <p:txBody>
          <a:bodyPr wrap="none">
            <a:spAutoFit/>
          </a:bodyPr>
          <a:lstStyle/>
          <a:p>
            <a:r>
              <a:rPr lang="en-US" sz="1800">
                <a:solidFill>
                  <a:srgbClr val="FF0000"/>
                </a:solidFill>
              </a:rPr>
              <a:t>slow</a:t>
            </a:r>
          </a:p>
        </p:txBody>
      </p:sp>
      <p:sp>
        <p:nvSpPr>
          <p:cNvPr id="26650" name="TextBox 29"/>
          <p:cNvSpPr txBox="1">
            <a:spLocks noChangeArrowheads="1"/>
          </p:cNvSpPr>
          <p:nvPr/>
        </p:nvSpPr>
        <p:spPr bwMode="auto">
          <a:xfrm>
            <a:off x="5143500" y="2133600"/>
            <a:ext cx="542925" cy="369888"/>
          </a:xfrm>
          <a:prstGeom prst="rect">
            <a:avLst/>
          </a:prstGeom>
          <a:noFill/>
          <a:ln w="9525">
            <a:noFill/>
            <a:miter lim="800000"/>
            <a:headEnd/>
            <a:tailEnd/>
          </a:ln>
        </p:spPr>
        <p:txBody>
          <a:bodyPr wrap="none">
            <a:spAutoFit/>
          </a:bodyPr>
          <a:lstStyle/>
          <a:p>
            <a:r>
              <a:rPr lang="en-US" sz="1800">
                <a:solidFill>
                  <a:srgbClr val="FF0000"/>
                </a:solidFill>
              </a:rPr>
              <a:t>fast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 y="122238"/>
            <a:ext cx="8929688" cy="1143000"/>
          </a:xfrm>
        </p:spPr>
        <p:txBody>
          <a:bodyPr/>
          <a:lstStyle/>
          <a:p>
            <a:pPr eaLnBrk="1" hangingPunct="1"/>
            <a:r>
              <a:rPr lang="en-US" smtClean="0"/>
              <a:t>Assay of chronological life span in yeast</a:t>
            </a:r>
          </a:p>
        </p:txBody>
      </p:sp>
      <p:grpSp>
        <p:nvGrpSpPr>
          <p:cNvPr id="35843" name="Group 3"/>
          <p:cNvGrpSpPr>
            <a:grpSpLocks/>
          </p:cNvGrpSpPr>
          <p:nvPr/>
        </p:nvGrpSpPr>
        <p:grpSpPr bwMode="auto">
          <a:xfrm>
            <a:off x="1143000" y="2354263"/>
            <a:ext cx="314325" cy="1943100"/>
            <a:chOff x="576" y="2106"/>
            <a:chExt cx="198" cy="1224"/>
          </a:xfrm>
        </p:grpSpPr>
        <p:sp>
          <p:nvSpPr>
            <p:cNvPr id="35893" name="AutoShape 4"/>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94" name="AutoShape 5"/>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44" name="Text Box 6"/>
          <p:cNvSpPr txBox="1">
            <a:spLocks noChangeArrowheads="1"/>
          </p:cNvSpPr>
          <p:nvPr/>
        </p:nvSpPr>
        <p:spPr bwMode="auto">
          <a:xfrm>
            <a:off x="915988" y="1679575"/>
            <a:ext cx="766762" cy="519113"/>
          </a:xfrm>
          <a:prstGeom prst="rect">
            <a:avLst/>
          </a:prstGeom>
          <a:noFill/>
          <a:ln w="38100">
            <a:noFill/>
            <a:miter lim="800000"/>
            <a:headEnd/>
            <a:tailEnd/>
          </a:ln>
        </p:spPr>
        <p:txBody>
          <a:bodyPr>
            <a:spAutoFit/>
          </a:bodyPr>
          <a:lstStyle/>
          <a:p>
            <a:r>
              <a:rPr lang="en-US" b="0">
                <a:solidFill>
                  <a:schemeClr val="bg2"/>
                </a:solidFill>
              </a:rPr>
              <a:t>t=0</a:t>
            </a:r>
          </a:p>
        </p:txBody>
      </p:sp>
      <p:grpSp>
        <p:nvGrpSpPr>
          <p:cNvPr id="35845" name="Group 7"/>
          <p:cNvGrpSpPr>
            <a:grpSpLocks/>
          </p:cNvGrpSpPr>
          <p:nvPr/>
        </p:nvGrpSpPr>
        <p:grpSpPr bwMode="auto">
          <a:xfrm>
            <a:off x="1257300" y="4994275"/>
            <a:ext cx="1200150" cy="1171575"/>
            <a:chOff x="378" y="3159"/>
            <a:chExt cx="756" cy="738"/>
          </a:xfrm>
        </p:grpSpPr>
        <p:sp>
          <p:nvSpPr>
            <p:cNvPr id="35880" name="Oval 8"/>
            <p:cNvSpPr>
              <a:spLocks noChangeArrowheads="1"/>
            </p:cNvSpPr>
            <p:nvPr/>
          </p:nvSpPr>
          <p:spPr bwMode="auto">
            <a:xfrm>
              <a:off x="378" y="3159"/>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81" name="Oval 9"/>
            <p:cNvSpPr>
              <a:spLocks noChangeArrowheads="1"/>
            </p:cNvSpPr>
            <p:nvPr/>
          </p:nvSpPr>
          <p:spPr bwMode="auto">
            <a:xfrm>
              <a:off x="747" y="334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2" name="Oval 10"/>
            <p:cNvSpPr>
              <a:spLocks noChangeArrowheads="1"/>
            </p:cNvSpPr>
            <p:nvPr/>
          </p:nvSpPr>
          <p:spPr bwMode="auto">
            <a:xfrm>
              <a:off x="700" y="363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3" name="Oval 11"/>
            <p:cNvSpPr>
              <a:spLocks noChangeArrowheads="1"/>
            </p:cNvSpPr>
            <p:nvPr/>
          </p:nvSpPr>
          <p:spPr bwMode="auto">
            <a:xfrm>
              <a:off x="545" y="338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4" name="Oval 12"/>
            <p:cNvSpPr>
              <a:spLocks noChangeArrowheads="1"/>
            </p:cNvSpPr>
            <p:nvPr/>
          </p:nvSpPr>
          <p:spPr bwMode="auto">
            <a:xfrm>
              <a:off x="912" y="359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5" name="Oval 13"/>
            <p:cNvSpPr>
              <a:spLocks noChangeArrowheads="1"/>
            </p:cNvSpPr>
            <p:nvPr/>
          </p:nvSpPr>
          <p:spPr bwMode="auto">
            <a:xfrm>
              <a:off x="694" y="3412"/>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6" name="Oval 14"/>
            <p:cNvSpPr>
              <a:spLocks noChangeArrowheads="1"/>
            </p:cNvSpPr>
            <p:nvPr/>
          </p:nvSpPr>
          <p:spPr bwMode="auto">
            <a:xfrm>
              <a:off x="881" y="3446"/>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7" name="Oval 15"/>
            <p:cNvSpPr>
              <a:spLocks noChangeArrowheads="1"/>
            </p:cNvSpPr>
            <p:nvPr/>
          </p:nvSpPr>
          <p:spPr bwMode="auto">
            <a:xfrm>
              <a:off x="838" y="366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8" name="Oval 16"/>
            <p:cNvSpPr>
              <a:spLocks noChangeArrowheads="1"/>
            </p:cNvSpPr>
            <p:nvPr/>
          </p:nvSpPr>
          <p:spPr bwMode="auto">
            <a:xfrm>
              <a:off x="845" y="328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89" name="Oval 17"/>
            <p:cNvSpPr>
              <a:spLocks noChangeArrowheads="1"/>
            </p:cNvSpPr>
            <p:nvPr/>
          </p:nvSpPr>
          <p:spPr bwMode="auto">
            <a:xfrm>
              <a:off x="618" y="356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0" name="Oval 18"/>
            <p:cNvSpPr>
              <a:spLocks noChangeArrowheads="1"/>
            </p:cNvSpPr>
            <p:nvPr/>
          </p:nvSpPr>
          <p:spPr bwMode="auto">
            <a:xfrm>
              <a:off x="791" y="350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1" name="Oval 19"/>
            <p:cNvSpPr>
              <a:spLocks noChangeArrowheads="1"/>
            </p:cNvSpPr>
            <p:nvPr/>
          </p:nvSpPr>
          <p:spPr bwMode="auto">
            <a:xfrm>
              <a:off x="942" y="353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92" name="Oval 20"/>
            <p:cNvSpPr>
              <a:spLocks noChangeArrowheads="1"/>
            </p:cNvSpPr>
            <p:nvPr/>
          </p:nvSpPr>
          <p:spPr bwMode="auto">
            <a:xfrm>
              <a:off x="634" y="3730"/>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46" name="Arc 21"/>
          <p:cNvSpPr>
            <a:spLocks/>
          </p:cNvSpPr>
          <p:nvPr/>
        </p:nvSpPr>
        <p:spPr bwMode="auto">
          <a:xfrm>
            <a:off x="1271588"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grpSp>
        <p:nvGrpSpPr>
          <p:cNvPr id="35847" name="Group 22"/>
          <p:cNvGrpSpPr>
            <a:grpSpLocks/>
          </p:cNvGrpSpPr>
          <p:nvPr/>
        </p:nvGrpSpPr>
        <p:grpSpPr bwMode="auto">
          <a:xfrm>
            <a:off x="2854325" y="2354263"/>
            <a:ext cx="314325" cy="1943100"/>
            <a:chOff x="576" y="2106"/>
            <a:chExt cx="198" cy="1224"/>
          </a:xfrm>
        </p:grpSpPr>
        <p:sp>
          <p:nvSpPr>
            <p:cNvPr id="35878" name="AutoShape 23"/>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79" name="AutoShape 24"/>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48" name="Text Box 25"/>
          <p:cNvSpPr txBox="1">
            <a:spLocks noChangeArrowheads="1"/>
          </p:cNvSpPr>
          <p:nvPr/>
        </p:nvSpPr>
        <p:spPr bwMode="auto">
          <a:xfrm>
            <a:off x="2312988" y="1679575"/>
            <a:ext cx="1538287" cy="519113"/>
          </a:xfrm>
          <a:prstGeom prst="rect">
            <a:avLst/>
          </a:prstGeom>
          <a:noFill/>
          <a:ln w="38100">
            <a:noFill/>
            <a:miter lim="800000"/>
            <a:headEnd/>
            <a:tailEnd/>
          </a:ln>
        </p:spPr>
        <p:txBody>
          <a:bodyPr>
            <a:spAutoFit/>
          </a:bodyPr>
          <a:lstStyle/>
          <a:p>
            <a:r>
              <a:rPr lang="en-US" b="0">
                <a:solidFill>
                  <a:schemeClr val="bg2"/>
                </a:solidFill>
              </a:rPr>
              <a:t>t=1day</a:t>
            </a:r>
          </a:p>
        </p:txBody>
      </p:sp>
      <p:grpSp>
        <p:nvGrpSpPr>
          <p:cNvPr id="35849" name="Group 26"/>
          <p:cNvGrpSpPr>
            <a:grpSpLocks/>
          </p:cNvGrpSpPr>
          <p:nvPr/>
        </p:nvGrpSpPr>
        <p:grpSpPr bwMode="auto">
          <a:xfrm>
            <a:off x="2940050" y="4994275"/>
            <a:ext cx="1200150" cy="1171575"/>
            <a:chOff x="1852" y="3157"/>
            <a:chExt cx="756" cy="738"/>
          </a:xfrm>
        </p:grpSpPr>
        <p:sp>
          <p:nvSpPr>
            <p:cNvPr id="35865" name="Oval 27"/>
            <p:cNvSpPr>
              <a:spLocks noChangeArrowheads="1"/>
            </p:cNvSpPr>
            <p:nvPr/>
          </p:nvSpPr>
          <p:spPr bwMode="auto">
            <a:xfrm>
              <a:off x="1852" y="3157"/>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66" name="Oval 28"/>
            <p:cNvSpPr>
              <a:spLocks noChangeArrowheads="1"/>
            </p:cNvSpPr>
            <p:nvPr/>
          </p:nvSpPr>
          <p:spPr bwMode="auto">
            <a:xfrm>
              <a:off x="2221" y="3355"/>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7" name="Oval 29"/>
            <p:cNvSpPr>
              <a:spLocks noChangeArrowheads="1"/>
            </p:cNvSpPr>
            <p:nvPr/>
          </p:nvSpPr>
          <p:spPr bwMode="auto">
            <a:xfrm>
              <a:off x="2174" y="364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8" name="Oval 30"/>
            <p:cNvSpPr>
              <a:spLocks noChangeArrowheads="1"/>
            </p:cNvSpPr>
            <p:nvPr/>
          </p:nvSpPr>
          <p:spPr bwMode="auto">
            <a:xfrm>
              <a:off x="2145" y="3315"/>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9" name="Oval 31"/>
            <p:cNvSpPr>
              <a:spLocks noChangeArrowheads="1"/>
            </p:cNvSpPr>
            <p:nvPr/>
          </p:nvSpPr>
          <p:spPr bwMode="auto">
            <a:xfrm>
              <a:off x="2305" y="3664"/>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0" name="Oval 32"/>
            <p:cNvSpPr>
              <a:spLocks noChangeArrowheads="1"/>
            </p:cNvSpPr>
            <p:nvPr/>
          </p:nvSpPr>
          <p:spPr bwMode="auto">
            <a:xfrm>
              <a:off x="2114" y="341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1" name="Oval 33"/>
            <p:cNvSpPr>
              <a:spLocks noChangeArrowheads="1"/>
            </p:cNvSpPr>
            <p:nvPr/>
          </p:nvSpPr>
          <p:spPr bwMode="auto">
            <a:xfrm>
              <a:off x="2355" y="3453"/>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2" name="Oval 34"/>
            <p:cNvSpPr>
              <a:spLocks noChangeArrowheads="1"/>
            </p:cNvSpPr>
            <p:nvPr/>
          </p:nvSpPr>
          <p:spPr bwMode="auto">
            <a:xfrm>
              <a:off x="2015" y="3662"/>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3" name="Oval 35"/>
            <p:cNvSpPr>
              <a:spLocks noChangeArrowheads="1"/>
            </p:cNvSpPr>
            <p:nvPr/>
          </p:nvSpPr>
          <p:spPr bwMode="auto">
            <a:xfrm>
              <a:off x="2013" y="349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4" name="Oval 36"/>
            <p:cNvSpPr>
              <a:spLocks noChangeArrowheads="1"/>
            </p:cNvSpPr>
            <p:nvPr/>
          </p:nvSpPr>
          <p:spPr bwMode="auto">
            <a:xfrm>
              <a:off x="2092" y="356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5" name="Oval 37"/>
            <p:cNvSpPr>
              <a:spLocks noChangeArrowheads="1"/>
            </p:cNvSpPr>
            <p:nvPr/>
          </p:nvSpPr>
          <p:spPr bwMode="auto">
            <a:xfrm>
              <a:off x="2274" y="3426"/>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6" name="Oval 38"/>
            <p:cNvSpPr>
              <a:spLocks noChangeArrowheads="1"/>
            </p:cNvSpPr>
            <p:nvPr/>
          </p:nvSpPr>
          <p:spPr bwMode="auto">
            <a:xfrm>
              <a:off x="2416" y="354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77" name="Oval 39"/>
            <p:cNvSpPr>
              <a:spLocks noChangeArrowheads="1"/>
            </p:cNvSpPr>
            <p:nvPr/>
          </p:nvSpPr>
          <p:spPr bwMode="auto">
            <a:xfrm>
              <a:off x="2162" y="370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50" name="Arc 40"/>
          <p:cNvSpPr>
            <a:spLocks/>
          </p:cNvSpPr>
          <p:nvPr/>
        </p:nvSpPr>
        <p:spPr bwMode="auto">
          <a:xfrm>
            <a:off x="2982913"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grpSp>
        <p:nvGrpSpPr>
          <p:cNvPr id="35851" name="Group 41"/>
          <p:cNvGrpSpPr>
            <a:grpSpLocks/>
          </p:cNvGrpSpPr>
          <p:nvPr/>
        </p:nvGrpSpPr>
        <p:grpSpPr bwMode="auto">
          <a:xfrm>
            <a:off x="5922963" y="2354263"/>
            <a:ext cx="314325" cy="1943100"/>
            <a:chOff x="576" y="2106"/>
            <a:chExt cx="198" cy="1224"/>
          </a:xfrm>
        </p:grpSpPr>
        <p:sp>
          <p:nvSpPr>
            <p:cNvPr id="35863" name="AutoShape 42"/>
            <p:cNvSpPr>
              <a:spLocks noChangeArrowheads="1"/>
            </p:cNvSpPr>
            <p:nvPr/>
          </p:nvSpPr>
          <p:spPr bwMode="auto">
            <a:xfrm>
              <a:off x="576" y="2106"/>
              <a:ext cx="198" cy="1224"/>
            </a:xfrm>
            <a:prstGeom prst="roundRect">
              <a:avLst>
                <a:gd name="adj" fmla="val 16667"/>
              </a:avLst>
            </a:prstGeom>
            <a:solidFill>
              <a:schemeClr val="tx1"/>
            </a:solidFill>
            <a:ln w="38100">
              <a:solidFill>
                <a:schemeClr val="bg2"/>
              </a:solidFill>
              <a:round/>
              <a:headEnd/>
              <a:tailEnd/>
            </a:ln>
          </p:spPr>
          <p:txBody>
            <a:bodyPr anchor="ctr">
              <a:spAutoFit/>
            </a:bodyPr>
            <a:lstStyle/>
            <a:p>
              <a:endParaRPr lang="en-US"/>
            </a:p>
          </p:txBody>
        </p:sp>
        <p:sp>
          <p:nvSpPr>
            <p:cNvPr id="35864" name="AutoShape 43"/>
            <p:cNvSpPr>
              <a:spLocks noChangeArrowheads="1"/>
            </p:cNvSpPr>
            <p:nvPr/>
          </p:nvSpPr>
          <p:spPr bwMode="auto">
            <a:xfrm>
              <a:off x="592" y="2716"/>
              <a:ext cx="171" cy="594"/>
            </a:xfrm>
            <a:prstGeom prst="roundRect">
              <a:avLst>
                <a:gd name="adj" fmla="val 16667"/>
              </a:avLst>
            </a:prstGeom>
            <a:pattFill prst="lgConfetti">
              <a:fgClr>
                <a:srgbClr val="996633"/>
              </a:fgClr>
              <a:bgClr>
                <a:schemeClr val="tx1"/>
              </a:bgClr>
            </a:pattFill>
            <a:ln w="38100">
              <a:noFill/>
              <a:round/>
              <a:headEnd/>
              <a:tailEnd/>
            </a:ln>
          </p:spPr>
          <p:txBody>
            <a:bodyPr anchor="ctr">
              <a:spAutoFit/>
            </a:bodyPr>
            <a:lstStyle/>
            <a:p>
              <a:endParaRPr lang="en-US"/>
            </a:p>
          </p:txBody>
        </p:sp>
      </p:grpSp>
      <p:sp>
        <p:nvSpPr>
          <p:cNvPr id="35852" name="Text Box 44"/>
          <p:cNvSpPr txBox="1">
            <a:spLocks noChangeArrowheads="1"/>
          </p:cNvSpPr>
          <p:nvPr/>
        </p:nvSpPr>
        <p:spPr bwMode="auto">
          <a:xfrm>
            <a:off x="5324475" y="1679575"/>
            <a:ext cx="1724025" cy="519113"/>
          </a:xfrm>
          <a:prstGeom prst="rect">
            <a:avLst/>
          </a:prstGeom>
          <a:noFill/>
          <a:ln w="38100">
            <a:noFill/>
            <a:miter lim="800000"/>
            <a:headEnd/>
            <a:tailEnd/>
          </a:ln>
        </p:spPr>
        <p:txBody>
          <a:bodyPr>
            <a:spAutoFit/>
          </a:bodyPr>
          <a:lstStyle/>
          <a:p>
            <a:r>
              <a:rPr lang="en-US" b="0">
                <a:solidFill>
                  <a:schemeClr val="bg2"/>
                </a:solidFill>
              </a:rPr>
              <a:t>t=5 days</a:t>
            </a:r>
          </a:p>
        </p:txBody>
      </p:sp>
      <p:grpSp>
        <p:nvGrpSpPr>
          <p:cNvPr id="35853" name="Group 45"/>
          <p:cNvGrpSpPr>
            <a:grpSpLocks/>
          </p:cNvGrpSpPr>
          <p:nvPr/>
        </p:nvGrpSpPr>
        <p:grpSpPr bwMode="auto">
          <a:xfrm>
            <a:off x="6094413" y="4994275"/>
            <a:ext cx="1200150" cy="1171575"/>
            <a:chOff x="3839" y="3146"/>
            <a:chExt cx="756" cy="738"/>
          </a:xfrm>
        </p:grpSpPr>
        <p:sp>
          <p:nvSpPr>
            <p:cNvPr id="35857" name="Oval 46"/>
            <p:cNvSpPr>
              <a:spLocks noChangeArrowheads="1"/>
            </p:cNvSpPr>
            <p:nvPr/>
          </p:nvSpPr>
          <p:spPr bwMode="auto">
            <a:xfrm>
              <a:off x="3839" y="3146"/>
              <a:ext cx="756" cy="738"/>
            </a:xfrm>
            <a:prstGeom prst="ellipse">
              <a:avLst/>
            </a:prstGeom>
            <a:solidFill>
              <a:schemeClr val="tx1"/>
            </a:solidFill>
            <a:ln w="38100">
              <a:solidFill>
                <a:schemeClr val="bg2"/>
              </a:solidFill>
              <a:round/>
              <a:headEnd/>
              <a:tailEnd/>
            </a:ln>
          </p:spPr>
          <p:txBody>
            <a:bodyPr wrap="none" anchor="ctr">
              <a:spAutoFit/>
            </a:bodyPr>
            <a:lstStyle/>
            <a:p>
              <a:endParaRPr lang="en-US"/>
            </a:p>
          </p:txBody>
        </p:sp>
        <p:sp>
          <p:nvSpPr>
            <p:cNvPr id="35858" name="Oval 47"/>
            <p:cNvSpPr>
              <a:spLocks noChangeArrowheads="1"/>
            </p:cNvSpPr>
            <p:nvPr/>
          </p:nvSpPr>
          <p:spPr bwMode="auto">
            <a:xfrm>
              <a:off x="4125" y="362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59" name="Oval 48"/>
            <p:cNvSpPr>
              <a:spLocks noChangeArrowheads="1"/>
            </p:cNvSpPr>
            <p:nvPr/>
          </p:nvSpPr>
          <p:spPr bwMode="auto">
            <a:xfrm>
              <a:off x="4119" y="3399"/>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0" name="Oval 49"/>
            <p:cNvSpPr>
              <a:spLocks noChangeArrowheads="1"/>
            </p:cNvSpPr>
            <p:nvPr/>
          </p:nvSpPr>
          <p:spPr bwMode="auto">
            <a:xfrm>
              <a:off x="4306" y="3433"/>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1" name="Oval 50"/>
            <p:cNvSpPr>
              <a:spLocks noChangeArrowheads="1"/>
            </p:cNvSpPr>
            <p:nvPr/>
          </p:nvSpPr>
          <p:spPr bwMode="auto">
            <a:xfrm>
              <a:off x="4263" y="3651"/>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sp>
          <p:nvSpPr>
            <p:cNvPr id="35862" name="Oval 51"/>
            <p:cNvSpPr>
              <a:spLocks noChangeArrowheads="1"/>
            </p:cNvSpPr>
            <p:nvPr/>
          </p:nvSpPr>
          <p:spPr bwMode="auto">
            <a:xfrm>
              <a:off x="4043" y="3548"/>
              <a:ext cx="23" cy="23"/>
            </a:xfrm>
            <a:prstGeom prst="ellipse">
              <a:avLst/>
            </a:prstGeom>
            <a:solidFill>
              <a:srgbClr val="996633"/>
            </a:solidFill>
            <a:ln w="38100">
              <a:solidFill>
                <a:srgbClr val="996633"/>
              </a:solidFill>
              <a:round/>
              <a:headEnd/>
              <a:tailEnd/>
            </a:ln>
          </p:spPr>
          <p:txBody>
            <a:bodyPr anchor="ctr">
              <a:spAutoFit/>
            </a:bodyPr>
            <a:lstStyle/>
            <a:p>
              <a:endParaRPr lang="en-US"/>
            </a:p>
          </p:txBody>
        </p:sp>
      </p:grpSp>
      <p:sp>
        <p:nvSpPr>
          <p:cNvPr id="35854" name="Arc 52"/>
          <p:cNvSpPr>
            <a:spLocks/>
          </p:cNvSpPr>
          <p:nvPr/>
        </p:nvSpPr>
        <p:spPr bwMode="auto">
          <a:xfrm>
            <a:off x="6051550" y="3911600"/>
            <a:ext cx="600075" cy="9858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bg2"/>
            </a:solidFill>
            <a:round/>
            <a:headEnd/>
            <a:tailEnd type="triangle" w="med" len="med"/>
          </a:ln>
        </p:spPr>
        <p:txBody>
          <a:bodyPr wrap="none" anchor="ctr">
            <a:spAutoFit/>
          </a:bodyPr>
          <a:lstStyle/>
          <a:p>
            <a:endParaRPr lang="en-US"/>
          </a:p>
        </p:txBody>
      </p:sp>
      <p:sp>
        <p:nvSpPr>
          <p:cNvPr id="35855" name="AutoShape 53"/>
          <p:cNvSpPr>
            <a:spLocks noChangeArrowheads="1"/>
          </p:cNvSpPr>
          <p:nvPr/>
        </p:nvSpPr>
        <p:spPr bwMode="auto">
          <a:xfrm>
            <a:off x="4086225" y="1746250"/>
            <a:ext cx="857250" cy="385763"/>
          </a:xfrm>
          <a:prstGeom prst="rightArrow">
            <a:avLst>
              <a:gd name="adj1" fmla="val 50000"/>
              <a:gd name="adj2" fmla="val 55555"/>
            </a:avLst>
          </a:prstGeom>
          <a:solidFill>
            <a:schemeClr val="tx1"/>
          </a:solidFill>
          <a:ln w="38100">
            <a:solidFill>
              <a:schemeClr val="bg2"/>
            </a:solidFill>
            <a:miter lim="800000"/>
            <a:headEnd/>
            <a:tailEnd/>
          </a:ln>
        </p:spPr>
        <p:txBody>
          <a:bodyPr anchor="ctr">
            <a:spAutoFit/>
          </a:bodyPr>
          <a:lstStyle/>
          <a:p>
            <a:endParaRPr lang="en-US"/>
          </a:p>
        </p:txBody>
      </p:sp>
      <p:sp>
        <p:nvSpPr>
          <p:cNvPr id="35856" name="AutoShape 54"/>
          <p:cNvSpPr>
            <a:spLocks noChangeArrowheads="1"/>
          </p:cNvSpPr>
          <p:nvPr/>
        </p:nvSpPr>
        <p:spPr bwMode="auto">
          <a:xfrm>
            <a:off x="7240588" y="1746250"/>
            <a:ext cx="857250" cy="385763"/>
          </a:xfrm>
          <a:prstGeom prst="rightArrow">
            <a:avLst>
              <a:gd name="adj1" fmla="val 50000"/>
              <a:gd name="adj2" fmla="val 55555"/>
            </a:avLst>
          </a:prstGeom>
          <a:solidFill>
            <a:schemeClr val="tx1"/>
          </a:solidFill>
          <a:ln w="38100">
            <a:solidFill>
              <a:schemeClr val="bg2"/>
            </a:solidFill>
            <a:miter lim="800000"/>
            <a:headEnd/>
            <a:tailEnd/>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latin typeface="Arial" charset="0"/>
                <a:cs typeface="Arial" charset="0"/>
              </a:rPr>
              <a:t>Summary</a:t>
            </a:r>
          </a:p>
        </p:txBody>
      </p:sp>
      <p:graphicFrame>
        <p:nvGraphicFramePr>
          <p:cNvPr id="4" name="Group 35"/>
          <p:cNvGraphicFramePr>
            <a:graphicFrameLocks noGrp="1"/>
          </p:cNvGraphicFramePr>
          <p:nvPr/>
        </p:nvGraphicFramePr>
        <p:xfrm>
          <a:off x="923925" y="1700213"/>
          <a:ext cx="7604125" cy="2054351"/>
        </p:xfrm>
        <a:graphic>
          <a:graphicData uri="http://schemas.openxmlformats.org/drawingml/2006/table">
            <a:tbl>
              <a:tblPr/>
              <a:tblGrid>
                <a:gridCol w="7604125"/>
              </a:tblGrid>
              <a:tr h="195897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A gene/protein network model of cellular aging </a:t>
                      </a:r>
                    </a:p>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              ― a general theoretic framework. </a:t>
                      </a:r>
                    </a:p>
                    <a:p>
                      <a:pPr marL="0" marR="0" lvl="0" indent="0" algn="l" defTabSz="914400" rtl="0" eaLnBrk="1" fontAlgn="base" latinLnBrk="0" hangingPunct="1">
                        <a:lnSpc>
                          <a:spcPct val="100000"/>
                        </a:lnSpc>
                        <a:spcBef>
                          <a:spcPct val="20000"/>
                        </a:spcBef>
                        <a:spcAft>
                          <a:spcPct val="0"/>
                        </a:spcAft>
                        <a:buClrTx/>
                        <a:buSzTx/>
                        <a:buFont typeface="Wingdings" charset="2"/>
                        <a:buChar char="q"/>
                        <a:tabLst/>
                      </a:pPr>
                      <a:r>
                        <a:rPr kumimoji="0" lang="en-US" sz="2800" b="0" i="0" u="none" strike="noStrike" cap="none" normalizeH="0" baseline="0" dirty="0" smtClean="0">
                          <a:ln>
                            <a:noFill/>
                          </a:ln>
                          <a:solidFill>
                            <a:schemeClr val="bg2"/>
                          </a:solidFill>
                          <a:effectLst/>
                          <a:latin typeface="Times New Roman" charset="0"/>
                          <a:ea typeface="ＭＳ Ｐゴシック" charset="-128"/>
                        </a:rPr>
                        <a:t>Cellular aging = network emergent property</a:t>
                      </a:r>
                    </a:p>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800" b="0" i="1" u="none" strike="noStrike" cap="none" normalizeH="0" baseline="0" dirty="0" smtClean="0">
                          <a:ln>
                            <a:noFill/>
                          </a:ln>
                          <a:solidFill>
                            <a:schemeClr val="bg2"/>
                          </a:solidFill>
                          <a:effectLst/>
                          <a:latin typeface="Times New Roman" charset="0"/>
                          <a:ea typeface="ＭＳ Ｐゴシック" charset="-128"/>
                        </a:rPr>
                        <a:t>       </a:t>
                      </a:r>
                      <a:r>
                        <a:rPr kumimoji="0" lang="en-US" sz="2800" b="0" i="0" u="none" strike="noStrike" cap="none" normalizeH="0" baseline="0" dirty="0" smtClean="0">
                          <a:ln>
                            <a:noFill/>
                          </a:ln>
                          <a:solidFill>
                            <a:schemeClr val="bg2"/>
                          </a:solidFill>
                          <a:effectLst/>
                          <a:latin typeface="Times New Roman" charset="0"/>
                          <a:ea typeface="ＭＳ Ｐゴシック" charset="-128"/>
                        </a:rPr>
                        <a:t>Aging = emergent property of complexity</a:t>
                      </a:r>
                    </a:p>
                  </a:txBody>
                  <a:tcPr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Title 1"/>
          <p:cNvSpPr>
            <a:spLocks noGrp="1"/>
          </p:cNvSpPr>
          <p:nvPr>
            <p:ph type="title"/>
          </p:nvPr>
        </p:nvSpPr>
        <p:spPr>
          <a:xfrm>
            <a:off x="141288" y="0"/>
            <a:ext cx="7772400" cy="1143000"/>
          </a:xfrm>
        </p:spPr>
        <p:txBody>
          <a:bodyPr/>
          <a:lstStyle/>
          <a:p>
            <a:r>
              <a:rPr lang="en-US" smtClean="0"/>
              <a:t>Speciation is an emergent property of gene networks.</a:t>
            </a:r>
          </a:p>
        </p:txBody>
      </p:sp>
      <p:grpSp>
        <p:nvGrpSpPr>
          <p:cNvPr id="55299" name="Group 91"/>
          <p:cNvGrpSpPr>
            <a:grpSpLocks/>
          </p:cNvGrpSpPr>
          <p:nvPr/>
        </p:nvGrpSpPr>
        <p:grpSpPr bwMode="auto">
          <a:xfrm>
            <a:off x="1000125" y="1739900"/>
            <a:ext cx="1997075" cy="766763"/>
            <a:chOff x="577880" y="1412738"/>
            <a:chExt cx="3456450" cy="1305770"/>
          </a:xfrm>
        </p:grpSpPr>
        <p:sp>
          <p:nvSpPr>
            <p:cNvPr id="55400" name="Oval 24"/>
            <p:cNvSpPr>
              <a:spLocks noChangeArrowheads="1"/>
            </p:cNvSpPr>
            <p:nvPr/>
          </p:nvSpPr>
          <p:spPr bwMode="auto">
            <a:xfrm>
              <a:off x="1181112" y="1412738"/>
              <a:ext cx="218909" cy="228543"/>
            </a:xfrm>
            <a:prstGeom prst="ellipse">
              <a:avLst/>
            </a:prstGeom>
            <a:solidFill>
              <a:schemeClr val="bg2"/>
            </a:solidFill>
            <a:ln w="9525">
              <a:solidFill>
                <a:schemeClr val="bg1"/>
              </a:solidFill>
              <a:round/>
              <a:headEnd/>
              <a:tailEnd/>
            </a:ln>
          </p:spPr>
          <p:txBody>
            <a:bodyPr/>
            <a:lstStyle/>
            <a:p>
              <a:endParaRPr lang="en-US"/>
            </a:p>
          </p:txBody>
        </p:sp>
        <p:sp>
          <p:nvSpPr>
            <p:cNvPr id="55401" name="Oval 25"/>
            <p:cNvSpPr>
              <a:spLocks noChangeArrowheads="1"/>
            </p:cNvSpPr>
            <p:nvPr/>
          </p:nvSpPr>
          <p:spPr bwMode="auto">
            <a:xfrm>
              <a:off x="1491370" y="2493139"/>
              <a:ext cx="213024" cy="222195"/>
            </a:xfrm>
            <a:prstGeom prst="ellipse">
              <a:avLst/>
            </a:prstGeom>
            <a:noFill/>
            <a:ln w="25400">
              <a:solidFill>
                <a:schemeClr val="bg1"/>
              </a:solidFill>
              <a:round/>
              <a:headEnd/>
              <a:tailEnd/>
            </a:ln>
          </p:spPr>
          <p:txBody>
            <a:bodyPr/>
            <a:lstStyle/>
            <a:p>
              <a:endParaRPr lang="en-US"/>
            </a:p>
          </p:txBody>
        </p:sp>
        <p:sp>
          <p:nvSpPr>
            <p:cNvPr id="55402" name="Oval 26"/>
            <p:cNvSpPr>
              <a:spLocks noChangeArrowheads="1"/>
            </p:cNvSpPr>
            <p:nvPr/>
          </p:nvSpPr>
          <p:spPr bwMode="auto">
            <a:xfrm>
              <a:off x="929903" y="2489965"/>
              <a:ext cx="218909" cy="228543"/>
            </a:xfrm>
            <a:prstGeom prst="ellipse">
              <a:avLst/>
            </a:prstGeom>
            <a:noFill/>
            <a:ln w="25400">
              <a:solidFill>
                <a:schemeClr val="bg1"/>
              </a:solidFill>
              <a:round/>
              <a:headEnd/>
              <a:tailEnd/>
            </a:ln>
          </p:spPr>
          <p:txBody>
            <a:bodyPr/>
            <a:lstStyle/>
            <a:p>
              <a:endParaRPr lang="en-US"/>
            </a:p>
          </p:txBody>
        </p:sp>
        <p:sp>
          <p:nvSpPr>
            <p:cNvPr id="55403" name="Oval 27"/>
            <p:cNvSpPr>
              <a:spLocks noChangeArrowheads="1"/>
            </p:cNvSpPr>
            <p:nvPr/>
          </p:nvSpPr>
          <p:spPr bwMode="auto">
            <a:xfrm>
              <a:off x="577880" y="1963670"/>
              <a:ext cx="218909" cy="228543"/>
            </a:xfrm>
            <a:prstGeom prst="ellipse">
              <a:avLst/>
            </a:prstGeom>
            <a:noFill/>
            <a:ln w="25400">
              <a:solidFill>
                <a:schemeClr val="bg1"/>
              </a:solidFill>
              <a:round/>
              <a:headEnd/>
              <a:tailEnd/>
            </a:ln>
          </p:spPr>
          <p:txBody>
            <a:bodyPr/>
            <a:lstStyle/>
            <a:p>
              <a:endParaRPr lang="en-US"/>
            </a:p>
          </p:txBody>
        </p:sp>
        <p:sp>
          <p:nvSpPr>
            <p:cNvPr id="55404" name="Oval 28"/>
            <p:cNvSpPr>
              <a:spLocks noChangeArrowheads="1"/>
            </p:cNvSpPr>
            <p:nvPr/>
          </p:nvSpPr>
          <p:spPr bwMode="auto">
            <a:xfrm>
              <a:off x="1856766" y="1963670"/>
              <a:ext cx="218909" cy="228543"/>
            </a:xfrm>
            <a:prstGeom prst="ellipse">
              <a:avLst/>
            </a:prstGeom>
            <a:noFill/>
            <a:ln w="25400">
              <a:solidFill>
                <a:schemeClr val="bg1"/>
              </a:solidFill>
              <a:round/>
              <a:headEnd/>
              <a:tailEnd/>
            </a:ln>
          </p:spPr>
          <p:txBody>
            <a:bodyPr/>
            <a:lstStyle/>
            <a:p>
              <a:endParaRPr lang="en-US"/>
            </a:p>
          </p:txBody>
        </p:sp>
        <p:cxnSp>
          <p:nvCxnSpPr>
            <p:cNvPr id="55405" name="Straight Connector 37"/>
            <p:cNvCxnSpPr>
              <a:cxnSpLocks noChangeShapeType="1"/>
              <a:stCxn id="55400" idx="4"/>
              <a:endCxn id="55403" idx="7"/>
            </p:cNvCxnSpPr>
            <p:nvPr/>
          </p:nvCxnSpPr>
          <p:spPr bwMode="auto">
            <a:xfrm rot="5400000">
              <a:off x="849720" y="1556292"/>
              <a:ext cx="355858" cy="525837"/>
            </a:xfrm>
            <a:prstGeom prst="line">
              <a:avLst/>
            </a:prstGeom>
            <a:noFill/>
            <a:ln w="38100">
              <a:solidFill>
                <a:schemeClr val="bg1"/>
              </a:solidFill>
              <a:round/>
              <a:headEnd/>
              <a:tailEnd/>
            </a:ln>
          </p:spPr>
        </p:cxnSp>
        <p:cxnSp>
          <p:nvCxnSpPr>
            <p:cNvPr id="55406" name="Straight Connector 38"/>
            <p:cNvCxnSpPr>
              <a:cxnSpLocks noChangeShapeType="1"/>
              <a:stCxn id="55400" idx="4"/>
              <a:endCxn id="55402" idx="0"/>
            </p:cNvCxnSpPr>
            <p:nvPr/>
          </p:nvCxnSpPr>
          <p:spPr bwMode="auto">
            <a:xfrm rot="5400000">
              <a:off x="740621" y="1940019"/>
              <a:ext cx="848684" cy="251209"/>
            </a:xfrm>
            <a:prstGeom prst="line">
              <a:avLst/>
            </a:prstGeom>
            <a:noFill/>
            <a:ln w="38100">
              <a:solidFill>
                <a:schemeClr val="bg1"/>
              </a:solidFill>
              <a:round/>
              <a:headEnd/>
              <a:tailEnd/>
            </a:ln>
          </p:spPr>
        </p:cxnSp>
        <p:cxnSp>
          <p:nvCxnSpPr>
            <p:cNvPr id="55407" name="Straight Connector 41"/>
            <p:cNvCxnSpPr>
              <a:cxnSpLocks noChangeShapeType="1"/>
              <a:stCxn id="55400" idx="4"/>
              <a:endCxn id="55401" idx="0"/>
            </p:cNvCxnSpPr>
            <p:nvPr/>
          </p:nvCxnSpPr>
          <p:spPr bwMode="auto">
            <a:xfrm rot="16200000" flipH="1">
              <a:off x="1018295" y="1913552"/>
              <a:ext cx="851858" cy="307315"/>
            </a:xfrm>
            <a:prstGeom prst="line">
              <a:avLst/>
            </a:prstGeom>
            <a:noFill/>
            <a:ln w="38100">
              <a:solidFill>
                <a:schemeClr val="bg1"/>
              </a:solidFill>
              <a:round/>
              <a:headEnd/>
              <a:tailEnd/>
            </a:ln>
          </p:spPr>
        </p:cxnSp>
        <p:cxnSp>
          <p:nvCxnSpPr>
            <p:cNvPr id="55408" name="Straight Connector 44"/>
            <p:cNvCxnSpPr>
              <a:cxnSpLocks noChangeShapeType="1"/>
              <a:stCxn id="55400" idx="4"/>
              <a:endCxn id="55404" idx="1"/>
            </p:cNvCxnSpPr>
            <p:nvPr/>
          </p:nvCxnSpPr>
          <p:spPr bwMode="auto">
            <a:xfrm rot="16200000" flipH="1">
              <a:off x="1411767" y="1520081"/>
              <a:ext cx="355858" cy="598258"/>
            </a:xfrm>
            <a:prstGeom prst="line">
              <a:avLst/>
            </a:prstGeom>
            <a:noFill/>
            <a:ln w="38100">
              <a:solidFill>
                <a:schemeClr val="bg1"/>
              </a:solidFill>
              <a:round/>
              <a:headEnd/>
              <a:tailEnd/>
            </a:ln>
          </p:spPr>
        </p:cxnSp>
        <p:cxnSp>
          <p:nvCxnSpPr>
            <p:cNvPr id="55409" name="Straight Connector 63"/>
            <p:cNvCxnSpPr>
              <a:cxnSpLocks noChangeShapeType="1"/>
              <a:stCxn id="55401" idx="7"/>
              <a:endCxn id="55404" idx="3"/>
            </p:cNvCxnSpPr>
            <p:nvPr/>
          </p:nvCxnSpPr>
          <p:spPr bwMode="auto">
            <a:xfrm rot="5400000" flipH="1" flipV="1">
              <a:off x="1597544" y="2234398"/>
              <a:ext cx="366935" cy="215628"/>
            </a:xfrm>
            <a:prstGeom prst="line">
              <a:avLst/>
            </a:prstGeom>
            <a:noFill/>
            <a:ln w="25400">
              <a:solidFill>
                <a:schemeClr val="bg1"/>
              </a:solidFill>
              <a:prstDash val="sysDash"/>
              <a:round/>
              <a:headEnd/>
              <a:tailEnd/>
            </a:ln>
          </p:spPr>
        </p:cxnSp>
        <p:cxnSp>
          <p:nvCxnSpPr>
            <p:cNvPr id="55410" name="Straight Connector 67"/>
            <p:cNvCxnSpPr>
              <a:cxnSpLocks noChangeShapeType="1"/>
            </p:cNvCxnSpPr>
            <p:nvPr/>
          </p:nvCxnSpPr>
          <p:spPr bwMode="auto">
            <a:xfrm>
              <a:off x="1148812" y="2604236"/>
              <a:ext cx="342558" cy="0"/>
            </a:xfrm>
            <a:prstGeom prst="line">
              <a:avLst/>
            </a:prstGeom>
            <a:noFill/>
            <a:ln w="25400">
              <a:solidFill>
                <a:schemeClr val="bg1"/>
              </a:solidFill>
              <a:prstDash val="sysDash"/>
              <a:round/>
              <a:headEnd/>
              <a:tailEnd/>
            </a:ln>
          </p:spPr>
        </p:cxnSp>
        <p:cxnSp>
          <p:nvCxnSpPr>
            <p:cNvPr id="55411" name="Straight Connector 71"/>
            <p:cNvCxnSpPr>
              <a:cxnSpLocks noChangeShapeType="1"/>
            </p:cNvCxnSpPr>
            <p:nvPr/>
          </p:nvCxnSpPr>
          <p:spPr bwMode="auto">
            <a:xfrm>
              <a:off x="796789" y="2077941"/>
              <a:ext cx="1059977" cy="0"/>
            </a:xfrm>
            <a:prstGeom prst="line">
              <a:avLst/>
            </a:prstGeom>
            <a:noFill/>
            <a:ln w="25400">
              <a:solidFill>
                <a:schemeClr val="bg1"/>
              </a:solidFill>
              <a:prstDash val="sysDash"/>
              <a:round/>
              <a:headEnd/>
              <a:tailEnd/>
            </a:ln>
          </p:spPr>
        </p:cxnSp>
        <p:cxnSp>
          <p:nvCxnSpPr>
            <p:cNvPr id="55412" name="Straight Connector 75"/>
            <p:cNvCxnSpPr>
              <a:cxnSpLocks noChangeShapeType="1"/>
              <a:stCxn id="55403" idx="5"/>
              <a:endCxn id="55402" idx="1"/>
            </p:cNvCxnSpPr>
            <p:nvPr/>
          </p:nvCxnSpPr>
          <p:spPr bwMode="auto">
            <a:xfrm rot="16200000" flipH="1">
              <a:off x="681001" y="2242473"/>
              <a:ext cx="364690" cy="197232"/>
            </a:xfrm>
            <a:prstGeom prst="line">
              <a:avLst/>
            </a:prstGeom>
            <a:noFill/>
            <a:ln w="25400">
              <a:solidFill>
                <a:schemeClr val="bg1"/>
              </a:solidFill>
              <a:prstDash val="sysDash"/>
              <a:round/>
              <a:headEnd/>
              <a:tailEnd/>
            </a:ln>
          </p:spPr>
        </p:cxnSp>
        <p:sp>
          <p:nvSpPr>
            <p:cNvPr id="55413" name="Oval 39"/>
            <p:cNvSpPr>
              <a:spLocks noChangeArrowheads="1"/>
            </p:cNvSpPr>
            <p:nvPr/>
          </p:nvSpPr>
          <p:spPr bwMode="auto">
            <a:xfrm>
              <a:off x="3139767" y="1412738"/>
              <a:ext cx="218909" cy="228543"/>
            </a:xfrm>
            <a:prstGeom prst="ellipse">
              <a:avLst/>
            </a:prstGeom>
            <a:solidFill>
              <a:schemeClr val="bg2"/>
            </a:solidFill>
            <a:ln w="9525">
              <a:solidFill>
                <a:schemeClr val="bg1"/>
              </a:solidFill>
              <a:round/>
              <a:headEnd/>
              <a:tailEnd/>
            </a:ln>
          </p:spPr>
          <p:txBody>
            <a:bodyPr/>
            <a:lstStyle/>
            <a:p>
              <a:endParaRPr lang="en-US"/>
            </a:p>
          </p:txBody>
        </p:sp>
        <p:sp>
          <p:nvSpPr>
            <p:cNvPr id="55414" name="Oval 40"/>
            <p:cNvSpPr>
              <a:spLocks noChangeArrowheads="1"/>
            </p:cNvSpPr>
            <p:nvPr/>
          </p:nvSpPr>
          <p:spPr bwMode="auto">
            <a:xfrm>
              <a:off x="3450025" y="2493139"/>
              <a:ext cx="213024" cy="222195"/>
            </a:xfrm>
            <a:prstGeom prst="ellipse">
              <a:avLst/>
            </a:prstGeom>
            <a:noFill/>
            <a:ln w="25400">
              <a:solidFill>
                <a:schemeClr val="bg1"/>
              </a:solidFill>
              <a:round/>
              <a:headEnd/>
              <a:tailEnd/>
            </a:ln>
          </p:spPr>
          <p:txBody>
            <a:bodyPr/>
            <a:lstStyle/>
            <a:p>
              <a:endParaRPr lang="en-US"/>
            </a:p>
          </p:txBody>
        </p:sp>
        <p:sp>
          <p:nvSpPr>
            <p:cNvPr id="55415" name="Oval 42"/>
            <p:cNvSpPr>
              <a:spLocks noChangeArrowheads="1"/>
            </p:cNvSpPr>
            <p:nvPr/>
          </p:nvSpPr>
          <p:spPr bwMode="auto">
            <a:xfrm>
              <a:off x="2888558" y="2489965"/>
              <a:ext cx="218909" cy="228543"/>
            </a:xfrm>
            <a:prstGeom prst="ellipse">
              <a:avLst/>
            </a:prstGeom>
            <a:noFill/>
            <a:ln w="25400">
              <a:solidFill>
                <a:schemeClr val="bg1"/>
              </a:solidFill>
              <a:round/>
              <a:headEnd/>
              <a:tailEnd/>
            </a:ln>
          </p:spPr>
          <p:txBody>
            <a:bodyPr/>
            <a:lstStyle/>
            <a:p>
              <a:endParaRPr lang="en-US"/>
            </a:p>
          </p:txBody>
        </p:sp>
        <p:sp>
          <p:nvSpPr>
            <p:cNvPr id="55416" name="Oval 43"/>
            <p:cNvSpPr>
              <a:spLocks noChangeArrowheads="1"/>
            </p:cNvSpPr>
            <p:nvPr/>
          </p:nvSpPr>
          <p:spPr bwMode="auto">
            <a:xfrm>
              <a:off x="2536535" y="1963670"/>
              <a:ext cx="218909" cy="228543"/>
            </a:xfrm>
            <a:prstGeom prst="ellipse">
              <a:avLst/>
            </a:prstGeom>
            <a:noFill/>
            <a:ln w="25400">
              <a:solidFill>
                <a:schemeClr val="bg1"/>
              </a:solidFill>
              <a:round/>
              <a:headEnd/>
              <a:tailEnd/>
            </a:ln>
          </p:spPr>
          <p:txBody>
            <a:bodyPr/>
            <a:lstStyle/>
            <a:p>
              <a:endParaRPr lang="en-US"/>
            </a:p>
          </p:txBody>
        </p:sp>
        <p:sp>
          <p:nvSpPr>
            <p:cNvPr id="55417" name="Oval 45"/>
            <p:cNvSpPr>
              <a:spLocks noChangeArrowheads="1"/>
            </p:cNvSpPr>
            <p:nvPr/>
          </p:nvSpPr>
          <p:spPr bwMode="auto">
            <a:xfrm>
              <a:off x="3815421" y="1963670"/>
              <a:ext cx="218909" cy="228543"/>
            </a:xfrm>
            <a:prstGeom prst="ellipse">
              <a:avLst/>
            </a:prstGeom>
            <a:noFill/>
            <a:ln w="25400">
              <a:solidFill>
                <a:schemeClr val="bg1"/>
              </a:solidFill>
              <a:round/>
              <a:headEnd/>
              <a:tailEnd/>
            </a:ln>
          </p:spPr>
          <p:txBody>
            <a:bodyPr/>
            <a:lstStyle/>
            <a:p>
              <a:endParaRPr lang="en-US"/>
            </a:p>
          </p:txBody>
        </p:sp>
        <p:cxnSp>
          <p:nvCxnSpPr>
            <p:cNvPr id="55418" name="Straight Connector 46"/>
            <p:cNvCxnSpPr>
              <a:cxnSpLocks noChangeShapeType="1"/>
              <a:stCxn id="55413" idx="4"/>
              <a:endCxn id="55416" idx="7"/>
            </p:cNvCxnSpPr>
            <p:nvPr/>
          </p:nvCxnSpPr>
          <p:spPr bwMode="auto">
            <a:xfrm rot="5400000">
              <a:off x="2808375" y="1556292"/>
              <a:ext cx="355858" cy="525837"/>
            </a:xfrm>
            <a:prstGeom prst="line">
              <a:avLst/>
            </a:prstGeom>
            <a:noFill/>
            <a:ln w="38100">
              <a:solidFill>
                <a:schemeClr val="bg1"/>
              </a:solidFill>
              <a:round/>
              <a:headEnd/>
              <a:tailEnd/>
            </a:ln>
          </p:spPr>
        </p:cxnSp>
        <p:cxnSp>
          <p:nvCxnSpPr>
            <p:cNvPr id="55419" name="Straight Connector 47"/>
            <p:cNvCxnSpPr>
              <a:cxnSpLocks noChangeShapeType="1"/>
              <a:stCxn id="55413" idx="4"/>
              <a:endCxn id="55415" idx="0"/>
            </p:cNvCxnSpPr>
            <p:nvPr/>
          </p:nvCxnSpPr>
          <p:spPr bwMode="auto">
            <a:xfrm rot="5400000">
              <a:off x="2699276" y="1940019"/>
              <a:ext cx="848684" cy="251209"/>
            </a:xfrm>
            <a:prstGeom prst="line">
              <a:avLst/>
            </a:prstGeom>
            <a:noFill/>
            <a:ln w="38100">
              <a:solidFill>
                <a:schemeClr val="bg1"/>
              </a:solidFill>
              <a:round/>
              <a:headEnd/>
              <a:tailEnd/>
            </a:ln>
          </p:spPr>
        </p:cxnSp>
        <p:cxnSp>
          <p:nvCxnSpPr>
            <p:cNvPr id="55420" name="Straight Connector 48"/>
            <p:cNvCxnSpPr>
              <a:cxnSpLocks noChangeShapeType="1"/>
              <a:stCxn id="55413" idx="4"/>
              <a:endCxn id="55414" idx="0"/>
            </p:cNvCxnSpPr>
            <p:nvPr/>
          </p:nvCxnSpPr>
          <p:spPr bwMode="auto">
            <a:xfrm rot="16200000" flipH="1">
              <a:off x="2976950" y="1913552"/>
              <a:ext cx="851858" cy="307315"/>
            </a:xfrm>
            <a:prstGeom prst="line">
              <a:avLst/>
            </a:prstGeom>
            <a:noFill/>
            <a:ln w="38100">
              <a:solidFill>
                <a:schemeClr val="bg1"/>
              </a:solidFill>
              <a:round/>
              <a:headEnd/>
              <a:tailEnd/>
            </a:ln>
          </p:spPr>
        </p:cxnSp>
        <p:cxnSp>
          <p:nvCxnSpPr>
            <p:cNvPr id="55421" name="Straight Connector 49"/>
            <p:cNvCxnSpPr>
              <a:cxnSpLocks noChangeShapeType="1"/>
              <a:stCxn id="55413" idx="4"/>
              <a:endCxn id="55417" idx="1"/>
            </p:cNvCxnSpPr>
            <p:nvPr/>
          </p:nvCxnSpPr>
          <p:spPr bwMode="auto">
            <a:xfrm rot="16200000" flipH="1">
              <a:off x="3370422" y="1520081"/>
              <a:ext cx="355858" cy="598258"/>
            </a:xfrm>
            <a:prstGeom prst="line">
              <a:avLst/>
            </a:prstGeom>
            <a:noFill/>
            <a:ln w="38100">
              <a:solidFill>
                <a:schemeClr val="bg1"/>
              </a:solidFill>
              <a:round/>
              <a:headEnd/>
              <a:tailEnd/>
            </a:ln>
          </p:spPr>
        </p:cxnSp>
        <p:cxnSp>
          <p:nvCxnSpPr>
            <p:cNvPr id="55422" name="Straight Connector 50"/>
            <p:cNvCxnSpPr>
              <a:cxnSpLocks noChangeShapeType="1"/>
              <a:stCxn id="55414" idx="7"/>
              <a:endCxn id="55417" idx="3"/>
            </p:cNvCxnSpPr>
            <p:nvPr/>
          </p:nvCxnSpPr>
          <p:spPr bwMode="auto">
            <a:xfrm rot="5400000" flipH="1" flipV="1">
              <a:off x="3556199" y="2234398"/>
              <a:ext cx="366935" cy="215628"/>
            </a:xfrm>
            <a:prstGeom prst="line">
              <a:avLst/>
            </a:prstGeom>
            <a:noFill/>
            <a:ln w="25400">
              <a:solidFill>
                <a:schemeClr val="bg1"/>
              </a:solidFill>
              <a:prstDash val="sysDash"/>
              <a:round/>
              <a:headEnd/>
              <a:tailEnd/>
            </a:ln>
          </p:spPr>
        </p:cxnSp>
        <p:cxnSp>
          <p:nvCxnSpPr>
            <p:cNvPr id="55423" name="Straight Connector 51"/>
            <p:cNvCxnSpPr>
              <a:cxnSpLocks noChangeShapeType="1"/>
            </p:cNvCxnSpPr>
            <p:nvPr/>
          </p:nvCxnSpPr>
          <p:spPr bwMode="auto">
            <a:xfrm>
              <a:off x="3107467" y="2604236"/>
              <a:ext cx="342558" cy="0"/>
            </a:xfrm>
            <a:prstGeom prst="line">
              <a:avLst/>
            </a:prstGeom>
            <a:noFill/>
            <a:ln w="25400">
              <a:solidFill>
                <a:schemeClr val="bg1"/>
              </a:solidFill>
              <a:prstDash val="sysDash"/>
              <a:round/>
              <a:headEnd/>
              <a:tailEnd/>
            </a:ln>
          </p:spPr>
        </p:cxnSp>
        <p:cxnSp>
          <p:nvCxnSpPr>
            <p:cNvPr id="55424" name="Straight Connector 52"/>
            <p:cNvCxnSpPr>
              <a:cxnSpLocks noChangeShapeType="1"/>
            </p:cNvCxnSpPr>
            <p:nvPr/>
          </p:nvCxnSpPr>
          <p:spPr bwMode="auto">
            <a:xfrm>
              <a:off x="2755444" y="2077941"/>
              <a:ext cx="1059977" cy="0"/>
            </a:xfrm>
            <a:prstGeom prst="line">
              <a:avLst/>
            </a:prstGeom>
            <a:noFill/>
            <a:ln w="25400">
              <a:solidFill>
                <a:schemeClr val="bg1"/>
              </a:solidFill>
              <a:prstDash val="sysDash"/>
              <a:round/>
              <a:headEnd/>
              <a:tailEnd/>
            </a:ln>
          </p:spPr>
        </p:cxnSp>
        <p:cxnSp>
          <p:nvCxnSpPr>
            <p:cNvPr id="55425" name="Straight Connector 53"/>
            <p:cNvCxnSpPr>
              <a:cxnSpLocks noChangeShapeType="1"/>
              <a:stCxn id="55416" idx="5"/>
              <a:endCxn id="55415" idx="1"/>
            </p:cNvCxnSpPr>
            <p:nvPr/>
          </p:nvCxnSpPr>
          <p:spPr bwMode="auto">
            <a:xfrm rot="16200000" flipH="1">
              <a:off x="2639656" y="2242473"/>
              <a:ext cx="364690" cy="197232"/>
            </a:xfrm>
            <a:prstGeom prst="line">
              <a:avLst/>
            </a:prstGeom>
            <a:noFill/>
            <a:ln w="25400">
              <a:solidFill>
                <a:schemeClr val="bg1"/>
              </a:solidFill>
              <a:prstDash val="sysDash"/>
              <a:round/>
              <a:headEnd/>
              <a:tailEnd/>
            </a:ln>
          </p:spPr>
        </p:cxnSp>
        <p:cxnSp>
          <p:nvCxnSpPr>
            <p:cNvPr id="55426" name="Straight Connector 54"/>
            <p:cNvCxnSpPr>
              <a:cxnSpLocks noChangeShapeType="1"/>
            </p:cNvCxnSpPr>
            <p:nvPr/>
          </p:nvCxnSpPr>
          <p:spPr bwMode="auto">
            <a:xfrm>
              <a:off x="2075675" y="2077941"/>
              <a:ext cx="460860" cy="0"/>
            </a:xfrm>
            <a:prstGeom prst="line">
              <a:avLst/>
            </a:prstGeom>
            <a:noFill/>
            <a:ln w="25400">
              <a:solidFill>
                <a:schemeClr val="bg1"/>
              </a:solidFill>
              <a:prstDash val="sysDash"/>
              <a:round/>
              <a:headEnd/>
              <a:tailEnd/>
            </a:ln>
          </p:spPr>
        </p:cxnSp>
        <p:cxnSp>
          <p:nvCxnSpPr>
            <p:cNvPr id="55427" name="Straight Connector 57"/>
            <p:cNvCxnSpPr>
              <a:cxnSpLocks noChangeShapeType="1"/>
            </p:cNvCxnSpPr>
            <p:nvPr/>
          </p:nvCxnSpPr>
          <p:spPr bwMode="auto">
            <a:xfrm>
              <a:off x="1704394" y="2604236"/>
              <a:ext cx="1184164" cy="0"/>
            </a:xfrm>
            <a:prstGeom prst="line">
              <a:avLst/>
            </a:prstGeom>
            <a:noFill/>
            <a:ln w="25400">
              <a:solidFill>
                <a:schemeClr val="bg1"/>
              </a:solidFill>
              <a:prstDash val="sysDash"/>
              <a:round/>
              <a:headEnd/>
              <a:tailEnd/>
            </a:ln>
          </p:spPr>
        </p:cxnSp>
      </p:grpSp>
      <p:grpSp>
        <p:nvGrpSpPr>
          <p:cNvPr id="55300" name="Group 91"/>
          <p:cNvGrpSpPr>
            <a:grpSpLocks/>
          </p:cNvGrpSpPr>
          <p:nvPr/>
        </p:nvGrpSpPr>
        <p:grpSpPr bwMode="auto">
          <a:xfrm>
            <a:off x="1038225" y="3621088"/>
            <a:ext cx="1997075" cy="768350"/>
            <a:chOff x="577880" y="1412738"/>
            <a:chExt cx="3456450" cy="1305770"/>
          </a:xfrm>
        </p:grpSpPr>
        <p:sp>
          <p:nvSpPr>
            <p:cNvPr id="55372" name="Oval 24"/>
            <p:cNvSpPr>
              <a:spLocks noChangeArrowheads="1"/>
            </p:cNvSpPr>
            <p:nvPr/>
          </p:nvSpPr>
          <p:spPr bwMode="auto">
            <a:xfrm>
              <a:off x="1181112" y="1412738"/>
              <a:ext cx="218909" cy="228543"/>
            </a:xfrm>
            <a:prstGeom prst="ellipse">
              <a:avLst/>
            </a:prstGeom>
            <a:solidFill>
              <a:schemeClr val="bg2"/>
            </a:solidFill>
            <a:ln w="9525">
              <a:solidFill>
                <a:srgbClr val="66FF33"/>
              </a:solidFill>
              <a:round/>
              <a:headEnd/>
              <a:tailEnd/>
            </a:ln>
          </p:spPr>
          <p:txBody>
            <a:bodyPr/>
            <a:lstStyle/>
            <a:p>
              <a:endParaRPr lang="en-US"/>
            </a:p>
          </p:txBody>
        </p:sp>
        <p:sp>
          <p:nvSpPr>
            <p:cNvPr id="55373" name="Oval 25"/>
            <p:cNvSpPr>
              <a:spLocks noChangeArrowheads="1"/>
            </p:cNvSpPr>
            <p:nvPr/>
          </p:nvSpPr>
          <p:spPr bwMode="auto">
            <a:xfrm>
              <a:off x="1491370" y="2493139"/>
              <a:ext cx="213024" cy="222195"/>
            </a:xfrm>
            <a:prstGeom prst="ellipse">
              <a:avLst/>
            </a:prstGeom>
            <a:noFill/>
            <a:ln w="25400">
              <a:solidFill>
                <a:srgbClr val="66FF33"/>
              </a:solidFill>
              <a:round/>
              <a:headEnd/>
              <a:tailEnd/>
            </a:ln>
          </p:spPr>
          <p:txBody>
            <a:bodyPr/>
            <a:lstStyle/>
            <a:p>
              <a:endParaRPr lang="en-US"/>
            </a:p>
          </p:txBody>
        </p:sp>
        <p:sp>
          <p:nvSpPr>
            <p:cNvPr id="55374" name="Oval 26"/>
            <p:cNvSpPr>
              <a:spLocks noChangeArrowheads="1"/>
            </p:cNvSpPr>
            <p:nvPr/>
          </p:nvSpPr>
          <p:spPr bwMode="auto">
            <a:xfrm>
              <a:off x="929903" y="2489965"/>
              <a:ext cx="218909" cy="228543"/>
            </a:xfrm>
            <a:prstGeom prst="ellipse">
              <a:avLst/>
            </a:prstGeom>
            <a:noFill/>
            <a:ln w="25400">
              <a:solidFill>
                <a:srgbClr val="66FF33"/>
              </a:solidFill>
              <a:round/>
              <a:headEnd/>
              <a:tailEnd/>
            </a:ln>
          </p:spPr>
          <p:txBody>
            <a:bodyPr/>
            <a:lstStyle/>
            <a:p>
              <a:endParaRPr lang="en-US"/>
            </a:p>
          </p:txBody>
        </p:sp>
        <p:sp>
          <p:nvSpPr>
            <p:cNvPr id="55375" name="Oval 27"/>
            <p:cNvSpPr>
              <a:spLocks noChangeArrowheads="1"/>
            </p:cNvSpPr>
            <p:nvPr/>
          </p:nvSpPr>
          <p:spPr bwMode="auto">
            <a:xfrm>
              <a:off x="577880" y="1963670"/>
              <a:ext cx="218909" cy="228543"/>
            </a:xfrm>
            <a:prstGeom prst="ellipse">
              <a:avLst/>
            </a:prstGeom>
            <a:noFill/>
            <a:ln w="25400">
              <a:solidFill>
                <a:srgbClr val="66FF33"/>
              </a:solidFill>
              <a:round/>
              <a:headEnd/>
              <a:tailEnd/>
            </a:ln>
          </p:spPr>
          <p:txBody>
            <a:bodyPr/>
            <a:lstStyle/>
            <a:p>
              <a:endParaRPr lang="en-US"/>
            </a:p>
          </p:txBody>
        </p:sp>
        <p:sp>
          <p:nvSpPr>
            <p:cNvPr id="55376" name="Oval 28"/>
            <p:cNvSpPr>
              <a:spLocks noChangeArrowheads="1"/>
            </p:cNvSpPr>
            <p:nvPr/>
          </p:nvSpPr>
          <p:spPr bwMode="auto">
            <a:xfrm>
              <a:off x="1856766" y="1963670"/>
              <a:ext cx="218909" cy="228543"/>
            </a:xfrm>
            <a:prstGeom prst="ellipse">
              <a:avLst/>
            </a:prstGeom>
            <a:noFill/>
            <a:ln w="25400">
              <a:solidFill>
                <a:srgbClr val="66FF33"/>
              </a:solidFill>
              <a:round/>
              <a:headEnd/>
              <a:tailEnd/>
            </a:ln>
          </p:spPr>
          <p:txBody>
            <a:bodyPr/>
            <a:lstStyle/>
            <a:p>
              <a:endParaRPr lang="en-US"/>
            </a:p>
          </p:txBody>
        </p:sp>
        <p:cxnSp>
          <p:nvCxnSpPr>
            <p:cNvPr id="55377" name="Straight Connector 37"/>
            <p:cNvCxnSpPr>
              <a:cxnSpLocks noChangeShapeType="1"/>
              <a:stCxn id="55372" idx="4"/>
              <a:endCxn id="55375" idx="7"/>
            </p:cNvCxnSpPr>
            <p:nvPr/>
          </p:nvCxnSpPr>
          <p:spPr bwMode="auto">
            <a:xfrm rot="5400000">
              <a:off x="849720" y="1556292"/>
              <a:ext cx="355858" cy="525837"/>
            </a:xfrm>
            <a:prstGeom prst="line">
              <a:avLst/>
            </a:prstGeom>
            <a:noFill/>
            <a:ln w="38100">
              <a:solidFill>
                <a:srgbClr val="66FF33"/>
              </a:solidFill>
              <a:round/>
              <a:headEnd/>
              <a:tailEnd/>
            </a:ln>
          </p:spPr>
        </p:cxnSp>
        <p:cxnSp>
          <p:nvCxnSpPr>
            <p:cNvPr id="55378" name="Straight Connector 38"/>
            <p:cNvCxnSpPr>
              <a:cxnSpLocks noChangeShapeType="1"/>
              <a:stCxn id="55372" idx="4"/>
              <a:endCxn id="55374" idx="0"/>
            </p:cNvCxnSpPr>
            <p:nvPr/>
          </p:nvCxnSpPr>
          <p:spPr bwMode="auto">
            <a:xfrm rot="5400000">
              <a:off x="740621" y="1940019"/>
              <a:ext cx="848684" cy="251209"/>
            </a:xfrm>
            <a:prstGeom prst="line">
              <a:avLst/>
            </a:prstGeom>
            <a:noFill/>
            <a:ln w="38100">
              <a:solidFill>
                <a:srgbClr val="66FF33"/>
              </a:solidFill>
              <a:round/>
              <a:headEnd/>
              <a:tailEnd/>
            </a:ln>
          </p:spPr>
        </p:cxnSp>
        <p:cxnSp>
          <p:nvCxnSpPr>
            <p:cNvPr id="55379" name="Straight Connector 41"/>
            <p:cNvCxnSpPr>
              <a:cxnSpLocks noChangeShapeType="1"/>
              <a:stCxn id="55372" idx="4"/>
              <a:endCxn id="55373" idx="0"/>
            </p:cNvCxnSpPr>
            <p:nvPr/>
          </p:nvCxnSpPr>
          <p:spPr bwMode="auto">
            <a:xfrm rot="16200000" flipH="1">
              <a:off x="1018295" y="1913552"/>
              <a:ext cx="851858" cy="307315"/>
            </a:xfrm>
            <a:prstGeom prst="line">
              <a:avLst/>
            </a:prstGeom>
            <a:noFill/>
            <a:ln w="38100">
              <a:solidFill>
                <a:srgbClr val="66FF33"/>
              </a:solidFill>
              <a:round/>
              <a:headEnd/>
              <a:tailEnd/>
            </a:ln>
          </p:spPr>
        </p:cxnSp>
        <p:cxnSp>
          <p:nvCxnSpPr>
            <p:cNvPr id="55380" name="Straight Connector 44"/>
            <p:cNvCxnSpPr>
              <a:cxnSpLocks noChangeShapeType="1"/>
              <a:stCxn id="55372" idx="4"/>
              <a:endCxn id="55376" idx="1"/>
            </p:cNvCxnSpPr>
            <p:nvPr/>
          </p:nvCxnSpPr>
          <p:spPr bwMode="auto">
            <a:xfrm rot="16200000" flipH="1">
              <a:off x="1411767" y="1520081"/>
              <a:ext cx="355858" cy="598258"/>
            </a:xfrm>
            <a:prstGeom prst="line">
              <a:avLst/>
            </a:prstGeom>
            <a:noFill/>
            <a:ln w="38100">
              <a:solidFill>
                <a:srgbClr val="66FF33"/>
              </a:solidFill>
              <a:round/>
              <a:headEnd/>
              <a:tailEnd/>
            </a:ln>
          </p:spPr>
        </p:cxnSp>
        <p:cxnSp>
          <p:nvCxnSpPr>
            <p:cNvPr id="55381" name="Straight Connector 63"/>
            <p:cNvCxnSpPr>
              <a:cxnSpLocks noChangeShapeType="1"/>
              <a:stCxn id="55373" idx="7"/>
              <a:endCxn id="55376" idx="3"/>
            </p:cNvCxnSpPr>
            <p:nvPr/>
          </p:nvCxnSpPr>
          <p:spPr bwMode="auto">
            <a:xfrm rot="5400000" flipH="1" flipV="1">
              <a:off x="1597544" y="2234398"/>
              <a:ext cx="366935" cy="215628"/>
            </a:xfrm>
            <a:prstGeom prst="line">
              <a:avLst/>
            </a:prstGeom>
            <a:noFill/>
            <a:ln w="25400">
              <a:solidFill>
                <a:srgbClr val="66FF33"/>
              </a:solidFill>
              <a:prstDash val="sysDash"/>
              <a:round/>
              <a:headEnd/>
              <a:tailEnd/>
            </a:ln>
          </p:spPr>
        </p:cxnSp>
        <p:cxnSp>
          <p:nvCxnSpPr>
            <p:cNvPr id="55382" name="Straight Connector 67"/>
            <p:cNvCxnSpPr>
              <a:cxnSpLocks noChangeShapeType="1"/>
            </p:cNvCxnSpPr>
            <p:nvPr/>
          </p:nvCxnSpPr>
          <p:spPr bwMode="auto">
            <a:xfrm>
              <a:off x="1148812" y="2604236"/>
              <a:ext cx="342558" cy="0"/>
            </a:xfrm>
            <a:prstGeom prst="line">
              <a:avLst/>
            </a:prstGeom>
            <a:noFill/>
            <a:ln w="25400">
              <a:solidFill>
                <a:srgbClr val="66FF33"/>
              </a:solidFill>
              <a:prstDash val="sysDash"/>
              <a:round/>
              <a:headEnd/>
              <a:tailEnd/>
            </a:ln>
          </p:spPr>
        </p:cxnSp>
        <p:cxnSp>
          <p:nvCxnSpPr>
            <p:cNvPr id="55383" name="Straight Connector 71"/>
            <p:cNvCxnSpPr>
              <a:cxnSpLocks noChangeShapeType="1"/>
            </p:cNvCxnSpPr>
            <p:nvPr/>
          </p:nvCxnSpPr>
          <p:spPr bwMode="auto">
            <a:xfrm>
              <a:off x="796789" y="2077941"/>
              <a:ext cx="1059977" cy="0"/>
            </a:xfrm>
            <a:prstGeom prst="line">
              <a:avLst/>
            </a:prstGeom>
            <a:noFill/>
            <a:ln w="25400">
              <a:solidFill>
                <a:srgbClr val="66FF33"/>
              </a:solidFill>
              <a:prstDash val="sysDash"/>
              <a:round/>
              <a:headEnd/>
              <a:tailEnd/>
            </a:ln>
          </p:spPr>
        </p:cxnSp>
        <p:cxnSp>
          <p:nvCxnSpPr>
            <p:cNvPr id="55384" name="Straight Connector 75"/>
            <p:cNvCxnSpPr>
              <a:cxnSpLocks noChangeShapeType="1"/>
              <a:stCxn id="55375" idx="5"/>
              <a:endCxn id="55374" idx="1"/>
            </p:cNvCxnSpPr>
            <p:nvPr/>
          </p:nvCxnSpPr>
          <p:spPr bwMode="auto">
            <a:xfrm rot="16200000" flipH="1">
              <a:off x="681001" y="2242473"/>
              <a:ext cx="364690" cy="197232"/>
            </a:xfrm>
            <a:prstGeom prst="line">
              <a:avLst/>
            </a:prstGeom>
            <a:noFill/>
            <a:ln w="25400">
              <a:solidFill>
                <a:srgbClr val="66FF33"/>
              </a:solidFill>
              <a:prstDash val="sysDash"/>
              <a:round/>
              <a:headEnd/>
              <a:tailEnd/>
            </a:ln>
          </p:spPr>
        </p:cxnSp>
        <p:sp>
          <p:nvSpPr>
            <p:cNvPr id="55385" name="Oval 39"/>
            <p:cNvSpPr>
              <a:spLocks noChangeArrowheads="1"/>
            </p:cNvSpPr>
            <p:nvPr/>
          </p:nvSpPr>
          <p:spPr bwMode="auto">
            <a:xfrm>
              <a:off x="3139767" y="1412738"/>
              <a:ext cx="218909" cy="228543"/>
            </a:xfrm>
            <a:prstGeom prst="ellipse">
              <a:avLst/>
            </a:prstGeom>
            <a:solidFill>
              <a:schemeClr val="bg2"/>
            </a:solidFill>
            <a:ln w="9525">
              <a:solidFill>
                <a:srgbClr val="66FF33"/>
              </a:solidFill>
              <a:round/>
              <a:headEnd/>
              <a:tailEnd/>
            </a:ln>
          </p:spPr>
          <p:txBody>
            <a:bodyPr/>
            <a:lstStyle/>
            <a:p>
              <a:endParaRPr lang="en-US"/>
            </a:p>
          </p:txBody>
        </p:sp>
        <p:sp>
          <p:nvSpPr>
            <p:cNvPr id="55386" name="Oval 40"/>
            <p:cNvSpPr>
              <a:spLocks noChangeArrowheads="1"/>
            </p:cNvSpPr>
            <p:nvPr/>
          </p:nvSpPr>
          <p:spPr bwMode="auto">
            <a:xfrm>
              <a:off x="3450025" y="2493139"/>
              <a:ext cx="213024" cy="222195"/>
            </a:xfrm>
            <a:prstGeom prst="ellipse">
              <a:avLst/>
            </a:prstGeom>
            <a:noFill/>
            <a:ln w="25400">
              <a:solidFill>
                <a:srgbClr val="66FF33"/>
              </a:solidFill>
              <a:round/>
              <a:headEnd/>
              <a:tailEnd/>
            </a:ln>
          </p:spPr>
          <p:txBody>
            <a:bodyPr/>
            <a:lstStyle/>
            <a:p>
              <a:endParaRPr lang="en-US"/>
            </a:p>
          </p:txBody>
        </p:sp>
        <p:sp>
          <p:nvSpPr>
            <p:cNvPr id="55387" name="Oval 42"/>
            <p:cNvSpPr>
              <a:spLocks noChangeArrowheads="1"/>
            </p:cNvSpPr>
            <p:nvPr/>
          </p:nvSpPr>
          <p:spPr bwMode="auto">
            <a:xfrm>
              <a:off x="2888558" y="2489965"/>
              <a:ext cx="218909" cy="228543"/>
            </a:xfrm>
            <a:prstGeom prst="ellipse">
              <a:avLst/>
            </a:prstGeom>
            <a:noFill/>
            <a:ln w="25400">
              <a:solidFill>
                <a:srgbClr val="66FF33"/>
              </a:solidFill>
              <a:round/>
              <a:headEnd/>
              <a:tailEnd/>
            </a:ln>
          </p:spPr>
          <p:txBody>
            <a:bodyPr/>
            <a:lstStyle/>
            <a:p>
              <a:endParaRPr lang="en-US"/>
            </a:p>
          </p:txBody>
        </p:sp>
        <p:sp>
          <p:nvSpPr>
            <p:cNvPr id="55388" name="Oval 43"/>
            <p:cNvSpPr>
              <a:spLocks noChangeArrowheads="1"/>
            </p:cNvSpPr>
            <p:nvPr/>
          </p:nvSpPr>
          <p:spPr bwMode="auto">
            <a:xfrm>
              <a:off x="2536535" y="1963670"/>
              <a:ext cx="218909" cy="228543"/>
            </a:xfrm>
            <a:prstGeom prst="ellipse">
              <a:avLst/>
            </a:prstGeom>
            <a:noFill/>
            <a:ln w="25400">
              <a:solidFill>
                <a:srgbClr val="66FF33"/>
              </a:solidFill>
              <a:round/>
              <a:headEnd/>
              <a:tailEnd/>
            </a:ln>
          </p:spPr>
          <p:txBody>
            <a:bodyPr/>
            <a:lstStyle/>
            <a:p>
              <a:endParaRPr lang="en-US"/>
            </a:p>
          </p:txBody>
        </p:sp>
        <p:sp>
          <p:nvSpPr>
            <p:cNvPr id="55389" name="Oval 45"/>
            <p:cNvSpPr>
              <a:spLocks noChangeArrowheads="1"/>
            </p:cNvSpPr>
            <p:nvPr/>
          </p:nvSpPr>
          <p:spPr bwMode="auto">
            <a:xfrm>
              <a:off x="3815421" y="1963670"/>
              <a:ext cx="218909" cy="228543"/>
            </a:xfrm>
            <a:prstGeom prst="ellipse">
              <a:avLst/>
            </a:prstGeom>
            <a:noFill/>
            <a:ln w="25400">
              <a:solidFill>
                <a:srgbClr val="66FF33"/>
              </a:solidFill>
              <a:round/>
              <a:headEnd/>
              <a:tailEnd/>
            </a:ln>
          </p:spPr>
          <p:txBody>
            <a:bodyPr/>
            <a:lstStyle/>
            <a:p>
              <a:endParaRPr lang="en-US"/>
            </a:p>
          </p:txBody>
        </p:sp>
        <p:cxnSp>
          <p:nvCxnSpPr>
            <p:cNvPr id="55390" name="Straight Connector 46"/>
            <p:cNvCxnSpPr>
              <a:cxnSpLocks noChangeShapeType="1"/>
              <a:stCxn id="55385" idx="4"/>
              <a:endCxn id="55388" idx="7"/>
            </p:cNvCxnSpPr>
            <p:nvPr/>
          </p:nvCxnSpPr>
          <p:spPr bwMode="auto">
            <a:xfrm rot="5400000">
              <a:off x="2808375" y="1556292"/>
              <a:ext cx="355858" cy="525837"/>
            </a:xfrm>
            <a:prstGeom prst="line">
              <a:avLst/>
            </a:prstGeom>
            <a:noFill/>
            <a:ln w="38100">
              <a:solidFill>
                <a:srgbClr val="66FF33"/>
              </a:solidFill>
              <a:round/>
              <a:headEnd/>
              <a:tailEnd/>
            </a:ln>
          </p:spPr>
        </p:cxnSp>
        <p:cxnSp>
          <p:nvCxnSpPr>
            <p:cNvPr id="55391" name="Straight Connector 47"/>
            <p:cNvCxnSpPr>
              <a:cxnSpLocks noChangeShapeType="1"/>
              <a:stCxn id="55385" idx="4"/>
              <a:endCxn id="55387" idx="0"/>
            </p:cNvCxnSpPr>
            <p:nvPr/>
          </p:nvCxnSpPr>
          <p:spPr bwMode="auto">
            <a:xfrm rot="5400000">
              <a:off x="2699276" y="1940019"/>
              <a:ext cx="848684" cy="251209"/>
            </a:xfrm>
            <a:prstGeom prst="line">
              <a:avLst/>
            </a:prstGeom>
            <a:noFill/>
            <a:ln w="38100">
              <a:solidFill>
                <a:srgbClr val="66FF33"/>
              </a:solidFill>
              <a:round/>
              <a:headEnd/>
              <a:tailEnd/>
            </a:ln>
          </p:spPr>
        </p:cxnSp>
        <p:cxnSp>
          <p:nvCxnSpPr>
            <p:cNvPr id="55392" name="Straight Connector 48"/>
            <p:cNvCxnSpPr>
              <a:cxnSpLocks noChangeShapeType="1"/>
              <a:stCxn id="55385" idx="4"/>
              <a:endCxn id="55386" idx="0"/>
            </p:cNvCxnSpPr>
            <p:nvPr/>
          </p:nvCxnSpPr>
          <p:spPr bwMode="auto">
            <a:xfrm rot="16200000" flipH="1">
              <a:off x="2976950" y="1913552"/>
              <a:ext cx="851858" cy="307315"/>
            </a:xfrm>
            <a:prstGeom prst="line">
              <a:avLst/>
            </a:prstGeom>
            <a:noFill/>
            <a:ln w="38100">
              <a:solidFill>
                <a:srgbClr val="66FF33"/>
              </a:solidFill>
              <a:round/>
              <a:headEnd/>
              <a:tailEnd/>
            </a:ln>
          </p:spPr>
        </p:cxnSp>
        <p:cxnSp>
          <p:nvCxnSpPr>
            <p:cNvPr id="55393" name="Straight Connector 49"/>
            <p:cNvCxnSpPr>
              <a:cxnSpLocks noChangeShapeType="1"/>
              <a:stCxn id="55385" idx="4"/>
              <a:endCxn id="55389" idx="1"/>
            </p:cNvCxnSpPr>
            <p:nvPr/>
          </p:nvCxnSpPr>
          <p:spPr bwMode="auto">
            <a:xfrm rot="16200000" flipH="1">
              <a:off x="3370422" y="1520081"/>
              <a:ext cx="355858" cy="598258"/>
            </a:xfrm>
            <a:prstGeom prst="line">
              <a:avLst/>
            </a:prstGeom>
            <a:noFill/>
            <a:ln w="38100">
              <a:solidFill>
                <a:srgbClr val="66FF33"/>
              </a:solidFill>
              <a:round/>
              <a:headEnd/>
              <a:tailEnd/>
            </a:ln>
          </p:spPr>
        </p:cxnSp>
        <p:cxnSp>
          <p:nvCxnSpPr>
            <p:cNvPr id="55394" name="Straight Connector 50"/>
            <p:cNvCxnSpPr>
              <a:cxnSpLocks noChangeShapeType="1"/>
              <a:stCxn id="55386" idx="7"/>
              <a:endCxn id="55389" idx="3"/>
            </p:cNvCxnSpPr>
            <p:nvPr/>
          </p:nvCxnSpPr>
          <p:spPr bwMode="auto">
            <a:xfrm rot="5400000" flipH="1" flipV="1">
              <a:off x="3556199" y="2234398"/>
              <a:ext cx="366935" cy="215628"/>
            </a:xfrm>
            <a:prstGeom prst="line">
              <a:avLst/>
            </a:prstGeom>
            <a:noFill/>
            <a:ln w="25400">
              <a:solidFill>
                <a:srgbClr val="66FF33"/>
              </a:solidFill>
              <a:prstDash val="sysDash"/>
              <a:round/>
              <a:headEnd/>
              <a:tailEnd/>
            </a:ln>
          </p:spPr>
        </p:cxnSp>
        <p:cxnSp>
          <p:nvCxnSpPr>
            <p:cNvPr id="55395" name="Straight Connector 51"/>
            <p:cNvCxnSpPr>
              <a:cxnSpLocks noChangeShapeType="1"/>
            </p:cNvCxnSpPr>
            <p:nvPr/>
          </p:nvCxnSpPr>
          <p:spPr bwMode="auto">
            <a:xfrm>
              <a:off x="3107467" y="2604236"/>
              <a:ext cx="342558" cy="0"/>
            </a:xfrm>
            <a:prstGeom prst="line">
              <a:avLst/>
            </a:prstGeom>
            <a:noFill/>
            <a:ln w="25400">
              <a:solidFill>
                <a:srgbClr val="66FF33"/>
              </a:solidFill>
              <a:prstDash val="sysDash"/>
              <a:round/>
              <a:headEnd/>
              <a:tailEnd/>
            </a:ln>
          </p:spPr>
        </p:cxnSp>
        <p:cxnSp>
          <p:nvCxnSpPr>
            <p:cNvPr id="55396" name="Straight Connector 52"/>
            <p:cNvCxnSpPr>
              <a:cxnSpLocks noChangeShapeType="1"/>
            </p:cNvCxnSpPr>
            <p:nvPr/>
          </p:nvCxnSpPr>
          <p:spPr bwMode="auto">
            <a:xfrm>
              <a:off x="2755444" y="2077941"/>
              <a:ext cx="1059977" cy="0"/>
            </a:xfrm>
            <a:prstGeom prst="line">
              <a:avLst/>
            </a:prstGeom>
            <a:noFill/>
            <a:ln w="25400">
              <a:solidFill>
                <a:srgbClr val="66FF33"/>
              </a:solidFill>
              <a:prstDash val="sysDash"/>
              <a:round/>
              <a:headEnd/>
              <a:tailEnd/>
            </a:ln>
          </p:spPr>
        </p:cxnSp>
        <p:cxnSp>
          <p:nvCxnSpPr>
            <p:cNvPr id="55397" name="Straight Connector 53"/>
            <p:cNvCxnSpPr>
              <a:cxnSpLocks noChangeShapeType="1"/>
              <a:stCxn id="55388" idx="5"/>
              <a:endCxn id="55387" idx="1"/>
            </p:cNvCxnSpPr>
            <p:nvPr/>
          </p:nvCxnSpPr>
          <p:spPr bwMode="auto">
            <a:xfrm rot="16200000" flipH="1">
              <a:off x="2639656" y="2242473"/>
              <a:ext cx="364690" cy="197232"/>
            </a:xfrm>
            <a:prstGeom prst="line">
              <a:avLst/>
            </a:prstGeom>
            <a:noFill/>
            <a:ln w="25400">
              <a:solidFill>
                <a:srgbClr val="66FF33"/>
              </a:solidFill>
              <a:prstDash val="sysDash"/>
              <a:round/>
              <a:headEnd/>
              <a:tailEnd/>
            </a:ln>
          </p:spPr>
        </p:cxnSp>
        <p:cxnSp>
          <p:nvCxnSpPr>
            <p:cNvPr id="55398" name="Straight Connector 54"/>
            <p:cNvCxnSpPr>
              <a:cxnSpLocks noChangeShapeType="1"/>
            </p:cNvCxnSpPr>
            <p:nvPr/>
          </p:nvCxnSpPr>
          <p:spPr bwMode="auto">
            <a:xfrm>
              <a:off x="2075675" y="2077941"/>
              <a:ext cx="460860" cy="0"/>
            </a:xfrm>
            <a:prstGeom prst="line">
              <a:avLst/>
            </a:prstGeom>
            <a:noFill/>
            <a:ln w="25400">
              <a:solidFill>
                <a:srgbClr val="66FF33"/>
              </a:solidFill>
              <a:prstDash val="sysDash"/>
              <a:round/>
              <a:headEnd/>
              <a:tailEnd/>
            </a:ln>
          </p:spPr>
        </p:cxnSp>
        <p:cxnSp>
          <p:nvCxnSpPr>
            <p:cNvPr id="55399" name="Straight Connector 57"/>
            <p:cNvCxnSpPr>
              <a:cxnSpLocks noChangeShapeType="1"/>
            </p:cNvCxnSpPr>
            <p:nvPr/>
          </p:nvCxnSpPr>
          <p:spPr bwMode="auto">
            <a:xfrm>
              <a:off x="1704394" y="2604236"/>
              <a:ext cx="1184164" cy="0"/>
            </a:xfrm>
            <a:prstGeom prst="line">
              <a:avLst/>
            </a:prstGeom>
            <a:noFill/>
            <a:ln w="25400">
              <a:solidFill>
                <a:srgbClr val="66FF33"/>
              </a:solidFill>
              <a:prstDash val="sysDash"/>
              <a:round/>
              <a:headEnd/>
              <a:tailEnd/>
            </a:ln>
          </p:spPr>
        </p:cxnSp>
      </p:grpSp>
      <p:sp>
        <p:nvSpPr>
          <p:cNvPr id="55301" name="Up-Down Arrow 61"/>
          <p:cNvSpPr>
            <a:spLocks noChangeArrowheads="1"/>
          </p:cNvSpPr>
          <p:nvPr/>
        </p:nvSpPr>
        <p:spPr bwMode="auto">
          <a:xfrm>
            <a:off x="1768475" y="2776538"/>
            <a:ext cx="268288" cy="576262"/>
          </a:xfrm>
          <a:prstGeom prst="upDownArrow">
            <a:avLst>
              <a:gd name="adj1" fmla="val 50000"/>
              <a:gd name="adj2" fmla="val 50118"/>
            </a:avLst>
          </a:prstGeom>
          <a:noFill/>
          <a:ln w="25400">
            <a:solidFill>
              <a:schemeClr val="bg2"/>
            </a:solidFill>
            <a:round/>
            <a:headEnd/>
            <a:tailEnd/>
          </a:ln>
        </p:spPr>
        <p:txBody>
          <a:bodyPr/>
          <a:lstStyle/>
          <a:p>
            <a:endParaRPr lang="en-US"/>
          </a:p>
        </p:txBody>
      </p:sp>
      <p:sp>
        <p:nvSpPr>
          <p:cNvPr id="55302" name="TextBox 62"/>
          <p:cNvSpPr txBox="1">
            <a:spLocks noChangeArrowheads="1"/>
          </p:cNvSpPr>
          <p:nvPr/>
        </p:nvSpPr>
        <p:spPr bwMode="auto">
          <a:xfrm>
            <a:off x="539750" y="2852738"/>
            <a:ext cx="1177925" cy="369887"/>
          </a:xfrm>
          <a:prstGeom prst="rect">
            <a:avLst/>
          </a:prstGeom>
          <a:noFill/>
          <a:ln w="9525">
            <a:noFill/>
            <a:miter lim="800000"/>
            <a:headEnd/>
            <a:tailEnd/>
          </a:ln>
        </p:spPr>
        <p:txBody>
          <a:bodyPr wrap="none">
            <a:spAutoFit/>
          </a:bodyPr>
          <a:lstStyle/>
          <a:p>
            <a:r>
              <a:rPr lang="en-US" sz="1800">
                <a:solidFill>
                  <a:schemeClr val="bg2"/>
                </a:solidFill>
              </a:rPr>
              <a:t>Gene flow</a:t>
            </a:r>
          </a:p>
        </p:txBody>
      </p:sp>
      <p:sp>
        <p:nvSpPr>
          <p:cNvPr id="55303" name="TextBox 63"/>
          <p:cNvSpPr txBox="1">
            <a:spLocks noChangeArrowheads="1"/>
          </p:cNvSpPr>
          <p:nvPr/>
        </p:nvSpPr>
        <p:spPr bwMode="auto">
          <a:xfrm>
            <a:off x="539750" y="1277938"/>
            <a:ext cx="1435100" cy="369887"/>
          </a:xfrm>
          <a:prstGeom prst="rect">
            <a:avLst/>
          </a:prstGeom>
          <a:noFill/>
          <a:ln w="9525">
            <a:noFill/>
            <a:miter lim="800000"/>
            <a:headEnd/>
            <a:tailEnd/>
          </a:ln>
        </p:spPr>
        <p:txBody>
          <a:bodyPr wrap="none">
            <a:spAutoFit/>
          </a:bodyPr>
          <a:lstStyle/>
          <a:p>
            <a:r>
              <a:rPr lang="en-US" sz="1800">
                <a:solidFill>
                  <a:schemeClr val="bg2"/>
                </a:solidFill>
              </a:rPr>
              <a:t>Population 1</a:t>
            </a:r>
          </a:p>
        </p:txBody>
      </p:sp>
      <p:sp>
        <p:nvSpPr>
          <p:cNvPr id="55304" name="TextBox 64"/>
          <p:cNvSpPr txBox="1">
            <a:spLocks noChangeArrowheads="1"/>
          </p:cNvSpPr>
          <p:nvPr/>
        </p:nvSpPr>
        <p:spPr bwMode="auto">
          <a:xfrm>
            <a:off x="577850" y="4503738"/>
            <a:ext cx="1435100" cy="369887"/>
          </a:xfrm>
          <a:prstGeom prst="rect">
            <a:avLst/>
          </a:prstGeom>
          <a:noFill/>
          <a:ln w="9525">
            <a:noFill/>
            <a:miter lim="800000"/>
            <a:headEnd/>
            <a:tailEnd/>
          </a:ln>
        </p:spPr>
        <p:txBody>
          <a:bodyPr wrap="none">
            <a:spAutoFit/>
          </a:bodyPr>
          <a:lstStyle/>
          <a:p>
            <a:r>
              <a:rPr lang="en-US" sz="1800">
                <a:solidFill>
                  <a:schemeClr val="bg2"/>
                </a:solidFill>
              </a:rPr>
              <a:t>Population 2</a:t>
            </a:r>
          </a:p>
        </p:txBody>
      </p:sp>
      <p:grpSp>
        <p:nvGrpSpPr>
          <p:cNvPr id="55305" name="Group 91"/>
          <p:cNvGrpSpPr>
            <a:grpSpLocks/>
          </p:cNvGrpSpPr>
          <p:nvPr/>
        </p:nvGrpSpPr>
        <p:grpSpPr bwMode="auto">
          <a:xfrm>
            <a:off x="5686425" y="1662113"/>
            <a:ext cx="1997075" cy="768350"/>
            <a:chOff x="577880" y="1412738"/>
            <a:chExt cx="3456450" cy="1305770"/>
          </a:xfrm>
        </p:grpSpPr>
        <p:sp>
          <p:nvSpPr>
            <p:cNvPr id="55344" name="Oval 24"/>
            <p:cNvSpPr>
              <a:spLocks noChangeArrowheads="1"/>
            </p:cNvSpPr>
            <p:nvPr/>
          </p:nvSpPr>
          <p:spPr bwMode="auto">
            <a:xfrm>
              <a:off x="1181112" y="1412738"/>
              <a:ext cx="218909" cy="228543"/>
            </a:xfrm>
            <a:prstGeom prst="ellipse">
              <a:avLst/>
            </a:prstGeom>
            <a:solidFill>
              <a:schemeClr val="bg2"/>
            </a:solidFill>
            <a:ln w="9525">
              <a:solidFill>
                <a:schemeClr val="bg1"/>
              </a:solidFill>
              <a:round/>
              <a:headEnd/>
              <a:tailEnd/>
            </a:ln>
          </p:spPr>
          <p:txBody>
            <a:bodyPr/>
            <a:lstStyle/>
            <a:p>
              <a:endParaRPr lang="en-US"/>
            </a:p>
          </p:txBody>
        </p:sp>
        <p:sp>
          <p:nvSpPr>
            <p:cNvPr id="55345" name="Oval 25"/>
            <p:cNvSpPr>
              <a:spLocks noChangeArrowheads="1"/>
            </p:cNvSpPr>
            <p:nvPr/>
          </p:nvSpPr>
          <p:spPr bwMode="auto">
            <a:xfrm>
              <a:off x="1491370" y="2493139"/>
              <a:ext cx="213024" cy="222195"/>
            </a:xfrm>
            <a:prstGeom prst="ellipse">
              <a:avLst/>
            </a:prstGeom>
            <a:noFill/>
            <a:ln w="25400">
              <a:solidFill>
                <a:schemeClr val="bg1"/>
              </a:solidFill>
              <a:round/>
              <a:headEnd/>
              <a:tailEnd/>
            </a:ln>
          </p:spPr>
          <p:txBody>
            <a:bodyPr/>
            <a:lstStyle/>
            <a:p>
              <a:endParaRPr lang="en-US"/>
            </a:p>
          </p:txBody>
        </p:sp>
        <p:sp>
          <p:nvSpPr>
            <p:cNvPr id="55346" name="Oval 26"/>
            <p:cNvSpPr>
              <a:spLocks noChangeArrowheads="1"/>
            </p:cNvSpPr>
            <p:nvPr/>
          </p:nvSpPr>
          <p:spPr bwMode="auto">
            <a:xfrm>
              <a:off x="929903" y="2489965"/>
              <a:ext cx="218909" cy="228543"/>
            </a:xfrm>
            <a:prstGeom prst="ellipse">
              <a:avLst/>
            </a:prstGeom>
            <a:noFill/>
            <a:ln w="25400">
              <a:solidFill>
                <a:schemeClr val="bg1"/>
              </a:solidFill>
              <a:round/>
              <a:headEnd/>
              <a:tailEnd/>
            </a:ln>
          </p:spPr>
          <p:txBody>
            <a:bodyPr/>
            <a:lstStyle/>
            <a:p>
              <a:endParaRPr lang="en-US"/>
            </a:p>
          </p:txBody>
        </p:sp>
        <p:sp>
          <p:nvSpPr>
            <p:cNvPr id="55347" name="Oval 27"/>
            <p:cNvSpPr>
              <a:spLocks noChangeArrowheads="1"/>
            </p:cNvSpPr>
            <p:nvPr/>
          </p:nvSpPr>
          <p:spPr bwMode="auto">
            <a:xfrm>
              <a:off x="577880" y="1963670"/>
              <a:ext cx="218909" cy="228543"/>
            </a:xfrm>
            <a:prstGeom prst="ellipse">
              <a:avLst/>
            </a:prstGeom>
            <a:noFill/>
            <a:ln w="25400">
              <a:solidFill>
                <a:schemeClr val="bg1"/>
              </a:solidFill>
              <a:round/>
              <a:headEnd/>
              <a:tailEnd/>
            </a:ln>
          </p:spPr>
          <p:txBody>
            <a:bodyPr/>
            <a:lstStyle/>
            <a:p>
              <a:endParaRPr lang="en-US"/>
            </a:p>
          </p:txBody>
        </p:sp>
        <p:sp>
          <p:nvSpPr>
            <p:cNvPr id="55348" name="Oval 28"/>
            <p:cNvSpPr>
              <a:spLocks noChangeArrowheads="1"/>
            </p:cNvSpPr>
            <p:nvPr/>
          </p:nvSpPr>
          <p:spPr bwMode="auto">
            <a:xfrm>
              <a:off x="1856766" y="1963670"/>
              <a:ext cx="218909" cy="228543"/>
            </a:xfrm>
            <a:prstGeom prst="ellipse">
              <a:avLst/>
            </a:prstGeom>
            <a:noFill/>
            <a:ln w="25400">
              <a:solidFill>
                <a:schemeClr val="bg1"/>
              </a:solidFill>
              <a:round/>
              <a:headEnd/>
              <a:tailEnd/>
            </a:ln>
          </p:spPr>
          <p:txBody>
            <a:bodyPr/>
            <a:lstStyle/>
            <a:p>
              <a:endParaRPr lang="en-US"/>
            </a:p>
          </p:txBody>
        </p:sp>
        <p:cxnSp>
          <p:nvCxnSpPr>
            <p:cNvPr id="55349" name="Straight Connector 37"/>
            <p:cNvCxnSpPr>
              <a:cxnSpLocks noChangeShapeType="1"/>
              <a:stCxn id="55344" idx="4"/>
              <a:endCxn id="55347" idx="7"/>
            </p:cNvCxnSpPr>
            <p:nvPr/>
          </p:nvCxnSpPr>
          <p:spPr bwMode="auto">
            <a:xfrm rot="5400000">
              <a:off x="849720" y="1556292"/>
              <a:ext cx="355858" cy="525837"/>
            </a:xfrm>
            <a:prstGeom prst="line">
              <a:avLst/>
            </a:prstGeom>
            <a:noFill/>
            <a:ln w="38100">
              <a:solidFill>
                <a:schemeClr val="bg1"/>
              </a:solidFill>
              <a:round/>
              <a:headEnd/>
              <a:tailEnd/>
            </a:ln>
          </p:spPr>
        </p:cxnSp>
        <p:cxnSp>
          <p:nvCxnSpPr>
            <p:cNvPr id="55350" name="Straight Connector 38"/>
            <p:cNvCxnSpPr>
              <a:cxnSpLocks noChangeShapeType="1"/>
              <a:stCxn id="55344" idx="4"/>
              <a:endCxn id="55346" idx="0"/>
            </p:cNvCxnSpPr>
            <p:nvPr/>
          </p:nvCxnSpPr>
          <p:spPr bwMode="auto">
            <a:xfrm rot="5400000">
              <a:off x="740621" y="1940019"/>
              <a:ext cx="848684" cy="251209"/>
            </a:xfrm>
            <a:prstGeom prst="line">
              <a:avLst/>
            </a:prstGeom>
            <a:noFill/>
            <a:ln w="38100">
              <a:solidFill>
                <a:schemeClr val="bg1"/>
              </a:solidFill>
              <a:round/>
              <a:headEnd/>
              <a:tailEnd/>
            </a:ln>
          </p:spPr>
        </p:cxnSp>
        <p:cxnSp>
          <p:nvCxnSpPr>
            <p:cNvPr id="55351" name="Straight Connector 41"/>
            <p:cNvCxnSpPr>
              <a:cxnSpLocks noChangeShapeType="1"/>
              <a:stCxn id="55344" idx="4"/>
              <a:endCxn id="55345" idx="0"/>
            </p:cNvCxnSpPr>
            <p:nvPr/>
          </p:nvCxnSpPr>
          <p:spPr bwMode="auto">
            <a:xfrm rot="16200000" flipH="1">
              <a:off x="1018295" y="1913552"/>
              <a:ext cx="851858" cy="307315"/>
            </a:xfrm>
            <a:prstGeom prst="line">
              <a:avLst/>
            </a:prstGeom>
            <a:noFill/>
            <a:ln w="38100">
              <a:solidFill>
                <a:schemeClr val="bg1"/>
              </a:solidFill>
              <a:round/>
              <a:headEnd/>
              <a:tailEnd/>
            </a:ln>
          </p:spPr>
        </p:cxnSp>
        <p:cxnSp>
          <p:nvCxnSpPr>
            <p:cNvPr id="55352" name="Straight Connector 44"/>
            <p:cNvCxnSpPr>
              <a:cxnSpLocks noChangeShapeType="1"/>
              <a:stCxn id="55344" idx="4"/>
              <a:endCxn id="55348" idx="1"/>
            </p:cNvCxnSpPr>
            <p:nvPr/>
          </p:nvCxnSpPr>
          <p:spPr bwMode="auto">
            <a:xfrm rot="16200000" flipH="1">
              <a:off x="1411767" y="1520081"/>
              <a:ext cx="355858" cy="598258"/>
            </a:xfrm>
            <a:prstGeom prst="line">
              <a:avLst/>
            </a:prstGeom>
            <a:noFill/>
            <a:ln w="38100">
              <a:solidFill>
                <a:schemeClr val="bg1"/>
              </a:solidFill>
              <a:round/>
              <a:headEnd/>
              <a:tailEnd/>
            </a:ln>
          </p:spPr>
        </p:cxnSp>
        <p:cxnSp>
          <p:nvCxnSpPr>
            <p:cNvPr id="55353" name="Straight Connector 63"/>
            <p:cNvCxnSpPr>
              <a:cxnSpLocks noChangeShapeType="1"/>
              <a:stCxn id="55345" idx="7"/>
              <a:endCxn id="55348" idx="3"/>
            </p:cNvCxnSpPr>
            <p:nvPr/>
          </p:nvCxnSpPr>
          <p:spPr bwMode="auto">
            <a:xfrm rot="5400000" flipH="1" flipV="1">
              <a:off x="1597544" y="2234398"/>
              <a:ext cx="366935" cy="215628"/>
            </a:xfrm>
            <a:prstGeom prst="line">
              <a:avLst/>
            </a:prstGeom>
            <a:noFill/>
            <a:ln w="25400">
              <a:solidFill>
                <a:schemeClr val="bg1"/>
              </a:solidFill>
              <a:prstDash val="sysDash"/>
              <a:round/>
              <a:headEnd/>
              <a:tailEnd/>
            </a:ln>
          </p:spPr>
        </p:cxnSp>
        <p:cxnSp>
          <p:nvCxnSpPr>
            <p:cNvPr id="55354" name="Straight Connector 67"/>
            <p:cNvCxnSpPr>
              <a:cxnSpLocks noChangeShapeType="1"/>
            </p:cNvCxnSpPr>
            <p:nvPr/>
          </p:nvCxnSpPr>
          <p:spPr bwMode="auto">
            <a:xfrm>
              <a:off x="1148812" y="2604236"/>
              <a:ext cx="342558" cy="0"/>
            </a:xfrm>
            <a:prstGeom prst="line">
              <a:avLst/>
            </a:prstGeom>
            <a:noFill/>
            <a:ln w="25400">
              <a:solidFill>
                <a:schemeClr val="bg1"/>
              </a:solidFill>
              <a:prstDash val="sysDash"/>
              <a:round/>
              <a:headEnd/>
              <a:tailEnd/>
            </a:ln>
          </p:spPr>
        </p:cxnSp>
        <p:cxnSp>
          <p:nvCxnSpPr>
            <p:cNvPr id="55355" name="Straight Connector 71"/>
            <p:cNvCxnSpPr>
              <a:cxnSpLocks noChangeShapeType="1"/>
            </p:cNvCxnSpPr>
            <p:nvPr/>
          </p:nvCxnSpPr>
          <p:spPr bwMode="auto">
            <a:xfrm>
              <a:off x="796789" y="2077941"/>
              <a:ext cx="1059977" cy="0"/>
            </a:xfrm>
            <a:prstGeom prst="line">
              <a:avLst/>
            </a:prstGeom>
            <a:noFill/>
            <a:ln w="25400">
              <a:solidFill>
                <a:schemeClr val="bg1"/>
              </a:solidFill>
              <a:prstDash val="sysDash"/>
              <a:round/>
              <a:headEnd/>
              <a:tailEnd/>
            </a:ln>
          </p:spPr>
        </p:cxnSp>
        <p:cxnSp>
          <p:nvCxnSpPr>
            <p:cNvPr id="55356" name="Straight Connector 75"/>
            <p:cNvCxnSpPr>
              <a:cxnSpLocks noChangeShapeType="1"/>
              <a:stCxn id="55347" idx="5"/>
              <a:endCxn id="55346" idx="1"/>
            </p:cNvCxnSpPr>
            <p:nvPr/>
          </p:nvCxnSpPr>
          <p:spPr bwMode="auto">
            <a:xfrm rot="16200000" flipH="1">
              <a:off x="681001" y="2242473"/>
              <a:ext cx="364690" cy="197232"/>
            </a:xfrm>
            <a:prstGeom prst="line">
              <a:avLst/>
            </a:prstGeom>
            <a:noFill/>
            <a:ln w="25400">
              <a:solidFill>
                <a:schemeClr val="bg1"/>
              </a:solidFill>
              <a:prstDash val="sysDash"/>
              <a:round/>
              <a:headEnd/>
              <a:tailEnd/>
            </a:ln>
          </p:spPr>
        </p:cxnSp>
        <p:sp>
          <p:nvSpPr>
            <p:cNvPr id="55357" name="Oval 39"/>
            <p:cNvSpPr>
              <a:spLocks noChangeArrowheads="1"/>
            </p:cNvSpPr>
            <p:nvPr/>
          </p:nvSpPr>
          <p:spPr bwMode="auto">
            <a:xfrm>
              <a:off x="3139767" y="1412738"/>
              <a:ext cx="218909" cy="228543"/>
            </a:xfrm>
            <a:prstGeom prst="ellipse">
              <a:avLst/>
            </a:prstGeom>
            <a:solidFill>
              <a:schemeClr val="bg2"/>
            </a:solidFill>
            <a:ln w="9525">
              <a:solidFill>
                <a:schemeClr val="bg1"/>
              </a:solidFill>
              <a:round/>
              <a:headEnd/>
              <a:tailEnd/>
            </a:ln>
          </p:spPr>
          <p:txBody>
            <a:bodyPr/>
            <a:lstStyle/>
            <a:p>
              <a:endParaRPr lang="en-US"/>
            </a:p>
          </p:txBody>
        </p:sp>
        <p:sp>
          <p:nvSpPr>
            <p:cNvPr id="55358" name="Oval 40"/>
            <p:cNvSpPr>
              <a:spLocks noChangeArrowheads="1"/>
            </p:cNvSpPr>
            <p:nvPr/>
          </p:nvSpPr>
          <p:spPr bwMode="auto">
            <a:xfrm>
              <a:off x="3450025" y="2493139"/>
              <a:ext cx="213024" cy="222195"/>
            </a:xfrm>
            <a:prstGeom prst="ellipse">
              <a:avLst/>
            </a:prstGeom>
            <a:noFill/>
            <a:ln w="25400">
              <a:solidFill>
                <a:schemeClr val="bg1"/>
              </a:solidFill>
              <a:round/>
              <a:headEnd/>
              <a:tailEnd/>
            </a:ln>
          </p:spPr>
          <p:txBody>
            <a:bodyPr/>
            <a:lstStyle/>
            <a:p>
              <a:endParaRPr lang="en-US"/>
            </a:p>
          </p:txBody>
        </p:sp>
        <p:sp>
          <p:nvSpPr>
            <p:cNvPr id="55359" name="Oval 42"/>
            <p:cNvSpPr>
              <a:spLocks noChangeArrowheads="1"/>
            </p:cNvSpPr>
            <p:nvPr/>
          </p:nvSpPr>
          <p:spPr bwMode="auto">
            <a:xfrm>
              <a:off x="2888558" y="2489965"/>
              <a:ext cx="218909" cy="228543"/>
            </a:xfrm>
            <a:prstGeom prst="ellipse">
              <a:avLst/>
            </a:prstGeom>
            <a:noFill/>
            <a:ln w="25400">
              <a:solidFill>
                <a:schemeClr val="bg1"/>
              </a:solidFill>
              <a:round/>
              <a:headEnd/>
              <a:tailEnd/>
            </a:ln>
          </p:spPr>
          <p:txBody>
            <a:bodyPr/>
            <a:lstStyle/>
            <a:p>
              <a:endParaRPr lang="en-US"/>
            </a:p>
          </p:txBody>
        </p:sp>
        <p:sp>
          <p:nvSpPr>
            <p:cNvPr id="55360" name="Oval 43"/>
            <p:cNvSpPr>
              <a:spLocks noChangeArrowheads="1"/>
            </p:cNvSpPr>
            <p:nvPr/>
          </p:nvSpPr>
          <p:spPr bwMode="auto">
            <a:xfrm>
              <a:off x="2536535" y="1963670"/>
              <a:ext cx="218909" cy="228543"/>
            </a:xfrm>
            <a:prstGeom prst="ellipse">
              <a:avLst/>
            </a:prstGeom>
            <a:noFill/>
            <a:ln w="25400">
              <a:solidFill>
                <a:schemeClr val="bg1"/>
              </a:solidFill>
              <a:round/>
              <a:headEnd/>
              <a:tailEnd/>
            </a:ln>
          </p:spPr>
          <p:txBody>
            <a:bodyPr/>
            <a:lstStyle/>
            <a:p>
              <a:endParaRPr lang="en-US"/>
            </a:p>
          </p:txBody>
        </p:sp>
        <p:sp>
          <p:nvSpPr>
            <p:cNvPr id="55361" name="Oval 45"/>
            <p:cNvSpPr>
              <a:spLocks noChangeArrowheads="1"/>
            </p:cNvSpPr>
            <p:nvPr/>
          </p:nvSpPr>
          <p:spPr bwMode="auto">
            <a:xfrm>
              <a:off x="3815421" y="1963670"/>
              <a:ext cx="218909" cy="228543"/>
            </a:xfrm>
            <a:prstGeom prst="ellipse">
              <a:avLst/>
            </a:prstGeom>
            <a:noFill/>
            <a:ln w="25400">
              <a:solidFill>
                <a:schemeClr val="bg1"/>
              </a:solidFill>
              <a:round/>
              <a:headEnd/>
              <a:tailEnd/>
            </a:ln>
          </p:spPr>
          <p:txBody>
            <a:bodyPr/>
            <a:lstStyle/>
            <a:p>
              <a:endParaRPr lang="en-US"/>
            </a:p>
          </p:txBody>
        </p:sp>
        <p:cxnSp>
          <p:nvCxnSpPr>
            <p:cNvPr id="55362" name="Straight Connector 46"/>
            <p:cNvCxnSpPr>
              <a:cxnSpLocks noChangeShapeType="1"/>
              <a:stCxn id="55357" idx="4"/>
              <a:endCxn id="55360" idx="7"/>
            </p:cNvCxnSpPr>
            <p:nvPr/>
          </p:nvCxnSpPr>
          <p:spPr bwMode="auto">
            <a:xfrm rot="5400000">
              <a:off x="2808375" y="1556292"/>
              <a:ext cx="355858" cy="525837"/>
            </a:xfrm>
            <a:prstGeom prst="line">
              <a:avLst/>
            </a:prstGeom>
            <a:noFill/>
            <a:ln w="38100">
              <a:solidFill>
                <a:schemeClr val="bg1"/>
              </a:solidFill>
              <a:round/>
              <a:headEnd/>
              <a:tailEnd/>
            </a:ln>
          </p:spPr>
        </p:cxnSp>
        <p:cxnSp>
          <p:nvCxnSpPr>
            <p:cNvPr id="55363" name="Straight Connector 47"/>
            <p:cNvCxnSpPr>
              <a:cxnSpLocks noChangeShapeType="1"/>
              <a:stCxn id="55357" idx="4"/>
              <a:endCxn id="55359" idx="0"/>
            </p:cNvCxnSpPr>
            <p:nvPr/>
          </p:nvCxnSpPr>
          <p:spPr bwMode="auto">
            <a:xfrm rot="5400000">
              <a:off x="2699276" y="1940019"/>
              <a:ext cx="848684" cy="251209"/>
            </a:xfrm>
            <a:prstGeom prst="line">
              <a:avLst/>
            </a:prstGeom>
            <a:noFill/>
            <a:ln w="38100">
              <a:solidFill>
                <a:schemeClr val="bg1"/>
              </a:solidFill>
              <a:round/>
              <a:headEnd/>
              <a:tailEnd/>
            </a:ln>
          </p:spPr>
        </p:cxnSp>
        <p:cxnSp>
          <p:nvCxnSpPr>
            <p:cNvPr id="55364" name="Straight Connector 48"/>
            <p:cNvCxnSpPr>
              <a:cxnSpLocks noChangeShapeType="1"/>
              <a:stCxn id="55357" idx="4"/>
              <a:endCxn id="55358" idx="0"/>
            </p:cNvCxnSpPr>
            <p:nvPr/>
          </p:nvCxnSpPr>
          <p:spPr bwMode="auto">
            <a:xfrm rot="16200000" flipH="1">
              <a:off x="2976950" y="1913552"/>
              <a:ext cx="851858" cy="307315"/>
            </a:xfrm>
            <a:prstGeom prst="line">
              <a:avLst/>
            </a:prstGeom>
            <a:noFill/>
            <a:ln w="38100">
              <a:solidFill>
                <a:schemeClr val="bg1"/>
              </a:solidFill>
              <a:round/>
              <a:headEnd/>
              <a:tailEnd/>
            </a:ln>
          </p:spPr>
        </p:cxnSp>
        <p:cxnSp>
          <p:nvCxnSpPr>
            <p:cNvPr id="55365" name="Straight Connector 49"/>
            <p:cNvCxnSpPr>
              <a:cxnSpLocks noChangeShapeType="1"/>
              <a:stCxn id="55357" idx="4"/>
              <a:endCxn id="55361" idx="1"/>
            </p:cNvCxnSpPr>
            <p:nvPr/>
          </p:nvCxnSpPr>
          <p:spPr bwMode="auto">
            <a:xfrm rot="16200000" flipH="1">
              <a:off x="3370422" y="1520081"/>
              <a:ext cx="355858" cy="598258"/>
            </a:xfrm>
            <a:prstGeom prst="line">
              <a:avLst/>
            </a:prstGeom>
            <a:noFill/>
            <a:ln w="38100">
              <a:solidFill>
                <a:schemeClr val="bg1"/>
              </a:solidFill>
              <a:round/>
              <a:headEnd/>
              <a:tailEnd/>
            </a:ln>
          </p:spPr>
        </p:cxnSp>
        <p:cxnSp>
          <p:nvCxnSpPr>
            <p:cNvPr id="55366" name="Straight Connector 50"/>
            <p:cNvCxnSpPr>
              <a:cxnSpLocks noChangeShapeType="1"/>
              <a:stCxn id="55358" idx="7"/>
              <a:endCxn id="55361" idx="3"/>
            </p:cNvCxnSpPr>
            <p:nvPr/>
          </p:nvCxnSpPr>
          <p:spPr bwMode="auto">
            <a:xfrm rot="5400000" flipH="1" flipV="1">
              <a:off x="3556199" y="2234398"/>
              <a:ext cx="366935" cy="215628"/>
            </a:xfrm>
            <a:prstGeom prst="line">
              <a:avLst/>
            </a:prstGeom>
            <a:noFill/>
            <a:ln w="25400">
              <a:solidFill>
                <a:schemeClr val="bg1"/>
              </a:solidFill>
              <a:prstDash val="sysDash"/>
              <a:round/>
              <a:headEnd/>
              <a:tailEnd/>
            </a:ln>
          </p:spPr>
        </p:cxnSp>
        <p:cxnSp>
          <p:nvCxnSpPr>
            <p:cNvPr id="55367" name="Straight Connector 51"/>
            <p:cNvCxnSpPr>
              <a:cxnSpLocks noChangeShapeType="1"/>
            </p:cNvCxnSpPr>
            <p:nvPr/>
          </p:nvCxnSpPr>
          <p:spPr bwMode="auto">
            <a:xfrm>
              <a:off x="3107467" y="2604236"/>
              <a:ext cx="342558" cy="0"/>
            </a:xfrm>
            <a:prstGeom prst="line">
              <a:avLst/>
            </a:prstGeom>
            <a:noFill/>
            <a:ln w="25400">
              <a:solidFill>
                <a:schemeClr val="bg1"/>
              </a:solidFill>
              <a:prstDash val="sysDash"/>
              <a:round/>
              <a:headEnd/>
              <a:tailEnd/>
            </a:ln>
          </p:spPr>
        </p:cxnSp>
        <p:cxnSp>
          <p:nvCxnSpPr>
            <p:cNvPr id="55368" name="Straight Connector 52"/>
            <p:cNvCxnSpPr>
              <a:cxnSpLocks noChangeShapeType="1"/>
            </p:cNvCxnSpPr>
            <p:nvPr/>
          </p:nvCxnSpPr>
          <p:spPr bwMode="auto">
            <a:xfrm>
              <a:off x="2755444" y="2077941"/>
              <a:ext cx="1059977" cy="0"/>
            </a:xfrm>
            <a:prstGeom prst="line">
              <a:avLst/>
            </a:prstGeom>
            <a:noFill/>
            <a:ln w="25400">
              <a:solidFill>
                <a:schemeClr val="bg1"/>
              </a:solidFill>
              <a:prstDash val="sysDash"/>
              <a:round/>
              <a:headEnd/>
              <a:tailEnd/>
            </a:ln>
          </p:spPr>
        </p:cxnSp>
        <p:cxnSp>
          <p:nvCxnSpPr>
            <p:cNvPr id="55369" name="Straight Connector 53"/>
            <p:cNvCxnSpPr>
              <a:cxnSpLocks noChangeShapeType="1"/>
              <a:stCxn id="55360" idx="5"/>
              <a:endCxn id="55359" idx="1"/>
            </p:cNvCxnSpPr>
            <p:nvPr/>
          </p:nvCxnSpPr>
          <p:spPr bwMode="auto">
            <a:xfrm rot="16200000" flipH="1">
              <a:off x="2639656" y="2242473"/>
              <a:ext cx="364690" cy="197232"/>
            </a:xfrm>
            <a:prstGeom prst="line">
              <a:avLst/>
            </a:prstGeom>
            <a:noFill/>
            <a:ln w="25400">
              <a:solidFill>
                <a:schemeClr val="bg1"/>
              </a:solidFill>
              <a:prstDash val="sysDash"/>
              <a:round/>
              <a:headEnd/>
              <a:tailEnd/>
            </a:ln>
          </p:spPr>
        </p:cxnSp>
        <p:cxnSp>
          <p:nvCxnSpPr>
            <p:cNvPr id="55370" name="Straight Connector 54"/>
            <p:cNvCxnSpPr>
              <a:cxnSpLocks noChangeShapeType="1"/>
            </p:cNvCxnSpPr>
            <p:nvPr/>
          </p:nvCxnSpPr>
          <p:spPr bwMode="auto">
            <a:xfrm>
              <a:off x="2075675" y="2077941"/>
              <a:ext cx="460860" cy="0"/>
            </a:xfrm>
            <a:prstGeom prst="line">
              <a:avLst/>
            </a:prstGeom>
            <a:noFill/>
            <a:ln w="25400">
              <a:solidFill>
                <a:schemeClr val="bg1"/>
              </a:solidFill>
              <a:prstDash val="sysDash"/>
              <a:round/>
              <a:headEnd/>
              <a:tailEnd/>
            </a:ln>
          </p:spPr>
        </p:cxnSp>
        <p:cxnSp>
          <p:nvCxnSpPr>
            <p:cNvPr id="55371" name="Straight Connector 57"/>
            <p:cNvCxnSpPr>
              <a:cxnSpLocks noChangeShapeType="1"/>
            </p:cNvCxnSpPr>
            <p:nvPr/>
          </p:nvCxnSpPr>
          <p:spPr bwMode="auto">
            <a:xfrm>
              <a:off x="1704394" y="2604236"/>
              <a:ext cx="1184164" cy="0"/>
            </a:xfrm>
            <a:prstGeom prst="line">
              <a:avLst/>
            </a:prstGeom>
            <a:noFill/>
            <a:ln w="25400">
              <a:solidFill>
                <a:schemeClr val="bg1"/>
              </a:solidFill>
              <a:prstDash val="sysDash"/>
              <a:round/>
              <a:headEnd/>
              <a:tailEnd/>
            </a:ln>
          </p:spPr>
        </p:cxnSp>
      </p:grpSp>
      <p:grpSp>
        <p:nvGrpSpPr>
          <p:cNvPr id="55306" name="Group 91"/>
          <p:cNvGrpSpPr>
            <a:grpSpLocks/>
          </p:cNvGrpSpPr>
          <p:nvPr/>
        </p:nvGrpSpPr>
        <p:grpSpPr bwMode="auto">
          <a:xfrm>
            <a:off x="5724525" y="3544888"/>
            <a:ext cx="1997075" cy="766762"/>
            <a:chOff x="577880" y="1412738"/>
            <a:chExt cx="3456450" cy="1305770"/>
          </a:xfrm>
        </p:grpSpPr>
        <p:sp>
          <p:nvSpPr>
            <p:cNvPr id="55316" name="Oval 24"/>
            <p:cNvSpPr>
              <a:spLocks noChangeArrowheads="1"/>
            </p:cNvSpPr>
            <p:nvPr/>
          </p:nvSpPr>
          <p:spPr bwMode="auto">
            <a:xfrm>
              <a:off x="1181112" y="1412738"/>
              <a:ext cx="218909" cy="228543"/>
            </a:xfrm>
            <a:prstGeom prst="ellipse">
              <a:avLst/>
            </a:prstGeom>
            <a:solidFill>
              <a:schemeClr val="bg2"/>
            </a:solidFill>
            <a:ln w="9525">
              <a:solidFill>
                <a:srgbClr val="66FF33"/>
              </a:solidFill>
              <a:round/>
              <a:headEnd/>
              <a:tailEnd/>
            </a:ln>
          </p:spPr>
          <p:txBody>
            <a:bodyPr/>
            <a:lstStyle/>
            <a:p>
              <a:endParaRPr lang="en-US"/>
            </a:p>
          </p:txBody>
        </p:sp>
        <p:sp>
          <p:nvSpPr>
            <p:cNvPr id="55317" name="Oval 25"/>
            <p:cNvSpPr>
              <a:spLocks noChangeArrowheads="1"/>
            </p:cNvSpPr>
            <p:nvPr/>
          </p:nvSpPr>
          <p:spPr bwMode="auto">
            <a:xfrm>
              <a:off x="1491370" y="2493139"/>
              <a:ext cx="213024" cy="222195"/>
            </a:xfrm>
            <a:prstGeom prst="ellipse">
              <a:avLst/>
            </a:prstGeom>
            <a:noFill/>
            <a:ln w="25400">
              <a:solidFill>
                <a:srgbClr val="66FF33"/>
              </a:solidFill>
              <a:round/>
              <a:headEnd/>
              <a:tailEnd/>
            </a:ln>
          </p:spPr>
          <p:txBody>
            <a:bodyPr/>
            <a:lstStyle/>
            <a:p>
              <a:endParaRPr lang="en-US"/>
            </a:p>
          </p:txBody>
        </p:sp>
        <p:sp>
          <p:nvSpPr>
            <p:cNvPr id="55318" name="Oval 26"/>
            <p:cNvSpPr>
              <a:spLocks noChangeArrowheads="1"/>
            </p:cNvSpPr>
            <p:nvPr/>
          </p:nvSpPr>
          <p:spPr bwMode="auto">
            <a:xfrm>
              <a:off x="929903" y="2489965"/>
              <a:ext cx="218909" cy="228543"/>
            </a:xfrm>
            <a:prstGeom prst="ellipse">
              <a:avLst/>
            </a:prstGeom>
            <a:noFill/>
            <a:ln w="25400">
              <a:solidFill>
                <a:srgbClr val="66FF33"/>
              </a:solidFill>
              <a:round/>
              <a:headEnd/>
              <a:tailEnd/>
            </a:ln>
          </p:spPr>
          <p:txBody>
            <a:bodyPr/>
            <a:lstStyle/>
            <a:p>
              <a:endParaRPr lang="en-US"/>
            </a:p>
          </p:txBody>
        </p:sp>
        <p:sp>
          <p:nvSpPr>
            <p:cNvPr id="55319" name="Oval 27"/>
            <p:cNvSpPr>
              <a:spLocks noChangeArrowheads="1"/>
            </p:cNvSpPr>
            <p:nvPr/>
          </p:nvSpPr>
          <p:spPr bwMode="auto">
            <a:xfrm>
              <a:off x="577880" y="1963670"/>
              <a:ext cx="218909" cy="228543"/>
            </a:xfrm>
            <a:prstGeom prst="ellipse">
              <a:avLst/>
            </a:prstGeom>
            <a:noFill/>
            <a:ln w="25400">
              <a:solidFill>
                <a:srgbClr val="66FF33"/>
              </a:solidFill>
              <a:round/>
              <a:headEnd/>
              <a:tailEnd/>
            </a:ln>
          </p:spPr>
          <p:txBody>
            <a:bodyPr/>
            <a:lstStyle/>
            <a:p>
              <a:endParaRPr lang="en-US"/>
            </a:p>
          </p:txBody>
        </p:sp>
        <p:sp>
          <p:nvSpPr>
            <p:cNvPr id="55320" name="Oval 28"/>
            <p:cNvSpPr>
              <a:spLocks noChangeArrowheads="1"/>
            </p:cNvSpPr>
            <p:nvPr/>
          </p:nvSpPr>
          <p:spPr bwMode="auto">
            <a:xfrm>
              <a:off x="1856766" y="1963670"/>
              <a:ext cx="218909" cy="228543"/>
            </a:xfrm>
            <a:prstGeom prst="ellipse">
              <a:avLst/>
            </a:prstGeom>
            <a:noFill/>
            <a:ln w="25400">
              <a:solidFill>
                <a:srgbClr val="66FF33"/>
              </a:solidFill>
              <a:round/>
              <a:headEnd/>
              <a:tailEnd/>
            </a:ln>
          </p:spPr>
          <p:txBody>
            <a:bodyPr/>
            <a:lstStyle/>
            <a:p>
              <a:endParaRPr lang="en-US"/>
            </a:p>
          </p:txBody>
        </p:sp>
        <p:cxnSp>
          <p:nvCxnSpPr>
            <p:cNvPr id="55321" name="Straight Connector 37"/>
            <p:cNvCxnSpPr>
              <a:cxnSpLocks noChangeShapeType="1"/>
              <a:stCxn id="55316" idx="4"/>
              <a:endCxn id="55319" idx="7"/>
            </p:cNvCxnSpPr>
            <p:nvPr/>
          </p:nvCxnSpPr>
          <p:spPr bwMode="auto">
            <a:xfrm rot="5400000">
              <a:off x="849720" y="1556292"/>
              <a:ext cx="355858" cy="525837"/>
            </a:xfrm>
            <a:prstGeom prst="line">
              <a:avLst/>
            </a:prstGeom>
            <a:noFill/>
            <a:ln w="38100">
              <a:solidFill>
                <a:srgbClr val="66FF33"/>
              </a:solidFill>
              <a:round/>
              <a:headEnd/>
              <a:tailEnd/>
            </a:ln>
          </p:spPr>
        </p:cxnSp>
        <p:cxnSp>
          <p:nvCxnSpPr>
            <p:cNvPr id="55322" name="Straight Connector 38"/>
            <p:cNvCxnSpPr>
              <a:cxnSpLocks noChangeShapeType="1"/>
              <a:stCxn id="55316" idx="4"/>
              <a:endCxn id="55318" idx="0"/>
            </p:cNvCxnSpPr>
            <p:nvPr/>
          </p:nvCxnSpPr>
          <p:spPr bwMode="auto">
            <a:xfrm rot="5400000">
              <a:off x="740621" y="1940019"/>
              <a:ext cx="848684" cy="251209"/>
            </a:xfrm>
            <a:prstGeom prst="line">
              <a:avLst/>
            </a:prstGeom>
            <a:noFill/>
            <a:ln w="38100">
              <a:solidFill>
                <a:srgbClr val="66FF33"/>
              </a:solidFill>
              <a:round/>
              <a:headEnd/>
              <a:tailEnd/>
            </a:ln>
          </p:spPr>
        </p:cxnSp>
        <p:cxnSp>
          <p:nvCxnSpPr>
            <p:cNvPr id="55323" name="Straight Connector 41"/>
            <p:cNvCxnSpPr>
              <a:cxnSpLocks noChangeShapeType="1"/>
              <a:stCxn id="55316" idx="4"/>
              <a:endCxn id="55317" idx="0"/>
            </p:cNvCxnSpPr>
            <p:nvPr/>
          </p:nvCxnSpPr>
          <p:spPr bwMode="auto">
            <a:xfrm rot="16200000" flipH="1">
              <a:off x="1018295" y="1913552"/>
              <a:ext cx="851858" cy="307315"/>
            </a:xfrm>
            <a:prstGeom prst="line">
              <a:avLst/>
            </a:prstGeom>
            <a:noFill/>
            <a:ln w="38100">
              <a:solidFill>
                <a:srgbClr val="66FF33"/>
              </a:solidFill>
              <a:round/>
              <a:headEnd/>
              <a:tailEnd/>
            </a:ln>
          </p:spPr>
        </p:cxnSp>
        <p:cxnSp>
          <p:nvCxnSpPr>
            <p:cNvPr id="55324" name="Straight Connector 44"/>
            <p:cNvCxnSpPr>
              <a:cxnSpLocks noChangeShapeType="1"/>
              <a:stCxn id="55316" idx="4"/>
              <a:endCxn id="55320" idx="1"/>
            </p:cNvCxnSpPr>
            <p:nvPr/>
          </p:nvCxnSpPr>
          <p:spPr bwMode="auto">
            <a:xfrm rot="16200000" flipH="1">
              <a:off x="1411767" y="1520081"/>
              <a:ext cx="355858" cy="598258"/>
            </a:xfrm>
            <a:prstGeom prst="line">
              <a:avLst/>
            </a:prstGeom>
            <a:noFill/>
            <a:ln w="38100">
              <a:solidFill>
                <a:srgbClr val="66FF33"/>
              </a:solidFill>
              <a:round/>
              <a:headEnd/>
              <a:tailEnd/>
            </a:ln>
          </p:spPr>
        </p:cxnSp>
        <p:cxnSp>
          <p:nvCxnSpPr>
            <p:cNvPr id="55325" name="Straight Connector 63"/>
            <p:cNvCxnSpPr>
              <a:cxnSpLocks noChangeShapeType="1"/>
              <a:stCxn id="55317" idx="7"/>
              <a:endCxn id="55320" idx="3"/>
            </p:cNvCxnSpPr>
            <p:nvPr/>
          </p:nvCxnSpPr>
          <p:spPr bwMode="auto">
            <a:xfrm rot="5400000" flipH="1" flipV="1">
              <a:off x="1597544" y="2234398"/>
              <a:ext cx="366935" cy="215628"/>
            </a:xfrm>
            <a:prstGeom prst="line">
              <a:avLst/>
            </a:prstGeom>
            <a:noFill/>
            <a:ln w="25400">
              <a:solidFill>
                <a:srgbClr val="66FF33"/>
              </a:solidFill>
              <a:prstDash val="sysDash"/>
              <a:round/>
              <a:headEnd/>
              <a:tailEnd/>
            </a:ln>
          </p:spPr>
        </p:cxnSp>
        <p:cxnSp>
          <p:nvCxnSpPr>
            <p:cNvPr id="55326" name="Straight Connector 67"/>
            <p:cNvCxnSpPr>
              <a:cxnSpLocks noChangeShapeType="1"/>
            </p:cNvCxnSpPr>
            <p:nvPr/>
          </p:nvCxnSpPr>
          <p:spPr bwMode="auto">
            <a:xfrm>
              <a:off x="1148812" y="2604236"/>
              <a:ext cx="342558" cy="0"/>
            </a:xfrm>
            <a:prstGeom prst="line">
              <a:avLst/>
            </a:prstGeom>
            <a:noFill/>
            <a:ln w="25400">
              <a:solidFill>
                <a:srgbClr val="66FF33"/>
              </a:solidFill>
              <a:prstDash val="sysDash"/>
              <a:round/>
              <a:headEnd/>
              <a:tailEnd/>
            </a:ln>
          </p:spPr>
        </p:cxnSp>
        <p:cxnSp>
          <p:nvCxnSpPr>
            <p:cNvPr id="55327" name="Straight Connector 71"/>
            <p:cNvCxnSpPr>
              <a:cxnSpLocks noChangeShapeType="1"/>
            </p:cNvCxnSpPr>
            <p:nvPr/>
          </p:nvCxnSpPr>
          <p:spPr bwMode="auto">
            <a:xfrm>
              <a:off x="796789" y="2077941"/>
              <a:ext cx="1059977" cy="0"/>
            </a:xfrm>
            <a:prstGeom prst="line">
              <a:avLst/>
            </a:prstGeom>
            <a:noFill/>
            <a:ln w="25400">
              <a:solidFill>
                <a:srgbClr val="66FF33"/>
              </a:solidFill>
              <a:prstDash val="sysDash"/>
              <a:round/>
              <a:headEnd/>
              <a:tailEnd/>
            </a:ln>
          </p:spPr>
        </p:cxnSp>
        <p:cxnSp>
          <p:nvCxnSpPr>
            <p:cNvPr id="55328" name="Straight Connector 75"/>
            <p:cNvCxnSpPr>
              <a:cxnSpLocks noChangeShapeType="1"/>
              <a:stCxn id="55319" idx="5"/>
              <a:endCxn id="55318" idx="1"/>
            </p:cNvCxnSpPr>
            <p:nvPr/>
          </p:nvCxnSpPr>
          <p:spPr bwMode="auto">
            <a:xfrm rot="16200000" flipH="1">
              <a:off x="681001" y="2242473"/>
              <a:ext cx="364690" cy="197232"/>
            </a:xfrm>
            <a:prstGeom prst="line">
              <a:avLst/>
            </a:prstGeom>
            <a:noFill/>
            <a:ln w="25400">
              <a:solidFill>
                <a:srgbClr val="66FF33"/>
              </a:solidFill>
              <a:prstDash val="sysDash"/>
              <a:round/>
              <a:headEnd/>
              <a:tailEnd/>
            </a:ln>
          </p:spPr>
        </p:cxnSp>
        <p:sp>
          <p:nvSpPr>
            <p:cNvPr id="55329" name="Oval 39"/>
            <p:cNvSpPr>
              <a:spLocks noChangeArrowheads="1"/>
            </p:cNvSpPr>
            <p:nvPr/>
          </p:nvSpPr>
          <p:spPr bwMode="auto">
            <a:xfrm>
              <a:off x="3139767" y="1412738"/>
              <a:ext cx="218909" cy="228543"/>
            </a:xfrm>
            <a:prstGeom prst="ellipse">
              <a:avLst/>
            </a:prstGeom>
            <a:solidFill>
              <a:schemeClr val="bg2"/>
            </a:solidFill>
            <a:ln w="9525">
              <a:solidFill>
                <a:srgbClr val="66FF33"/>
              </a:solidFill>
              <a:round/>
              <a:headEnd/>
              <a:tailEnd/>
            </a:ln>
          </p:spPr>
          <p:txBody>
            <a:bodyPr/>
            <a:lstStyle/>
            <a:p>
              <a:endParaRPr lang="en-US"/>
            </a:p>
          </p:txBody>
        </p:sp>
        <p:sp>
          <p:nvSpPr>
            <p:cNvPr id="55330" name="Oval 40"/>
            <p:cNvSpPr>
              <a:spLocks noChangeArrowheads="1"/>
            </p:cNvSpPr>
            <p:nvPr/>
          </p:nvSpPr>
          <p:spPr bwMode="auto">
            <a:xfrm>
              <a:off x="3450025" y="2493139"/>
              <a:ext cx="213024" cy="222195"/>
            </a:xfrm>
            <a:prstGeom prst="ellipse">
              <a:avLst/>
            </a:prstGeom>
            <a:noFill/>
            <a:ln w="25400">
              <a:solidFill>
                <a:srgbClr val="66FF33"/>
              </a:solidFill>
              <a:round/>
              <a:headEnd/>
              <a:tailEnd/>
            </a:ln>
          </p:spPr>
          <p:txBody>
            <a:bodyPr/>
            <a:lstStyle/>
            <a:p>
              <a:endParaRPr lang="en-US"/>
            </a:p>
          </p:txBody>
        </p:sp>
        <p:sp>
          <p:nvSpPr>
            <p:cNvPr id="55331" name="Oval 42"/>
            <p:cNvSpPr>
              <a:spLocks noChangeArrowheads="1"/>
            </p:cNvSpPr>
            <p:nvPr/>
          </p:nvSpPr>
          <p:spPr bwMode="auto">
            <a:xfrm>
              <a:off x="2888558" y="2489965"/>
              <a:ext cx="218909" cy="228543"/>
            </a:xfrm>
            <a:prstGeom prst="ellipse">
              <a:avLst/>
            </a:prstGeom>
            <a:noFill/>
            <a:ln w="25400">
              <a:solidFill>
                <a:srgbClr val="66FF33"/>
              </a:solidFill>
              <a:round/>
              <a:headEnd/>
              <a:tailEnd/>
            </a:ln>
          </p:spPr>
          <p:txBody>
            <a:bodyPr/>
            <a:lstStyle/>
            <a:p>
              <a:endParaRPr lang="en-US"/>
            </a:p>
          </p:txBody>
        </p:sp>
        <p:sp>
          <p:nvSpPr>
            <p:cNvPr id="55332" name="Oval 43"/>
            <p:cNvSpPr>
              <a:spLocks noChangeArrowheads="1"/>
            </p:cNvSpPr>
            <p:nvPr/>
          </p:nvSpPr>
          <p:spPr bwMode="auto">
            <a:xfrm>
              <a:off x="2536535" y="1963670"/>
              <a:ext cx="218909" cy="228543"/>
            </a:xfrm>
            <a:prstGeom prst="ellipse">
              <a:avLst/>
            </a:prstGeom>
            <a:noFill/>
            <a:ln w="25400">
              <a:solidFill>
                <a:srgbClr val="66FF33"/>
              </a:solidFill>
              <a:round/>
              <a:headEnd/>
              <a:tailEnd/>
            </a:ln>
          </p:spPr>
          <p:txBody>
            <a:bodyPr/>
            <a:lstStyle/>
            <a:p>
              <a:endParaRPr lang="en-US"/>
            </a:p>
          </p:txBody>
        </p:sp>
        <p:sp>
          <p:nvSpPr>
            <p:cNvPr id="55333" name="Oval 45"/>
            <p:cNvSpPr>
              <a:spLocks noChangeArrowheads="1"/>
            </p:cNvSpPr>
            <p:nvPr/>
          </p:nvSpPr>
          <p:spPr bwMode="auto">
            <a:xfrm>
              <a:off x="3815421" y="1963670"/>
              <a:ext cx="218909" cy="228543"/>
            </a:xfrm>
            <a:prstGeom prst="ellipse">
              <a:avLst/>
            </a:prstGeom>
            <a:noFill/>
            <a:ln w="25400">
              <a:solidFill>
                <a:srgbClr val="66FF33"/>
              </a:solidFill>
              <a:round/>
              <a:headEnd/>
              <a:tailEnd/>
            </a:ln>
          </p:spPr>
          <p:txBody>
            <a:bodyPr/>
            <a:lstStyle/>
            <a:p>
              <a:endParaRPr lang="en-US"/>
            </a:p>
          </p:txBody>
        </p:sp>
        <p:cxnSp>
          <p:nvCxnSpPr>
            <p:cNvPr id="55334" name="Straight Connector 46"/>
            <p:cNvCxnSpPr>
              <a:cxnSpLocks noChangeShapeType="1"/>
              <a:stCxn id="55329" idx="4"/>
              <a:endCxn id="55332" idx="7"/>
            </p:cNvCxnSpPr>
            <p:nvPr/>
          </p:nvCxnSpPr>
          <p:spPr bwMode="auto">
            <a:xfrm rot="5400000">
              <a:off x="2808375" y="1556292"/>
              <a:ext cx="355858" cy="525837"/>
            </a:xfrm>
            <a:prstGeom prst="line">
              <a:avLst/>
            </a:prstGeom>
            <a:noFill/>
            <a:ln w="38100">
              <a:solidFill>
                <a:srgbClr val="66FF33"/>
              </a:solidFill>
              <a:round/>
              <a:headEnd/>
              <a:tailEnd/>
            </a:ln>
          </p:spPr>
        </p:cxnSp>
        <p:cxnSp>
          <p:nvCxnSpPr>
            <p:cNvPr id="55335" name="Straight Connector 47"/>
            <p:cNvCxnSpPr>
              <a:cxnSpLocks noChangeShapeType="1"/>
              <a:stCxn id="55329" idx="4"/>
              <a:endCxn id="55331" idx="0"/>
            </p:cNvCxnSpPr>
            <p:nvPr/>
          </p:nvCxnSpPr>
          <p:spPr bwMode="auto">
            <a:xfrm rot="5400000">
              <a:off x="2699276" y="1940019"/>
              <a:ext cx="848684" cy="251209"/>
            </a:xfrm>
            <a:prstGeom prst="line">
              <a:avLst/>
            </a:prstGeom>
            <a:noFill/>
            <a:ln w="38100">
              <a:solidFill>
                <a:srgbClr val="66FF33"/>
              </a:solidFill>
              <a:round/>
              <a:headEnd/>
              <a:tailEnd/>
            </a:ln>
          </p:spPr>
        </p:cxnSp>
        <p:cxnSp>
          <p:nvCxnSpPr>
            <p:cNvPr id="55336" name="Straight Connector 48"/>
            <p:cNvCxnSpPr>
              <a:cxnSpLocks noChangeShapeType="1"/>
              <a:stCxn id="55329" idx="4"/>
              <a:endCxn id="55330" idx="0"/>
            </p:cNvCxnSpPr>
            <p:nvPr/>
          </p:nvCxnSpPr>
          <p:spPr bwMode="auto">
            <a:xfrm rot="16200000" flipH="1">
              <a:off x="2976950" y="1913552"/>
              <a:ext cx="851858" cy="307315"/>
            </a:xfrm>
            <a:prstGeom prst="line">
              <a:avLst/>
            </a:prstGeom>
            <a:noFill/>
            <a:ln w="38100">
              <a:solidFill>
                <a:srgbClr val="66FF33"/>
              </a:solidFill>
              <a:round/>
              <a:headEnd/>
              <a:tailEnd/>
            </a:ln>
          </p:spPr>
        </p:cxnSp>
        <p:cxnSp>
          <p:nvCxnSpPr>
            <p:cNvPr id="55337" name="Straight Connector 49"/>
            <p:cNvCxnSpPr>
              <a:cxnSpLocks noChangeShapeType="1"/>
              <a:stCxn id="55329" idx="4"/>
              <a:endCxn id="55333" idx="1"/>
            </p:cNvCxnSpPr>
            <p:nvPr/>
          </p:nvCxnSpPr>
          <p:spPr bwMode="auto">
            <a:xfrm rot="16200000" flipH="1">
              <a:off x="3370422" y="1520081"/>
              <a:ext cx="355858" cy="598258"/>
            </a:xfrm>
            <a:prstGeom prst="line">
              <a:avLst/>
            </a:prstGeom>
            <a:noFill/>
            <a:ln w="38100">
              <a:solidFill>
                <a:srgbClr val="66FF33"/>
              </a:solidFill>
              <a:round/>
              <a:headEnd/>
              <a:tailEnd/>
            </a:ln>
          </p:spPr>
        </p:cxnSp>
        <p:cxnSp>
          <p:nvCxnSpPr>
            <p:cNvPr id="55338" name="Straight Connector 50"/>
            <p:cNvCxnSpPr>
              <a:cxnSpLocks noChangeShapeType="1"/>
              <a:stCxn id="55330" idx="7"/>
              <a:endCxn id="55333" idx="3"/>
            </p:cNvCxnSpPr>
            <p:nvPr/>
          </p:nvCxnSpPr>
          <p:spPr bwMode="auto">
            <a:xfrm rot="5400000" flipH="1" flipV="1">
              <a:off x="3556199" y="2234398"/>
              <a:ext cx="366935" cy="215628"/>
            </a:xfrm>
            <a:prstGeom prst="line">
              <a:avLst/>
            </a:prstGeom>
            <a:noFill/>
            <a:ln w="25400">
              <a:solidFill>
                <a:srgbClr val="66FF33"/>
              </a:solidFill>
              <a:prstDash val="sysDash"/>
              <a:round/>
              <a:headEnd/>
              <a:tailEnd/>
            </a:ln>
          </p:spPr>
        </p:cxnSp>
        <p:cxnSp>
          <p:nvCxnSpPr>
            <p:cNvPr id="55339" name="Straight Connector 51"/>
            <p:cNvCxnSpPr>
              <a:cxnSpLocks noChangeShapeType="1"/>
            </p:cNvCxnSpPr>
            <p:nvPr/>
          </p:nvCxnSpPr>
          <p:spPr bwMode="auto">
            <a:xfrm>
              <a:off x="3107467" y="2604236"/>
              <a:ext cx="342558" cy="0"/>
            </a:xfrm>
            <a:prstGeom prst="line">
              <a:avLst/>
            </a:prstGeom>
            <a:noFill/>
            <a:ln w="25400">
              <a:solidFill>
                <a:srgbClr val="66FF33"/>
              </a:solidFill>
              <a:prstDash val="sysDash"/>
              <a:round/>
              <a:headEnd/>
              <a:tailEnd/>
            </a:ln>
          </p:spPr>
        </p:cxnSp>
        <p:cxnSp>
          <p:nvCxnSpPr>
            <p:cNvPr id="55340" name="Straight Connector 52"/>
            <p:cNvCxnSpPr>
              <a:cxnSpLocks noChangeShapeType="1"/>
            </p:cNvCxnSpPr>
            <p:nvPr/>
          </p:nvCxnSpPr>
          <p:spPr bwMode="auto">
            <a:xfrm>
              <a:off x="2755444" y="2077941"/>
              <a:ext cx="1059977" cy="0"/>
            </a:xfrm>
            <a:prstGeom prst="line">
              <a:avLst/>
            </a:prstGeom>
            <a:noFill/>
            <a:ln w="25400">
              <a:solidFill>
                <a:srgbClr val="66FF33"/>
              </a:solidFill>
              <a:prstDash val="sysDash"/>
              <a:round/>
              <a:headEnd/>
              <a:tailEnd/>
            </a:ln>
          </p:spPr>
        </p:cxnSp>
        <p:cxnSp>
          <p:nvCxnSpPr>
            <p:cNvPr id="55341" name="Straight Connector 53"/>
            <p:cNvCxnSpPr>
              <a:cxnSpLocks noChangeShapeType="1"/>
              <a:stCxn id="55332" idx="5"/>
              <a:endCxn id="55331" idx="1"/>
            </p:cNvCxnSpPr>
            <p:nvPr/>
          </p:nvCxnSpPr>
          <p:spPr bwMode="auto">
            <a:xfrm rot="16200000" flipH="1">
              <a:off x="2639656" y="2242473"/>
              <a:ext cx="364690" cy="197232"/>
            </a:xfrm>
            <a:prstGeom prst="line">
              <a:avLst/>
            </a:prstGeom>
            <a:noFill/>
            <a:ln w="25400">
              <a:solidFill>
                <a:srgbClr val="66FF33"/>
              </a:solidFill>
              <a:prstDash val="sysDash"/>
              <a:round/>
              <a:headEnd/>
              <a:tailEnd/>
            </a:ln>
          </p:spPr>
        </p:cxnSp>
        <p:cxnSp>
          <p:nvCxnSpPr>
            <p:cNvPr id="55342" name="Straight Connector 54"/>
            <p:cNvCxnSpPr>
              <a:cxnSpLocks noChangeShapeType="1"/>
            </p:cNvCxnSpPr>
            <p:nvPr/>
          </p:nvCxnSpPr>
          <p:spPr bwMode="auto">
            <a:xfrm>
              <a:off x="2075675" y="2077941"/>
              <a:ext cx="460860" cy="0"/>
            </a:xfrm>
            <a:prstGeom prst="line">
              <a:avLst/>
            </a:prstGeom>
            <a:noFill/>
            <a:ln w="25400">
              <a:solidFill>
                <a:srgbClr val="66FF33"/>
              </a:solidFill>
              <a:prstDash val="sysDash"/>
              <a:round/>
              <a:headEnd/>
              <a:tailEnd/>
            </a:ln>
          </p:spPr>
        </p:cxnSp>
        <p:cxnSp>
          <p:nvCxnSpPr>
            <p:cNvPr id="55343" name="Straight Connector 57"/>
            <p:cNvCxnSpPr>
              <a:cxnSpLocks noChangeShapeType="1"/>
            </p:cNvCxnSpPr>
            <p:nvPr/>
          </p:nvCxnSpPr>
          <p:spPr bwMode="auto">
            <a:xfrm>
              <a:off x="1704394" y="2604236"/>
              <a:ext cx="1184164" cy="0"/>
            </a:xfrm>
            <a:prstGeom prst="line">
              <a:avLst/>
            </a:prstGeom>
            <a:noFill/>
            <a:ln w="25400">
              <a:solidFill>
                <a:srgbClr val="66FF33"/>
              </a:solidFill>
              <a:prstDash val="sysDash"/>
              <a:round/>
              <a:headEnd/>
              <a:tailEnd/>
            </a:ln>
          </p:spPr>
        </p:cxnSp>
      </p:grpSp>
      <p:sp>
        <p:nvSpPr>
          <p:cNvPr id="55307" name="Up-Down Arrow 123"/>
          <p:cNvSpPr>
            <a:spLocks noChangeArrowheads="1"/>
          </p:cNvSpPr>
          <p:nvPr/>
        </p:nvSpPr>
        <p:spPr bwMode="auto">
          <a:xfrm>
            <a:off x="6453188" y="2698750"/>
            <a:ext cx="269875" cy="576263"/>
          </a:xfrm>
          <a:prstGeom prst="upDownArrow">
            <a:avLst>
              <a:gd name="adj1" fmla="val 50000"/>
              <a:gd name="adj2" fmla="val 49824"/>
            </a:avLst>
          </a:prstGeom>
          <a:noFill/>
          <a:ln w="25400">
            <a:solidFill>
              <a:schemeClr val="bg2"/>
            </a:solidFill>
            <a:round/>
            <a:headEnd/>
            <a:tailEnd/>
          </a:ln>
        </p:spPr>
        <p:txBody>
          <a:bodyPr/>
          <a:lstStyle/>
          <a:p>
            <a:endParaRPr lang="en-US"/>
          </a:p>
        </p:txBody>
      </p:sp>
      <p:sp>
        <p:nvSpPr>
          <p:cNvPr id="55308" name="TextBox 124"/>
          <p:cNvSpPr txBox="1">
            <a:spLocks noChangeArrowheads="1"/>
          </p:cNvSpPr>
          <p:nvPr/>
        </p:nvSpPr>
        <p:spPr bwMode="auto">
          <a:xfrm>
            <a:off x="6723063" y="2776538"/>
            <a:ext cx="1517650" cy="368300"/>
          </a:xfrm>
          <a:prstGeom prst="rect">
            <a:avLst/>
          </a:prstGeom>
          <a:noFill/>
          <a:ln w="9525">
            <a:noFill/>
            <a:miter lim="800000"/>
            <a:headEnd/>
            <a:tailEnd/>
          </a:ln>
        </p:spPr>
        <p:txBody>
          <a:bodyPr wrap="none">
            <a:spAutoFit/>
          </a:bodyPr>
          <a:lstStyle/>
          <a:p>
            <a:r>
              <a:rPr lang="en-US" sz="1800">
                <a:solidFill>
                  <a:schemeClr val="bg2"/>
                </a:solidFill>
              </a:rPr>
              <a:t>No Gene flow</a:t>
            </a:r>
          </a:p>
        </p:txBody>
      </p:sp>
      <p:sp>
        <p:nvSpPr>
          <p:cNvPr id="55309" name="TextBox 125"/>
          <p:cNvSpPr txBox="1">
            <a:spLocks noChangeArrowheads="1"/>
          </p:cNvSpPr>
          <p:nvPr/>
        </p:nvSpPr>
        <p:spPr bwMode="auto">
          <a:xfrm>
            <a:off x="5403850" y="1201738"/>
            <a:ext cx="1076325" cy="369887"/>
          </a:xfrm>
          <a:prstGeom prst="rect">
            <a:avLst/>
          </a:prstGeom>
          <a:noFill/>
          <a:ln w="9525">
            <a:noFill/>
            <a:miter lim="800000"/>
            <a:headEnd/>
            <a:tailEnd/>
          </a:ln>
        </p:spPr>
        <p:txBody>
          <a:bodyPr wrap="none">
            <a:spAutoFit/>
          </a:bodyPr>
          <a:lstStyle/>
          <a:p>
            <a:r>
              <a:rPr lang="en-US" sz="1800">
                <a:solidFill>
                  <a:schemeClr val="bg2"/>
                </a:solidFill>
              </a:rPr>
              <a:t>Species 1</a:t>
            </a:r>
          </a:p>
        </p:txBody>
      </p:sp>
      <p:sp>
        <p:nvSpPr>
          <p:cNvPr id="55310" name="TextBox 126"/>
          <p:cNvSpPr txBox="1">
            <a:spLocks noChangeArrowheads="1"/>
          </p:cNvSpPr>
          <p:nvPr/>
        </p:nvSpPr>
        <p:spPr bwMode="auto">
          <a:xfrm>
            <a:off x="5443538" y="4427538"/>
            <a:ext cx="1074737" cy="369887"/>
          </a:xfrm>
          <a:prstGeom prst="rect">
            <a:avLst/>
          </a:prstGeom>
          <a:noFill/>
          <a:ln w="9525">
            <a:noFill/>
            <a:miter lim="800000"/>
            <a:headEnd/>
            <a:tailEnd/>
          </a:ln>
        </p:spPr>
        <p:txBody>
          <a:bodyPr wrap="none">
            <a:spAutoFit/>
          </a:bodyPr>
          <a:lstStyle/>
          <a:p>
            <a:r>
              <a:rPr lang="en-US" sz="1800">
                <a:solidFill>
                  <a:schemeClr val="bg2"/>
                </a:solidFill>
              </a:rPr>
              <a:t>Species 2</a:t>
            </a:r>
          </a:p>
        </p:txBody>
      </p:sp>
      <p:sp>
        <p:nvSpPr>
          <p:cNvPr id="128" name="Multiply 127"/>
          <p:cNvSpPr/>
          <p:nvPr/>
        </p:nvSpPr>
        <p:spPr bwMode="auto">
          <a:xfrm>
            <a:off x="6376988" y="2776538"/>
            <a:ext cx="422275" cy="422275"/>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a:lstStyle/>
          <a:p>
            <a:pPr>
              <a:defRPr/>
            </a:pPr>
            <a:r>
              <a:rPr lang="en-US" dirty="0">
                <a:latin typeface="Times New Roman" pitchFamily="18" charset="0"/>
                <a:ea typeface="+mn-ea"/>
              </a:rPr>
              <a:t>  </a:t>
            </a:r>
          </a:p>
        </p:txBody>
      </p:sp>
      <p:sp>
        <p:nvSpPr>
          <p:cNvPr id="129" name="Right Arrow 128"/>
          <p:cNvSpPr/>
          <p:nvPr/>
        </p:nvSpPr>
        <p:spPr bwMode="auto">
          <a:xfrm>
            <a:off x="3381445" y="2545684"/>
            <a:ext cx="1920250" cy="998531"/>
          </a:xfrm>
          <a:prstGeom prst="rightArrow">
            <a:avLst/>
          </a:prstGeom>
          <a:noFill/>
          <a:ln w="50800" cap="flat" cmpd="sng" algn="ctr">
            <a:gradFill>
              <a:gsLst>
                <a:gs pos="100000">
                  <a:srgbClr val="FF0000"/>
                </a:gs>
                <a:gs pos="50000">
                  <a:schemeClr val="accent1">
                    <a:tint val="44500"/>
                    <a:satMod val="160000"/>
                  </a:schemeClr>
                </a:gs>
                <a:gs pos="100000">
                  <a:schemeClr val="accent1">
                    <a:tint val="23500"/>
                    <a:satMod val="160000"/>
                  </a:schemeClr>
                </a:gs>
              </a:gsLst>
              <a:lin ang="0" scaled="0"/>
            </a:gradFill>
            <a:prstDash val="solid"/>
            <a:round/>
            <a:headEnd type="none" w="med" len="med"/>
            <a:tailEnd type="none" w="med" len="med"/>
          </a:ln>
          <a:effectLst>
            <a:outerShdw blurRad="50800" dist="50800" dir="5400000" algn="ctr" rotWithShape="0">
              <a:schemeClr val="tx1"/>
            </a:outerShdw>
          </a:effectLst>
        </p:spPr>
        <p:txBody>
          <a:bodyPr/>
          <a:lstStyle/>
          <a:p>
            <a:pPr>
              <a:defRPr/>
            </a:pPr>
            <a:r>
              <a:rPr lang="en-US" sz="2400" dirty="0">
                <a:solidFill>
                  <a:srgbClr val="FF0000"/>
                </a:solidFill>
                <a:latin typeface="Times New Roman" pitchFamily="18" charset="0"/>
                <a:ea typeface="+mn-ea"/>
              </a:rPr>
              <a:t>Speciation</a:t>
            </a:r>
          </a:p>
        </p:txBody>
      </p:sp>
      <p:sp>
        <p:nvSpPr>
          <p:cNvPr id="130" name="TextBox 129"/>
          <p:cNvSpPr txBox="1">
            <a:spLocks noChangeArrowheads="1"/>
          </p:cNvSpPr>
          <p:nvPr/>
        </p:nvSpPr>
        <p:spPr bwMode="auto">
          <a:xfrm>
            <a:off x="3113088" y="4965700"/>
            <a:ext cx="4679950" cy="954088"/>
          </a:xfrm>
          <a:prstGeom prst="rect">
            <a:avLst/>
          </a:prstGeom>
          <a:noFill/>
          <a:ln w="9525">
            <a:noFill/>
            <a:miter lim="800000"/>
            <a:headEnd/>
            <a:tailEnd/>
          </a:ln>
        </p:spPr>
        <p:txBody>
          <a:bodyPr wrap="none">
            <a:spAutoFit/>
          </a:bodyPr>
          <a:lstStyle/>
          <a:p>
            <a:r>
              <a:rPr lang="en-US">
                <a:solidFill>
                  <a:schemeClr val="bg1"/>
                </a:solidFill>
                <a:latin typeface="Tahoma" charset="0"/>
                <a:cs typeface="Tahoma" charset="0"/>
              </a:rPr>
              <a:t>How can we model this? </a:t>
            </a:r>
          </a:p>
          <a:p>
            <a:r>
              <a:rPr lang="en-US">
                <a:solidFill>
                  <a:schemeClr val="bg1"/>
                </a:solidFill>
                <a:latin typeface="Tahoma" charset="0"/>
                <a:cs typeface="Tahoma" charset="0"/>
              </a:rPr>
              <a:t>DM pairs?!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0" nodeType="afterEffect">
                                  <p:stCondLst>
                                    <p:cond delay="0"/>
                                  </p:stCondLst>
                                  <p:childTnLst>
                                    <p:animScale>
                                      <p:cBhvr>
                                        <p:cTn id="9" dur="2000" fill="hold"/>
                                        <p:tgtEl>
                                          <p:spTgt spid="1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0" grpId="1"/>
    </p:bld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a:xfrm>
            <a:off x="141288" y="0"/>
            <a:ext cx="8501062" cy="1854200"/>
          </a:xfrm>
        </p:spPr>
        <p:txBody>
          <a:bodyPr/>
          <a:lstStyle/>
          <a:p>
            <a:r>
              <a:rPr lang="en-US" dirty="0" smtClean="0"/>
              <a:t>If decay-rate are dependent between genes, it become a multi-loci genetic model (see two-loci model by Nordberg).  The effect on QTL</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Antibiotic persistence</a:t>
            </a:r>
          </a:p>
        </p:txBody>
      </p:sp>
      <p:sp>
        <p:nvSpPr>
          <p:cNvPr id="57347"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endParaRPr lang="en-US" smtClean="0"/>
          </a:p>
        </p:txBody>
      </p:sp>
      <p:sp>
        <p:nvSpPr>
          <p:cNvPr id="27651" name="Content Placeholder 2"/>
          <p:cNvSpPr>
            <a:spLocks noGrp="1"/>
          </p:cNvSpPr>
          <p:nvPr>
            <p:ph idx="1"/>
          </p:nvPr>
        </p:nvSpPr>
        <p:spPr/>
        <p:txBody>
          <a:bodyPr/>
          <a:lstStyle/>
          <a:p>
            <a:r>
              <a:rPr lang="en-US" sz="2000" smtClean="0"/>
              <a:t>The fixed point of CLN3 can be found, and the system is reduced to two ODE equations. </a:t>
            </a:r>
          </a:p>
          <a:p>
            <a:r>
              <a:rPr lang="en-US" sz="2000" smtClean="0"/>
              <a:t>Parameters space and initial conditions were uniformed sampled to study the system behaviors. We focused on key parameters (S, Ks) (Coded in R)</a:t>
            </a:r>
          </a:p>
          <a:p>
            <a:r>
              <a:rPr lang="en-US" sz="2000" smtClean="0"/>
              <a:t>Random effect can be introduced by Gillespie method or by Langevian terms.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smtClean="0"/>
          </a:p>
        </p:txBody>
      </p:sp>
      <p:sp>
        <p:nvSpPr>
          <p:cNvPr id="28675"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549275"/>
            <a:ext cx="9004300" cy="1119188"/>
          </a:xfrm>
          <a:noFill/>
        </p:spPr>
        <p:txBody>
          <a:bodyPr lIns="0" tIns="0" rIns="0" bIns="0"/>
          <a:lstStyle/>
          <a:p>
            <a:pPr algn="ctr" eaLnBrk="1" hangingPunct="1"/>
            <a:r>
              <a:rPr lang="en-GB" altLang="zh-CN" sz="3600" b="1" smtClean="0">
                <a:latin typeface="Arial" charset="0"/>
                <a:ea typeface="宋体" charset="-122"/>
                <a:cs typeface="Arial" charset="0"/>
              </a:rPr>
              <a:t>Thanks</a:t>
            </a:r>
            <a:endParaRPr lang="en-GB" sz="3600" b="1" smtClean="0">
              <a:solidFill>
                <a:schemeClr val="bg2"/>
              </a:solidFill>
              <a:latin typeface="Arial" charset="0"/>
              <a:ea typeface="宋体" charset="-122"/>
              <a:cs typeface="Arial" charset="0"/>
            </a:endParaRPr>
          </a:p>
        </p:txBody>
      </p:sp>
      <p:pic>
        <p:nvPicPr>
          <p:cNvPr id="58371" name="Picture 6"/>
          <p:cNvPicPr>
            <a:picLocks noChangeAspect="1" noChangeArrowheads="1"/>
          </p:cNvPicPr>
          <p:nvPr/>
        </p:nvPicPr>
        <p:blipFill>
          <a:blip r:embed="rId3" cstate="print"/>
          <a:srcRect/>
          <a:stretch>
            <a:fillRect/>
          </a:stretch>
        </p:blipFill>
        <p:spPr bwMode="auto">
          <a:xfrm>
            <a:off x="4456113" y="3390900"/>
            <a:ext cx="2643187" cy="768350"/>
          </a:xfrm>
          <a:prstGeom prst="rect">
            <a:avLst/>
          </a:prstGeom>
          <a:noFill/>
          <a:ln w="9525">
            <a:noFill/>
            <a:miter lim="800000"/>
            <a:headEnd/>
            <a:tailEnd/>
          </a:ln>
        </p:spPr>
      </p:pic>
      <p:pic>
        <p:nvPicPr>
          <p:cNvPr id="58372" name="Picture 2"/>
          <p:cNvPicPr>
            <a:picLocks noChangeAspect="1" noChangeArrowheads="1"/>
          </p:cNvPicPr>
          <p:nvPr/>
        </p:nvPicPr>
        <p:blipFill>
          <a:blip r:embed="rId4" cstate="print"/>
          <a:srcRect/>
          <a:stretch>
            <a:fillRect/>
          </a:stretch>
        </p:blipFill>
        <p:spPr bwMode="auto">
          <a:xfrm>
            <a:off x="4033838" y="2008188"/>
            <a:ext cx="1336675" cy="1336675"/>
          </a:xfrm>
          <a:prstGeom prst="rect">
            <a:avLst/>
          </a:prstGeom>
          <a:noFill/>
          <a:ln w="9525">
            <a:noFill/>
            <a:miter lim="800000"/>
            <a:headEnd/>
            <a:tailEnd/>
          </a:ln>
        </p:spPr>
      </p:pic>
      <p:pic>
        <p:nvPicPr>
          <p:cNvPr id="58373" name="Picture 3"/>
          <p:cNvPicPr>
            <a:picLocks noChangeAspect="1" noChangeArrowheads="1"/>
          </p:cNvPicPr>
          <p:nvPr/>
        </p:nvPicPr>
        <p:blipFill>
          <a:blip r:embed="rId5" cstate="print"/>
          <a:srcRect/>
          <a:stretch>
            <a:fillRect/>
          </a:stretch>
        </p:blipFill>
        <p:spPr bwMode="auto">
          <a:xfrm>
            <a:off x="1116013" y="2227263"/>
            <a:ext cx="2419350" cy="1008062"/>
          </a:xfrm>
          <a:prstGeom prst="rect">
            <a:avLst/>
          </a:prstGeom>
          <a:noFill/>
          <a:ln w="9525">
            <a:noFill/>
            <a:miter lim="800000"/>
            <a:headEnd/>
            <a:tailEnd/>
          </a:ln>
        </p:spPr>
      </p:pic>
      <p:pic>
        <p:nvPicPr>
          <p:cNvPr id="58374" name="Picture 4"/>
          <p:cNvPicPr>
            <a:picLocks noChangeAspect="1" noChangeArrowheads="1"/>
          </p:cNvPicPr>
          <p:nvPr/>
        </p:nvPicPr>
        <p:blipFill>
          <a:blip r:embed="rId6" cstate="print"/>
          <a:srcRect/>
          <a:stretch>
            <a:fillRect/>
          </a:stretch>
        </p:blipFill>
        <p:spPr bwMode="auto">
          <a:xfrm>
            <a:off x="1500188" y="3390900"/>
            <a:ext cx="2335212" cy="730250"/>
          </a:xfrm>
          <a:prstGeom prst="rect">
            <a:avLst/>
          </a:prstGeom>
          <a:noFill/>
          <a:ln w="9525">
            <a:noFill/>
            <a:miter lim="800000"/>
            <a:headEnd/>
            <a:tailEnd/>
          </a:ln>
        </p:spPr>
      </p:pic>
      <p:pic>
        <p:nvPicPr>
          <p:cNvPr id="58375" name="Picture 5"/>
          <p:cNvPicPr>
            <a:picLocks noChangeAspect="1" noChangeArrowheads="1"/>
          </p:cNvPicPr>
          <p:nvPr/>
        </p:nvPicPr>
        <p:blipFill>
          <a:blip r:embed="rId7" cstate="print"/>
          <a:srcRect/>
          <a:stretch>
            <a:fillRect/>
          </a:stretch>
        </p:blipFill>
        <p:spPr bwMode="auto">
          <a:xfrm>
            <a:off x="5838825" y="2238375"/>
            <a:ext cx="1074738" cy="817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US" smtClean="0"/>
              <a:t>Is there an optimal aging (optimal life span)? </a:t>
            </a:r>
          </a:p>
        </p:txBody>
      </p:sp>
      <p:pic>
        <p:nvPicPr>
          <p:cNvPr id="7172" name="Picture 3"/>
          <p:cNvPicPr>
            <a:picLocks noChangeAspect="1" noChangeArrowheads="1"/>
          </p:cNvPicPr>
          <p:nvPr/>
        </p:nvPicPr>
        <p:blipFill>
          <a:blip r:embed="rId3" cstate="print"/>
          <a:srcRect/>
          <a:stretch>
            <a:fillRect/>
          </a:stretch>
        </p:blipFill>
        <p:spPr bwMode="auto">
          <a:xfrm>
            <a:off x="693738" y="2122488"/>
            <a:ext cx="3386137" cy="3379787"/>
          </a:xfrm>
          <a:prstGeom prst="rect">
            <a:avLst/>
          </a:prstGeom>
          <a:noFill/>
          <a:ln w="9525">
            <a:noFill/>
            <a:miter lim="800000"/>
            <a:headEnd/>
            <a:tailEnd/>
          </a:ln>
        </p:spPr>
      </p:pic>
      <p:pic>
        <p:nvPicPr>
          <p:cNvPr id="7173" name="Picture 4"/>
          <p:cNvPicPr>
            <a:picLocks noChangeAspect="1" noChangeArrowheads="1"/>
          </p:cNvPicPr>
          <p:nvPr/>
        </p:nvPicPr>
        <p:blipFill>
          <a:blip r:embed="rId4" cstate="print"/>
          <a:srcRect/>
          <a:stretch>
            <a:fillRect/>
          </a:stretch>
        </p:blipFill>
        <p:spPr bwMode="auto">
          <a:xfrm>
            <a:off x="4418013" y="2160588"/>
            <a:ext cx="3155950" cy="3149600"/>
          </a:xfrm>
          <a:prstGeom prst="rect">
            <a:avLst/>
          </a:prstGeom>
          <a:noFill/>
          <a:ln w="9525">
            <a:noFill/>
            <a:miter lim="800000"/>
            <a:headEnd/>
            <a:tailEnd/>
          </a:ln>
        </p:spPr>
      </p:pic>
      <p:graphicFrame>
        <p:nvGraphicFramePr>
          <p:cNvPr id="7170" name="Object 2"/>
          <p:cNvGraphicFramePr>
            <a:graphicFrameLocks noChangeAspect="1"/>
          </p:cNvGraphicFramePr>
          <p:nvPr/>
        </p:nvGraphicFramePr>
        <p:xfrm>
          <a:off x="2882900" y="5541963"/>
          <a:ext cx="2917825" cy="525462"/>
        </p:xfrm>
        <a:graphic>
          <a:graphicData uri="http://schemas.openxmlformats.org/presentationml/2006/ole">
            <p:oleObj spid="_x0000_s7170" name="Equation" r:id="rId5" imgW="2336760" imgH="419040" progId="Equation.3">
              <p:embed/>
            </p:oleObj>
          </a:graphicData>
        </a:graphic>
      </p:graphicFrame>
      <p:sp>
        <p:nvSpPr>
          <p:cNvPr id="7174" name="Content Placeholder 2"/>
          <p:cNvSpPr>
            <a:spLocks noGrp="1"/>
          </p:cNvSpPr>
          <p:nvPr>
            <p:ph idx="1"/>
          </p:nvPr>
        </p:nvSpPr>
        <p:spPr>
          <a:xfrm>
            <a:off x="962025" y="1239838"/>
            <a:ext cx="7412038" cy="1460500"/>
          </a:xfrm>
        </p:spPr>
        <p:txBody>
          <a:bodyPr/>
          <a:lstStyle/>
          <a:p>
            <a:r>
              <a:rPr lang="en-US" sz="2000" smtClean="0">
                <a:solidFill>
                  <a:srgbClr val="000000"/>
                </a:solidFill>
              </a:rPr>
              <a:t>Plasticity of gene/protein network configuration provides the source of variation for cells to live in various environments. </a:t>
            </a:r>
          </a:p>
          <a:p>
            <a:r>
              <a:rPr lang="en-US" sz="2000" smtClean="0">
                <a:solidFill>
                  <a:srgbClr val="000000"/>
                </a:solidFill>
              </a:rPr>
              <a:t>Too much or too little plasticity for cells given an environmental variance?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5" name="Title 1"/>
          <p:cNvSpPr>
            <a:spLocks noGrp="1"/>
          </p:cNvSpPr>
          <p:nvPr>
            <p:ph type="title"/>
          </p:nvPr>
        </p:nvSpPr>
        <p:spPr>
          <a:xfrm>
            <a:off x="336550" y="252413"/>
            <a:ext cx="8545513" cy="1143000"/>
          </a:xfrm>
        </p:spPr>
        <p:txBody>
          <a:bodyPr/>
          <a:lstStyle/>
          <a:p>
            <a:r>
              <a:rPr lang="en-US" i="1" smtClean="0"/>
              <a:t>SIR2</a:t>
            </a:r>
            <a:r>
              <a:rPr lang="en-US" smtClean="0"/>
              <a:t> effect on </a:t>
            </a:r>
            <a:r>
              <a:rPr lang="en-US" i="1" smtClean="0"/>
              <a:t>G</a:t>
            </a:r>
            <a:r>
              <a:rPr lang="en-US" smtClean="0"/>
              <a:t> and </a:t>
            </a:r>
            <a:r>
              <a:rPr lang="en-US" i="1" smtClean="0"/>
              <a:t>R0</a:t>
            </a:r>
            <a:r>
              <a:rPr lang="en-US" smtClean="0"/>
              <a:t>: an effect on </a:t>
            </a:r>
            <a:r>
              <a:rPr lang="en-US" i="1" smtClean="0"/>
              <a:t>q</a:t>
            </a:r>
            <a:r>
              <a:rPr lang="en-US" smtClean="0"/>
              <a:t>?  .</a:t>
            </a:r>
          </a:p>
        </p:txBody>
      </p:sp>
      <p:pic>
        <p:nvPicPr>
          <p:cNvPr id="8196" name="Picture 4"/>
          <p:cNvPicPr>
            <a:picLocks noChangeAspect="1" noChangeArrowheads="1"/>
          </p:cNvPicPr>
          <p:nvPr/>
        </p:nvPicPr>
        <p:blipFill>
          <a:blip r:embed="rId4" cstate="print"/>
          <a:srcRect/>
          <a:stretch>
            <a:fillRect/>
          </a:stretch>
        </p:blipFill>
        <p:spPr bwMode="auto">
          <a:xfrm>
            <a:off x="879475" y="1476375"/>
            <a:ext cx="3609975" cy="27908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4592638" y="1163638"/>
            <a:ext cx="3613150" cy="2913062"/>
          </a:xfrm>
          <a:prstGeom prst="rect">
            <a:avLst/>
          </a:prstGeom>
          <a:noFill/>
          <a:ln w="9525">
            <a:noFill/>
            <a:miter lim="800000"/>
            <a:headEnd/>
            <a:tailEnd/>
          </a:ln>
        </p:spPr>
      </p:pic>
      <p:sp>
        <p:nvSpPr>
          <p:cNvPr id="8198" name="Text Box 10"/>
          <p:cNvSpPr txBox="1">
            <a:spLocks noChangeArrowheads="1"/>
          </p:cNvSpPr>
          <p:nvPr/>
        </p:nvSpPr>
        <p:spPr bwMode="auto">
          <a:xfrm>
            <a:off x="4764088" y="4197350"/>
            <a:ext cx="3848100" cy="400050"/>
          </a:xfrm>
          <a:prstGeom prst="rect">
            <a:avLst/>
          </a:prstGeom>
          <a:noFill/>
          <a:ln w="38100">
            <a:noFill/>
            <a:miter lim="800000"/>
            <a:headEnd/>
            <a:tailEnd/>
          </a:ln>
        </p:spPr>
        <p:txBody>
          <a:bodyPr wrap="none">
            <a:spAutoFit/>
          </a:bodyPr>
          <a:lstStyle/>
          <a:p>
            <a:r>
              <a:rPr lang="en-US" sz="2000" b="0">
                <a:solidFill>
                  <a:schemeClr val="bg2"/>
                </a:solidFill>
              </a:rPr>
              <a:t>Kaeberlein et al 2006, PlosGenetics</a:t>
            </a:r>
          </a:p>
        </p:txBody>
      </p:sp>
      <p:graphicFrame>
        <p:nvGraphicFramePr>
          <p:cNvPr id="8194" name="Object 2"/>
          <p:cNvGraphicFramePr>
            <a:graphicFrameLocks noChangeAspect="1"/>
          </p:cNvGraphicFramePr>
          <p:nvPr/>
        </p:nvGraphicFramePr>
        <p:xfrm>
          <a:off x="2228850" y="5118100"/>
          <a:ext cx="4224338" cy="762000"/>
        </p:xfrm>
        <a:graphic>
          <a:graphicData uri="http://schemas.openxmlformats.org/presentationml/2006/ole">
            <p:oleObj spid="_x0000_s8194" name="Equation" r:id="rId6" imgW="2336760" imgH="419040" progId="Equation.3">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9" name="Title 1"/>
          <p:cNvSpPr>
            <a:spLocks noGrp="1"/>
          </p:cNvSpPr>
          <p:nvPr>
            <p:ph type="title"/>
          </p:nvPr>
        </p:nvSpPr>
        <p:spPr>
          <a:xfrm>
            <a:off x="352425" y="393700"/>
            <a:ext cx="8505825" cy="1143000"/>
          </a:xfrm>
        </p:spPr>
        <p:txBody>
          <a:bodyPr/>
          <a:lstStyle/>
          <a:p>
            <a:r>
              <a:rPr lang="en-US" smtClean="0"/>
              <a:t>Sch9 seems to influence the Gompertz coefficient. </a:t>
            </a:r>
          </a:p>
        </p:txBody>
      </p:sp>
      <p:pic>
        <p:nvPicPr>
          <p:cNvPr id="9220" name="Picture 2"/>
          <p:cNvPicPr>
            <a:picLocks noChangeAspect="1" noChangeArrowheads="1"/>
          </p:cNvPicPr>
          <p:nvPr/>
        </p:nvPicPr>
        <p:blipFill>
          <a:blip r:embed="rId4" cstate="print"/>
          <a:srcRect/>
          <a:stretch>
            <a:fillRect/>
          </a:stretch>
        </p:blipFill>
        <p:spPr bwMode="auto">
          <a:xfrm>
            <a:off x="2152650" y="1662113"/>
            <a:ext cx="4264025" cy="2928937"/>
          </a:xfrm>
          <a:prstGeom prst="rect">
            <a:avLst/>
          </a:prstGeom>
          <a:noFill/>
          <a:ln w="9525">
            <a:noFill/>
            <a:miter lim="800000"/>
            <a:headEnd/>
            <a:tailEnd/>
          </a:ln>
        </p:spPr>
      </p:pic>
      <p:sp>
        <p:nvSpPr>
          <p:cNvPr id="9221" name="Text Box 10"/>
          <p:cNvSpPr txBox="1">
            <a:spLocks noChangeArrowheads="1"/>
          </p:cNvSpPr>
          <p:nvPr/>
        </p:nvSpPr>
        <p:spPr bwMode="auto">
          <a:xfrm>
            <a:off x="6223000" y="4119563"/>
            <a:ext cx="2682875" cy="400050"/>
          </a:xfrm>
          <a:prstGeom prst="rect">
            <a:avLst/>
          </a:prstGeom>
          <a:noFill/>
          <a:ln w="38100">
            <a:noFill/>
            <a:miter lim="800000"/>
            <a:headEnd/>
            <a:tailEnd/>
          </a:ln>
        </p:spPr>
        <p:txBody>
          <a:bodyPr wrap="none">
            <a:spAutoFit/>
          </a:bodyPr>
          <a:lstStyle/>
          <a:p>
            <a:r>
              <a:rPr lang="en-US" sz="2000" b="0">
                <a:solidFill>
                  <a:schemeClr val="bg2"/>
                </a:solidFill>
              </a:rPr>
              <a:t>Fabrizio et al 2004, JBC</a:t>
            </a:r>
          </a:p>
        </p:txBody>
      </p:sp>
      <p:graphicFrame>
        <p:nvGraphicFramePr>
          <p:cNvPr id="9218" name="Object 2"/>
          <p:cNvGraphicFramePr>
            <a:graphicFrameLocks noChangeAspect="1"/>
          </p:cNvGraphicFramePr>
          <p:nvPr/>
        </p:nvGraphicFramePr>
        <p:xfrm>
          <a:off x="2228850" y="5118100"/>
          <a:ext cx="4224338" cy="762000"/>
        </p:xfrm>
        <a:graphic>
          <a:graphicData uri="http://schemas.openxmlformats.org/presentationml/2006/ole">
            <p:oleObj spid="_x0000_s199681" name="Equation" r:id="rId5" imgW="2336760" imgH="419040" progId="Equation.3">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785813" y="0"/>
            <a:ext cx="7772400" cy="1143000"/>
          </a:xfrm>
        </p:spPr>
        <p:txBody>
          <a:bodyPr/>
          <a:lstStyle/>
          <a:p>
            <a:r>
              <a:rPr lang="en-US" sz="3600" smtClean="0"/>
              <a:t>Replicative life spans of yeast isolates</a:t>
            </a:r>
          </a:p>
        </p:txBody>
      </p:sp>
      <p:pic>
        <p:nvPicPr>
          <p:cNvPr id="1028" name="Picture 4" descr="three"/>
          <p:cNvPicPr>
            <a:picLocks noChangeAspect="1" noChangeArrowheads="1"/>
          </p:cNvPicPr>
          <p:nvPr/>
        </p:nvPicPr>
        <p:blipFill>
          <a:blip r:embed="rId4" cstate="print"/>
          <a:srcRect/>
          <a:stretch>
            <a:fillRect/>
          </a:stretch>
        </p:blipFill>
        <p:spPr bwMode="auto">
          <a:xfrm>
            <a:off x="192088" y="1008063"/>
            <a:ext cx="5632450" cy="5611812"/>
          </a:xfrm>
          <a:prstGeom prst="rect">
            <a:avLst/>
          </a:prstGeom>
          <a:noFill/>
          <a:ln w="9525">
            <a:noFill/>
            <a:miter lim="800000"/>
            <a:headEnd/>
            <a:tailEnd/>
          </a:ln>
        </p:spPr>
      </p:pic>
      <p:grpSp>
        <p:nvGrpSpPr>
          <p:cNvPr id="1029" name="Group 5"/>
          <p:cNvGrpSpPr>
            <a:grpSpLocks/>
          </p:cNvGrpSpPr>
          <p:nvPr/>
        </p:nvGrpSpPr>
        <p:grpSpPr bwMode="auto">
          <a:xfrm>
            <a:off x="6272213" y="2314575"/>
            <a:ext cx="2671762" cy="1000125"/>
            <a:chOff x="3951" y="1458"/>
            <a:chExt cx="1683" cy="630"/>
          </a:xfrm>
        </p:grpSpPr>
        <p:sp>
          <p:nvSpPr>
            <p:cNvPr id="1031" name="Rectangle 6"/>
            <p:cNvSpPr>
              <a:spLocks noChangeArrowheads="1"/>
            </p:cNvSpPr>
            <p:nvPr/>
          </p:nvSpPr>
          <p:spPr bwMode="auto">
            <a:xfrm>
              <a:off x="3951" y="1458"/>
              <a:ext cx="1683" cy="630"/>
            </a:xfrm>
            <a:prstGeom prst="rect">
              <a:avLst/>
            </a:prstGeom>
            <a:solidFill>
              <a:schemeClr val="tx1"/>
            </a:solidFill>
            <a:ln w="38100">
              <a:noFill/>
              <a:miter lim="800000"/>
              <a:headEnd/>
              <a:tailEnd/>
            </a:ln>
          </p:spPr>
          <p:txBody>
            <a:bodyPr wrap="none" anchor="ctr">
              <a:spAutoFit/>
            </a:bodyPr>
            <a:lstStyle/>
            <a:p>
              <a:endParaRPr lang="en-US"/>
            </a:p>
          </p:txBody>
        </p:sp>
        <p:graphicFrame>
          <p:nvGraphicFramePr>
            <p:cNvPr id="1026" name="Object 2"/>
            <p:cNvGraphicFramePr>
              <a:graphicFrameLocks noChangeAspect="1"/>
            </p:cNvGraphicFramePr>
            <p:nvPr/>
          </p:nvGraphicFramePr>
          <p:xfrm>
            <a:off x="3954" y="1553"/>
            <a:ext cx="1663" cy="533"/>
          </p:xfrm>
          <a:graphic>
            <a:graphicData uri="http://schemas.openxmlformats.org/presentationml/2006/ole">
              <p:oleObj spid="_x0000_s1026" name="Equation" r:id="rId5" imgW="990360" imgH="317160" progId="Equation.3">
                <p:embed/>
              </p:oleObj>
            </a:graphicData>
          </a:graphic>
        </p:graphicFrame>
      </p:grpSp>
      <p:sp>
        <p:nvSpPr>
          <p:cNvPr id="1030" name="Text Box 8"/>
          <p:cNvSpPr txBox="1">
            <a:spLocks noChangeArrowheads="1"/>
          </p:cNvSpPr>
          <p:nvPr/>
        </p:nvSpPr>
        <p:spPr bwMode="auto">
          <a:xfrm>
            <a:off x="6627813" y="6156325"/>
            <a:ext cx="2516187" cy="701675"/>
          </a:xfrm>
          <a:prstGeom prst="rect">
            <a:avLst/>
          </a:prstGeom>
          <a:noFill/>
          <a:ln w="38100">
            <a:noFill/>
            <a:miter lim="800000"/>
            <a:headEnd/>
            <a:tailEnd/>
          </a:ln>
        </p:spPr>
        <p:txBody>
          <a:bodyPr lIns="0" rIns="0">
            <a:spAutoFit/>
          </a:bodyPr>
          <a:lstStyle/>
          <a:p>
            <a:r>
              <a:rPr lang="en-US" sz="2000" b="0" i="1">
                <a:solidFill>
                  <a:schemeClr val="tx1"/>
                </a:solidFill>
              </a:rPr>
              <a:t>Qin and Lu, 06 </a:t>
            </a:r>
          </a:p>
          <a:p>
            <a:r>
              <a:rPr lang="en-US" sz="2000" b="0" i="1">
                <a:solidFill>
                  <a:schemeClr val="tx1"/>
                </a:solidFill>
              </a:rPr>
              <a:t>Exp Gerontology</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smtClean="0"/>
              <a:t>TOR1 seems to influence the initial mortality rate. </a:t>
            </a:r>
          </a:p>
        </p:txBody>
      </p:sp>
      <p:pic>
        <p:nvPicPr>
          <p:cNvPr id="10244" name="Picture 4"/>
          <p:cNvPicPr>
            <a:picLocks noChangeAspect="1" noChangeArrowheads="1"/>
          </p:cNvPicPr>
          <p:nvPr/>
        </p:nvPicPr>
        <p:blipFill>
          <a:blip r:embed="rId3" cstate="print"/>
          <a:srcRect/>
          <a:stretch>
            <a:fillRect/>
          </a:stretch>
        </p:blipFill>
        <p:spPr bwMode="auto">
          <a:xfrm>
            <a:off x="1960563" y="1393825"/>
            <a:ext cx="4352925" cy="3470275"/>
          </a:xfrm>
          <a:prstGeom prst="rect">
            <a:avLst/>
          </a:prstGeom>
          <a:noFill/>
          <a:ln w="9525">
            <a:noFill/>
            <a:miter lim="800000"/>
            <a:headEnd/>
            <a:tailEnd/>
          </a:ln>
        </p:spPr>
      </p:pic>
      <p:sp>
        <p:nvSpPr>
          <p:cNvPr id="10245" name="Text Box 10"/>
          <p:cNvSpPr txBox="1">
            <a:spLocks noChangeArrowheads="1"/>
          </p:cNvSpPr>
          <p:nvPr/>
        </p:nvSpPr>
        <p:spPr bwMode="auto">
          <a:xfrm>
            <a:off x="5835650" y="3659188"/>
            <a:ext cx="3308350" cy="400050"/>
          </a:xfrm>
          <a:prstGeom prst="rect">
            <a:avLst/>
          </a:prstGeom>
          <a:noFill/>
          <a:ln w="38100">
            <a:noFill/>
            <a:miter lim="800000"/>
            <a:headEnd/>
            <a:tailEnd/>
          </a:ln>
        </p:spPr>
        <p:txBody>
          <a:bodyPr wrap="none">
            <a:spAutoFit/>
          </a:bodyPr>
          <a:lstStyle/>
          <a:p>
            <a:r>
              <a:rPr lang="en-US" sz="2000" b="0">
                <a:solidFill>
                  <a:schemeClr val="bg2"/>
                </a:solidFill>
              </a:rPr>
              <a:t>Kaeberlein et al, 2005 Science</a:t>
            </a:r>
          </a:p>
        </p:txBody>
      </p:sp>
      <p:graphicFrame>
        <p:nvGraphicFramePr>
          <p:cNvPr id="10242" name="Object 2"/>
          <p:cNvGraphicFramePr>
            <a:graphicFrameLocks noChangeAspect="1"/>
          </p:cNvGraphicFramePr>
          <p:nvPr/>
        </p:nvGraphicFramePr>
        <p:xfrm>
          <a:off x="2228850" y="5118100"/>
          <a:ext cx="4224338" cy="762000"/>
        </p:xfrm>
        <a:graphic>
          <a:graphicData uri="http://schemas.openxmlformats.org/presentationml/2006/ole">
            <p:oleObj spid="_x0000_s10242" name="Equation" r:id="rId4" imgW="2336760" imgH="419040" progId="Equation.3">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smtClean="0"/>
              <a:t>Survey of CLS in yeast strains (in progress)</a:t>
            </a:r>
          </a:p>
        </p:txBody>
      </p:sp>
      <p:pic>
        <p:nvPicPr>
          <p:cNvPr id="61443" name="Picture 4" descr="C:\Users\hqin\Documents\lab\Rutherford.lab\071410FaySangerCLS\sandbox\overlay.fay.sanger.EM.tiff"/>
          <p:cNvPicPr>
            <a:picLocks noChangeAspect="1" noChangeArrowheads="1"/>
          </p:cNvPicPr>
          <p:nvPr/>
        </p:nvPicPr>
        <p:blipFill>
          <a:blip r:embed="rId2" cstate="print"/>
          <a:srcRect/>
          <a:stretch>
            <a:fillRect/>
          </a:stretch>
        </p:blipFill>
        <p:spPr bwMode="auto">
          <a:xfrm>
            <a:off x="577850" y="1468438"/>
            <a:ext cx="4073525" cy="4073525"/>
          </a:xfrm>
          <a:prstGeom prst="rect">
            <a:avLst/>
          </a:prstGeom>
          <a:noFill/>
          <a:ln w="9525">
            <a:noFill/>
            <a:miter lim="800000"/>
            <a:headEnd/>
            <a:tailEnd/>
          </a:ln>
        </p:spPr>
      </p:pic>
      <p:pic>
        <p:nvPicPr>
          <p:cNvPr id="61444" name="Picture 5" descr="C:\Users\hqin\Documents\lab\Rutherford.lab\071410FaySangerCLS\hist.current.sEM.bmp"/>
          <p:cNvPicPr>
            <a:picLocks noChangeAspect="1" noChangeArrowheads="1"/>
          </p:cNvPicPr>
          <p:nvPr/>
        </p:nvPicPr>
        <p:blipFill>
          <a:blip r:embed="rId3" cstate="print"/>
          <a:srcRect/>
          <a:stretch>
            <a:fillRect/>
          </a:stretch>
        </p:blipFill>
        <p:spPr bwMode="auto">
          <a:xfrm>
            <a:off x="4725988" y="1660525"/>
            <a:ext cx="3686175" cy="3686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endParaRPr lang="en-US" smtClean="0"/>
          </a:p>
        </p:txBody>
      </p:sp>
      <p:sp>
        <p:nvSpPr>
          <p:cNvPr id="62467" name="Content Placeholder 2"/>
          <p:cNvSpPr>
            <a:spLocks noGrp="1"/>
          </p:cNvSpPr>
          <p:nvPr>
            <p:ph idx="1"/>
          </p:nvPr>
        </p:nvSpPr>
        <p:spPr/>
        <p:txBody>
          <a:bodyPr/>
          <a:lstStyle/>
          <a:p>
            <a:r>
              <a:rPr lang="en-US" smtClean="0"/>
              <a:t>Ethanol effect and radicicol effect  variation in BY-RM11 segregants?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Other network modeling approaches of aging</a:t>
            </a:r>
            <a:endParaRPr lang="en-US" sz="2400" smtClean="0">
              <a:solidFill>
                <a:schemeClr val="bg2"/>
              </a:solidFill>
            </a:endParaRPr>
          </a:p>
        </p:txBody>
      </p:sp>
      <p:sp>
        <p:nvSpPr>
          <p:cNvPr id="63491" name="Content Placeholder 2"/>
          <p:cNvSpPr>
            <a:spLocks noGrp="1"/>
          </p:cNvSpPr>
          <p:nvPr>
            <p:ph idx="1"/>
          </p:nvPr>
        </p:nvSpPr>
        <p:spPr>
          <a:xfrm>
            <a:off x="1843088" y="1373188"/>
            <a:ext cx="6659562" cy="4446587"/>
          </a:xfrm>
        </p:spPr>
        <p:txBody>
          <a:bodyPr/>
          <a:lstStyle/>
          <a:p>
            <a:r>
              <a:rPr lang="en-US" sz="1800" smtClean="0"/>
              <a:t>Cells can be viewed as dynamic complex systems, which poses many attractor states.  Homeostasis of different cell stages, such as G0 phase and other mitotic phases, can be viewed as attractor states.  </a:t>
            </a:r>
          </a:p>
          <a:p>
            <a:pPr lvl="1"/>
            <a:r>
              <a:rPr lang="en-US" sz="1400" smtClean="0"/>
              <a:t>KAUFFMAN, S., 1993 The Origins of Order: Self-organization and Selection in Evolution. </a:t>
            </a:r>
          </a:p>
          <a:p>
            <a:r>
              <a:rPr lang="en-US" sz="1800" smtClean="0"/>
              <a:t>Death can be viewed as an absorbing state in the sense that cells can transition from other states into, but not from, the state of aging. </a:t>
            </a:r>
          </a:p>
          <a:p>
            <a:r>
              <a:rPr lang="en-US" sz="1800" smtClean="0"/>
              <a:t>Environmental factors and genes can expedite or delay the transition from the homeostasis state to the aging state.  </a:t>
            </a:r>
          </a:p>
          <a:p>
            <a:r>
              <a:rPr lang="en-US" sz="1800" smtClean="0"/>
              <a:t>From the modeling perspective, failure to pass through cell cycle can be used as a criterion that cells have died during replicative aging, and failure to re-initiate cell cycle can be used as a criterion that cells have died during chronological aging.</a:t>
            </a:r>
            <a:endParaRPr lang="en-US" sz="1800" i="1" smtClean="0"/>
          </a:p>
        </p:txBody>
      </p:sp>
      <p:pic>
        <p:nvPicPr>
          <p:cNvPr id="63492" name="Picture 3" descr="all_39c_gray_with_label"/>
          <p:cNvPicPr>
            <a:picLocks noChangeAspect="1" noChangeArrowheads="1"/>
          </p:cNvPicPr>
          <p:nvPr/>
        </p:nvPicPr>
        <p:blipFill>
          <a:blip r:embed="rId3" cstate="print"/>
          <a:srcRect r="21826" b="-2026"/>
          <a:stretch>
            <a:fillRect/>
          </a:stretch>
        </p:blipFill>
        <p:spPr bwMode="auto">
          <a:xfrm>
            <a:off x="385763" y="1316038"/>
            <a:ext cx="1306512" cy="1190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Other models of aging based on networks</a:t>
            </a:r>
            <a:br>
              <a:rPr lang="en-US" smtClean="0"/>
            </a:br>
            <a:endParaRPr lang="en-US" smtClean="0"/>
          </a:p>
        </p:txBody>
      </p:sp>
      <p:sp>
        <p:nvSpPr>
          <p:cNvPr id="64515" name="Content Placeholder 2"/>
          <p:cNvSpPr>
            <a:spLocks noGrp="1"/>
          </p:cNvSpPr>
          <p:nvPr>
            <p:ph idx="1"/>
          </p:nvPr>
        </p:nvSpPr>
        <p:spPr>
          <a:xfrm>
            <a:off x="1543050" y="1290638"/>
            <a:ext cx="6688138" cy="3952875"/>
          </a:xfrm>
        </p:spPr>
        <p:txBody>
          <a:bodyPr/>
          <a:lstStyle/>
          <a:p>
            <a:r>
              <a:rPr lang="en-US" sz="2000" smtClean="0"/>
              <a:t>Kiss et al 2009, BioEssays, a gene (?) network model of aging based on game theory</a:t>
            </a:r>
          </a:p>
          <a:p>
            <a:pPr lvl="1"/>
            <a:r>
              <a:rPr lang="en-US" sz="1600" smtClean="0"/>
              <a:t>Forever-young gene (?) network, globally cooperative, locally competitive</a:t>
            </a:r>
          </a:p>
          <a:p>
            <a:pPr lvl="1"/>
            <a:r>
              <a:rPr lang="en-US" sz="1600" smtClean="0"/>
              <a:t>Always-old gene network, locally cooperative, </a:t>
            </a:r>
          </a:p>
          <a:p>
            <a:r>
              <a:rPr lang="en-US" sz="2000" smtClean="0"/>
              <a:t>Lindner &amp; Demarez 09, BBC, protein aggregates and aging</a:t>
            </a:r>
          </a:p>
          <a:p>
            <a:r>
              <a:rPr lang="en-US" sz="2000" smtClean="0"/>
              <a:t>Severin et al, 08 BBA, Natural causes of programmed death of yeast S. cerevisiae.</a:t>
            </a:r>
          </a:p>
          <a:p>
            <a:r>
              <a:rPr lang="en-US" sz="2000" smtClean="0"/>
              <a:t>Kowald &amp; Kirkwood, 1994 JTB, a network of maintenance processes that integrates with free radical model and error propagations. </a:t>
            </a:r>
          </a:p>
          <a:p>
            <a:r>
              <a:rPr lang="en-US" sz="2000" smtClean="0"/>
              <a:t>… …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149225"/>
            <a:ext cx="7772400" cy="1143000"/>
          </a:xfrm>
        </p:spPr>
        <p:txBody>
          <a:bodyPr/>
          <a:lstStyle/>
          <a:p>
            <a:pPr eaLnBrk="1" hangingPunct="1"/>
            <a:r>
              <a:rPr lang="en-US" sz="2400" smtClean="0"/>
              <a:t>Systems biology meets natural variation: </a:t>
            </a:r>
            <a:br>
              <a:rPr lang="en-US" sz="2400" smtClean="0"/>
            </a:br>
            <a:r>
              <a:rPr lang="en-US" sz="2400" smtClean="0"/>
              <a:t>	                 Variation is a key to infer interactions</a:t>
            </a:r>
          </a:p>
        </p:txBody>
      </p:sp>
      <p:sp>
        <p:nvSpPr>
          <p:cNvPr id="65539" name="Rectangle 3"/>
          <p:cNvSpPr>
            <a:spLocks noGrp="1" noChangeArrowheads="1"/>
          </p:cNvSpPr>
          <p:nvPr>
            <p:ph type="body" idx="1"/>
          </p:nvPr>
        </p:nvSpPr>
        <p:spPr>
          <a:xfrm>
            <a:off x="3833813" y="6330950"/>
            <a:ext cx="5310187" cy="527050"/>
          </a:xfrm>
        </p:spPr>
        <p:txBody>
          <a:bodyPr/>
          <a:lstStyle/>
          <a:p>
            <a:pPr eaLnBrk="1" hangingPunct="1">
              <a:lnSpc>
                <a:spcPct val="80000"/>
              </a:lnSpc>
              <a:buFontTx/>
              <a:buNone/>
            </a:pPr>
            <a:r>
              <a:rPr lang="en-US" sz="1600" smtClean="0"/>
              <a:t>	Benfrey &amp; Mitchell-Olds, Science, 2008, From genotype to phenotype: Systems biology meets natural variation.</a:t>
            </a:r>
          </a:p>
        </p:txBody>
      </p:sp>
      <p:pic>
        <p:nvPicPr>
          <p:cNvPr id="65540" name="Picture 4" descr="3"/>
          <p:cNvPicPr>
            <a:picLocks noChangeAspect="1" noChangeArrowheads="1"/>
          </p:cNvPicPr>
          <p:nvPr/>
        </p:nvPicPr>
        <p:blipFill>
          <a:blip r:embed="rId3" cstate="print"/>
          <a:srcRect l="-3458" b="21426"/>
          <a:stretch>
            <a:fillRect/>
          </a:stretch>
        </p:blipFill>
        <p:spPr bwMode="auto">
          <a:xfrm>
            <a:off x="1985963" y="1385888"/>
            <a:ext cx="6773862" cy="421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49225" y="252413"/>
            <a:ext cx="8796338" cy="1143000"/>
          </a:xfrm>
        </p:spPr>
        <p:txBody>
          <a:bodyPr/>
          <a:lstStyle/>
          <a:p>
            <a:pPr eaLnBrk="1" hangingPunct="1"/>
            <a:r>
              <a:rPr lang="en-US" smtClean="0"/>
              <a:t>Identifying causal interactions by model comparisons</a:t>
            </a:r>
          </a:p>
        </p:txBody>
      </p:sp>
      <p:pic>
        <p:nvPicPr>
          <p:cNvPr id="66563" name="Picture 4" descr="SchedadtNG"/>
          <p:cNvPicPr>
            <a:picLocks noChangeAspect="1" noChangeArrowheads="1"/>
          </p:cNvPicPr>
          <p:nvPr/>
        </p:nvPicPr>
        <p:blipFill>
          <a:blip r:embed="rId3" cstate="print"/>
          <a:srcRect r="1949" b="-5695"/>
          <a:stretch>
            <a:fillRect/>
          </a:stretch>
        </p:blipFill>
        <p:spPr bwMode="auto">
          <a:xfrm>
            <a:off x="498475" y="1528763"/>
            <a:ext cx="8069263" cy="1885950"/>
          </a:xfrm>
          <a:prstGeom prst="rect">
            <a:avLst/>
          </a:prstGeom>
          <a:noFill/>
          <a:ln w="9525">
            <a:noFill/>
            <a:miter lim="800000"/>
            <a:headEnd/>
            <a:tailEnd/>
          </a:ln>
        </p:spPr>
      </p:pic>
      <p:sp>
        <p:nvSpPr>
          <p:cNvPr id="66564" name="Text Box 5"/>
          <p:cNvSpPr txBox="1">
            <a:spLocks noChangeArrowheads="1"/>
          </p:cNvSpPr>
          <p:nvPr/>
        </p:nvSpPr>
        <p:spPr bwMode="auto">
          <a:xfrm>
            <a:off x="4857750" y="6005513"/>
            <a:ext cx="3706813" cy="396875"/>
          </a:xfrm>
          <a:prstGeom prst="rect">
            <a:avLst/>
          </a:prstGeom>
          <a:noFill/>
          <a:ln w="9525">
            <a:noFill/>
            <a:miter lim="800000"/>
            <a:headEnd/>
            <a:tailEnd/>
          </a:ln>
        </p:spPr>
        <p:txBody>
          <a:bodyPr wrap="none">
            <a:spAutoFit/>
          </a:bodyPr>
          <a:lstStyle/>
          <a:p>
            <a:r>
              <a:rPr lang="en-US" sz="2000" b="0">
                <a:solidFill>
                  <a:schemeClr val="bg2"/>
                </a:solidFill>
              </a:rPr>
              <a:t>Schdat et al, 2005 Nature Genetics</a:t>
            </a:r>
          </a:p>
        </p:txBody>
      </p:sp>
      <p:pic>
        <p:nvPicPr>
          <p:cNvPr id="66565" name="Picture 6" descr="SchadtNG"/>
          <p:cNvPicPr>
            <a:picLocks noChangeAspect="1" noChangeArrowheads="1"/>
          </p:cNvPicPr>
          <p:nvPr/>
        </p:nvPicPr>
        <p:blipFill>
          <a:blip r:embed="rId4" cstate="print"/>
          <a:srcRect/>
          <a:stretch>
            <a:fillRect/>
          </a:stretch>
        </p:blipFill>
        <p:spPr bwMode="auto">
          <a:xfrm>
            <a:off x="1927225" y="3736975"/>
            <a:ext cx="4502150" cy="1871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65113" y="182563"/>
            <a:ext cx="8250237" cy="1143000"/>
          </a:xfrm>
        </p:spPr>
        <p:txBody>
          <a:bodyPr/>
          <a:lstStyle/>
          <a:p>
            <a:r>
              <a:rPr lang="en-US" smtClean="0"/>
              <a:t>Regulatory networks can be inferred from perturbation. </a:t>
            </a:r>
          </a:p>
        </p:txBody>
      </p:sp>
      <p:sp>
        <p:nvSpPr>
          <p:cNvPr id="4" name="Rectangle 3"/>
          <p:cNvSpPr txBox="1">
            <a:spLocks noChangeArrowheads="1"/>
          </p:cNvSpPr>
          <p:nvPr/>
        </p:nvSpPr>
        <p:spPr bwMode="auto">
          <a:xfrm>
            <a:off x="3833813" y="6330950"/>
            <a:ext cx="5310187" cy="527050"/>
          </a:xfrm>
          <a:prstGeom prst="rect">
            <a:avLst/>
          </a:prstGeom>
          <a:noFill/>
          <a:ln w="9525">
            <a:noFill/>
            <a:miter lim="800000"/>
            <a:headEnd/>
            <a:tailEnd/>
          </a:ln>
        </p:spPr>
        <p:txBody>
          <a:bodyPr/>
          <a:lstStyle/>
          <a:p>
            <a:pPr marL="342900" indent="-342900" algn="l">
              <a:lnSpc>
                <a:spcPct val="80000"/>
              </a:lnSpc>
              <a:spcBef>
                <a:spcPct val="20000"/>
              </a:spcBef>
              <a:defRPr/>
            </a:pPr>
            <a:r>
              <a:rPr lang="en-US" sz="1600" b="0" kern="0" dirty="0">
                <a:solidFill>
                  <a:schemeClr val="bg2"/>
                </a:solidFill>
                <a:latin typeface="+mn-lt"/>
                <a:ea typeface="+mn-ea"/>
              </a:rPr>
              <a:t>	Lorenz, Cantor, &amp; Collins  2009, PNAS, A network biology approach to aging in yeast. </a:t>
            </a:r>
          </a:p>
        </p:txBody>
      </p:sp>
      <p:pic>
        <p:nvPicPr>
          <p:cNvPr id="67588" name="Picture 2"/>
          <p:cNvPicPr>
            <a:picLocks noGrp="1" noChangeAspect="1" noChangeArrowheads="1"/>
          </p:cNvPicPr>
          <p:nvPr>
            <p:ph idx="1"/>
          </p:nvPr>
        </p:nvPicPr>
        <p:blipFill>
          <a:blip r:embed="rId3" cstate="print"/>
          <a:srcRect/>
          <a:stretch>
            <a:fillRect/>
          </a:stretch>
        </p:blipFill>
        <p:spPr>
          <a:xfrm>
            <a:off x="1182688" y="1566863"/>
            <a:ext cx="7000875" cy="3479800"/>
          </a:xfr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7772400" cy="1143000"/>
          </a:xfrm>
        </p:spPr>
        <p:txBody>
          <a:bodyPr/>
          <a:lstStyle/>
          <a:p>
            <a:pPr eaLnBrk="1" hangingPunct="1"/>
            <a:r>
              <a:rPr lang="en-US" i="1" smtClean="0"/>
              <a:t>S. cerevisiae</a:t>
            </a:r>
            <a:r>
              <a:rPr lang="en-US" smtClean="0"/>
              <a:t> populations</a:t>
            </a:r>
          </a:p>
        </p:txBody>
      </p:sp>
      <p:pic>
        <p:nvPicPr>
          <p:cNvPr id="68611" name="Picture 4" descr="sce"/>
          <p:cNvPicPr>
            <a:picLocks noChangeAspect="1" noChangeArrowheads="1"/>
          </p:cNvPicPr>
          <p:nvPr/>
        </p:nvPicPr>
        <p:blipFill>
          <a:blip r:embed="rId2" cstate="print"/>
          <a:srcRect/>
          <a:stretch>
            <a:fillRect/>
          </a:stretch>
        </p:blipFill>
        <p:spPr bwMode="auto">
          <a:xfrm>
            <a:off x="2068513" y="823913"/>
            <a:ext cx="5475287" cy="5475287"/>
          </a:xfrm>
          <a:prstGeom prst="rect">
            <a:avLst/>
          </a:prstGeom>
          <a:noFill/>
          <a:ln w="9525">
            <a:noFill/>
            <a:miter lim="800000"/>
            <a:headEnd/>
            <a:tailEnd/>
          </a:ln>
        </p:spPr>
      </p:pic>
      <p:sp>
        <p:nvSpPr>
          <p:cNvPr id="68612" name="Text Box 5"/>
          <p:cNvSpPr txBox="1">
            <a:spLocks noChangeArrowheads="1"/>
          </p:cNvSpPr>
          <p:nvPr/>
        </p:nvSpPr>
        <p:spPr bwMode="auto">
          <a:xfrm>
            <a:off x="6292850" y="6491288"/>
            <a:ext cx="2851150" cy="366712"/>
          </a:xfrm>
          <a:prstGeom prst="rect">
            <a:avLst/>
          </a:prstGeom>
          <a:noFill/>
          <a:ln w="9525">
            <a:noFill/>
            <a:miter lim="800000"/>
            <a:headEnd/>
            <a:tailEnd/>
          </a:ln>
        </p:spPr>
        <p:txBody>
          <a:bodyPr wrap="none">
            <a:spAutoFit/>
          </a:bodyPr>
          <a:lstStyle/>
          <a:p>
            <a:r>
              <a:rPr lang="en-US" sz="1800" b="0">
                <a:solidFill>
                  <a:schemeClr val="bg2"/>
                </a:solidFill>
              </a:rPr>
              <a:t>Fay et al, 2005 Plos Genetics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0" y="331788"/>
            <a:ext cx="9144000" cy="1143000"/>
          </a:xfrm>
        </p:spPr>
        <p:txBody>
          <a:bodyPr/>
          <a:lstStyle/>
          <a:p>
            <a:pPr eaLnBrk="1" hangingPunct="1"/>
            <a:r>
              <a:rPr lang="en-US" sz="2400" smtClean="0"/>
              <a:t>Tolerance to genomic instability accounts for 30-50% replicative life span variation among strains.</a:t>
            </a:r>
          </a:p>
        </p:txBody>
      </p:sp>
      <p:graphicFrame>
        <p:nvGraphicFramePr>
          <p:cNvPr id="11266" name="Object 4"/>
          <p:cNvGraphicFramePr>
            <a:graphicFrameLocks noChangeAspect="1"/>
          </p:cNvGraphicFramePr>
          <p:nvPr/>
        </p:nvGraphicFramePr>
        <p:xfrm>
          <a:off x="19050" y="1546225"/>
          <a:ext cx="3111500" cy="3108325"/>
        </p:xfrm>
        <a:graphic>
          <a:graphicData uri="http://schemas.openxmlformats.org/presentationml/2006/ole">
            <p:oleObj spid="_x0000_s11266" name="Document" r:id="rId3" imgW="2743200" imgH="2740152" progId="Word.Document.8">
              <p:embed/>
            </p:oleObj>
          </a:graphicData>
        </a:graphic>
      </p:graphicFrame>
      <p:graphicFrame>
        <p:nvGraphicFramePr>
          <p:cNvPr id="11267" name="Object 5"/>
          <p:cNvGraphicFramePr>
            <a:graphicFrameLocks noChangeAspect="1"/>
          </p:cNvGraphicFramePr>
          <p:nvPr/>
        </p:nvGraphicFramePr>
        <p:xfrm>
          <a:off x="3119438" y="1546225"/>
          <a:ext cx="3111500" cy="3108325"/>
        </p:xfrm>
        <a:graphic>
          <a:graphicData uri="http://schemas.openxmlformats.org/presentationml/2006/ole">
            <p:oleObj spid="_x0000_s11267" name="Document" r:id="rId4" imgW="2743200" imgH="2740152" progId="Word.Document.8">
              <p:embed/>
            </p:oleObj>
          </a:graphicData>
        </a:graphic>
      </p:graphicFrame>
      <p:pic>
        <p:nvPicPr>
          <p:cNvPr id="11269" name="Picture 6" descr="041007"/>
          <p:cNvPicPr>
            <a:picLocks noChangeAspect="1" noChangeArrowheads="1"/>
          </p:cNvPicPr>
          <p:nvPr/>
        </p:nvPicPr>
        <p:blipFill>
          <a:blip r:embed="rId5" cstate="print"/>
          <a:srcRect/>
          <a:stretch>
            <a:fillRect/>
          </a:stretch>
        </p:blipFill>
        <p:spPr bwMode="auto">
          <a:xfrm>
            <a:off x="6091238" y="1546225"/>
            <a:ext cx="3109912" cy="3108325"/>
          </a:xfrm>
          <a:prstGeom prst="rect">
            <a:avLst/>
          </a:prstGeom>
          <a:noFill/>
          <a:ln w="9525">
            <a:noFill/>
            <a:miter lim="800000"/>
            <a:headEnd/>
            <a:tailEnd/>
          </a:ln>
        </p:spPr>
      </p:pic>
      <p:sp>
        <p:nvSpPr>
          <p:cNvPr id="11270" name="Text Box 7"/>
          <p:cNvSpPr txBox="1">
            <a:spLocks noChangeArrowheads="1"/>
          </p:cNvSpPr>
          <p:nvPr/>
        </p:nvSpPr>
        <p:spPr bwMode="auto">
          <a:xfrm rot="-5400000">
            <a:off x="-218281" y="2772569"/>
            <a:ext cx="833437" cy="396875"/>
          </a:xfrm>
          <a:prstGeom prst="rect">
            <a:avLst/>
          </a:prstGeom>
          <a:solidFill>
            <a:schemeClr val="tx1"/>
          </a:solidFill>
          <a:ln w="38100">
            <a:noFill/>
            <a:miter lim="800000"/>
            <a:headEnd/>
            <a:tailEnd/>
          </a:ln>
        </p:spPr>
        <p:txBody>
          <a:bodyPr wrap="none">
            <a:spAutoFit/>
          </a:bodyPr>
          <a:lstStyle/>
          <a:p>
            <a:r>
              <a:rPr lang="en-US" sz="2000">
                <a:solidFill>
                  <a:schemeClr val="bg2"/>
                </a:solidFill>
              </a:rPr>
              <a:t>Tg/Tc</a:t>
            </a:r>
          </a:p>
        </p:txBody>
      </p:sp>
      <p:sp>
        <p:nvSpPr>
          <p:cNvPr id="11271" name="Text Box 8"/>
          <p:cNvSpPr txBox="1">
            <a:spLocks noChangeArrowheads="1"/>
          </p:cNvSpPr>
          <p:nvPr/>
        </p:nvSpPr>
        <p:spPr bwMode="auto">
          <a:xfrm rot="-5400000">
            <a:off x="2346325" y="2844800"/>
            <a:ext cx="1536700" cy="304800"/>
          </a:xfrm>
          <a:prstGeom prst="rect">
            <a:avLst/>
          </a:prstGeom>
          <a:solidFill>
            <a:schemeClr val="tx1"/>
          </a:solidFill>
          <a:ln w="38100">
            <a:noFill/>
            <a:miter lim="800000"/>
            <a:headEnd/>
            <a:tailEnd/>
          </a:ln>
        </p:spPr>
        <p:txBody>
          <a:bodyPr wrap="none" lIns="0" tIns="0" rIns="0" bIns="0">
            <a:spAutoFit/>
          </a:bodyPr>
          <a:lstStyle/>
          <a:p>
            <a:r>
              <a:rPr lang="en-US" sz="2000">
                <a:solidFill>
                  <a:schemeClr val="bg2"/>
                </a:solidFill>
              </a:rPr>
              <a:t>Trmax/Tmmx</a:t>
            </a:r>
          </a:p>
        </p:txBody>
      </p:sp>
      <p:sp>
        <p:nvSpPr>
          <p:cNvPr id="11272" name="Text Box 9"/>
          <p:cNvSpPr txBox="1">
            <a:spLocks noChangeArrowheads="1"/>
          </p:cNvSpPr>
          <p:nvPr/>
        </p:nvSpPr>
        <p:spPr bwMode="auto">
          <a:xfrm rot="-5400000">
            <a:off x="5856288" y="2747963"/>
            <a:ext cx="790575" cy="396875"/>
          </a:xfrm>
          <a:prstGeom prst="rect">
            <a:avLst/>
          </a:prstGeom>
          <a:solidFill>
            <a:schemeClr val="tx1"/>
          </a:solidFill>
          <a:ln w="38100">
            <a:noFill/>
            <a:miter lim="800000"/>
            <a:headEnd/>
            <a:tailEnd/>
          </a:ln>
        </p:spPr>
        <p:txBody>
          <a:bodyPr wrap="none">
            <a:spAutoFit/>
          </a:bodyPr>
          <a:lstStyle/>
          <a:p>
            <a:r>
              <a:rPr lang="en-US" sz="2000">
                <a:solidFill>
                  <a:schemeClr val="bg2"/>
                </a:solidFill>
              </a:rPr>
              <a:t>bmax</a:t>
            </a:r>
          </a:p>
        </p:txBody>
      </p:sp>
      <p:sp>
        <p:nvSpPr>
          <p:cNvPr id="11273" name="Text Box 10"/>
          <p:cNvSpPr txBox="1">
            <a:spLocks noChangeArrowheads="1"/>
          </p:cNvSpPr>
          <p:nvPr/>
        </p:nvSpPr>
        <p:spPr bwMode="auto">
          <a:xfrm>
            <a:off x="7451725" y="6461125"/>
            <a:ext cx="1692275" cy="396875"/>
          </a:xfrm>
          <a:prstGeom prst="rect">
            <a:avLst/>
          </a:prstGeom>
          <a:noFill/>
          <a:ln w="38100">
            <a:noFill/>
            <a:miter lim="800000"/>
            <a:headEnd/>
            <a:tailEnd/>
          </a:ln>
        </p:spPr>
        <p:txBody>
          <a:bodyPr wrap="none">
            <a:spAutoFit/>
          </a:bodyPr>
          <a:lstStyle/>
          <a:p>
            <a:r>
              <a:rPr lang="en-US" sz="2000" b="0">
                <a:solidFill>
                  <a:schemeClr val="bg2"/>
                </a:solidFill>
              </a:rPr>
              <a:t>Qin et al, 2008</a:t>
            </a:r>
          </a:p>
        </p:txBody>
      </p:sp>
      <p:sp>
        <p:nvSpPr>
          <p:cNvPr id="11274" name="AutoShape 11"/>
          <p:cNvSpPr>
            <a:spLocks noChangeArrowheads="1"/>
          </p:cNvSpPr>
          <p:nvPr/>
        </p:nvSpPr>
        <p:spPr bwMode="auto">
          <a:xfrm>
            <a:off x="1409700" y="4937125"/>
            <a:ext cx="6083300" cy="806450"/>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Work in progress:</a:t>
            </a:r>
          </a:p>
          <a:p>
            <a:pPr algn="l"/>
            <a:r>
              <a:rPr lang="en-US" sz="2000" b="0">
                <a:solidFill>
                  <a:schemeClr val="bg2"/>
                </a:solidFill>
              </a:rPr>
              <a:t>Genome-wide association study of sequenced strains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2" name="Rectangle 2"/>
          <p:cNvSpPr>
            <a:spLocks noChangeArrowheads="1"/>
          </p:cNvSpPr>
          <p:nvPr/>
        </p:nvSpPr>
        <p:spPr bwMode="auto">
          <a:xfrm>
            <a:off x="2817813" y="785813"/>
            <a:ext cx="3397250" cy="2070100"/>
          </a:xfrm>
          <a:prstGeom prst="rect">
            <a:avLst/>
          </a:prstGeom>
          <a:solidFill>
            <a:schemeClr val="tx1"/>
          </a:solidFill>
          <a:ln w="38100">
            <a:noFill/>
            <a:miter lim="800000"/>
            <a:headEnd/>
            <a:tailEnd/>
          </a:ln>
        </p:spPr>
        <p:txBody>
          <a:bodyPr anchor="ctr">
            <a:spAutoFit/>
          </a:bodyPr>
          <a:lstStyle/>
          <a:p>
            <a:endParaRPr lang="en-US"/>
          </a:p>
        </p:txBody>
      </p:sp>
      <p:sp>
        <p:nvSpPr>
          <p:cNvPr id="2053" name="Rectangle 3"/>
          <p:cNvSpPr>
            <a:spLocks noGrp="1" noChangeArrowheads="1"/>
          </p:cNvSpPr>
          <p:nvPr>
            <p:ph type="title"/>
          </p:nvPr>
        </p:nvSpPr>
        <p:spPr>
          <a:xfrm>
            <a:off x="379413" y="201613"/>
            <a:ext cx="9144000" cy="790575"/>
          </a:xfrm>
          <a:noFill/>
        </p:spPr>
        <p:txBody>
          <a:bodyPr lIns="0" tIns="0" rIns="0" bIns="0"/>
          <a:lstStyle/>
          <a:p>
            <a:r>
              <a:rPr lang="en-US" b="1" smtClean="0"/>
              <a:t>Gompertz model of aging (A descriptive model)</a:t>
            </a:r>
          </a:p>
        </p:txBody>
      </p:sp>
      <p:sp>
        <p:nvSpPr>
          <p:cNvPr id="2054" name="Rectangle 4"/>
          <p:cNvSpPr>
            <a:spLocks noGrp="1" noChangeArrowheads="1"/>
          </p:cNvSpPr>
          <p:nvPr>
            <p:ph type="body" idx="1"/>
          </p:nvPr>
        </p:nvSpPr>
        <p:spPr>
          <a:xfrm>
            <a:off x="0" y="3017838"/>
            <a:ext cx="9144000" cy="2967037"/>
          </a:xfrm>
        </p:spPr>
        <p:txBody>
          <a:bodyPr/>
          <a:lstStyle/>
          <a:p>
            <a:pPr lvl="1">
              <a:buFontTx/>
              <a:buNone/>
            </a:pPr>
            <a:r>
              <a:rPr lang="en-US" sz="2400" smtClean="0"/>
              <a:t>Aging is modeled as exponential increase of mortality rate over time. </a:t>
            </a:r>
          </a:p>
          <a:p>
            <a:pPr lvl="1">
              <a:buFontTx/>
              <a:buNone/>
            </a:pPr>
            <a:endParaRPr lang="en-US" sz="2400" smtClean="0"/>
          </a:p>
          <a:p>
            <a:pPr lvl="1">
              <a:buFontTx/>
              <a:buNone/>
            </a:pPr>
            <a:r>
              <a:rPr lang="en-US" smtClean="0"/>
              <a:t>R</a:t>
            </a:r>
            <a:r>
              <a:rPr lang="en-US" sz="2400" baseline="-25000" smtClean="0"/>
              <a:t>0</a:t>
            </a:r>
            <a:r>
              <a:rPr lang="en-US" sz="2400" smtClean="0"/>
              <a:t> : initial mortality rate, innate susceptibility to dying, lifespan potential at birth. </a:t>
            </a:r>
          </a:p>
          <a:p>
            <a:pPr lvl="1">
              <a:buFontTx/>
              <a:buNone/>
            </a:pPr>
            <a:endParaRPr lang="en-US" sz="2400" smtClean="0"/>
          </a:p>
          <a:p>
            <a:pPr lvl="1">
              <a:buFontTx/>
              <a:buNone/>
            </a:pPr>
            <a:r>
              <a:rPr lang="en-US" sz="2400" smtClean="0">
                <a:solidFill>
                  <a:schemeClr val="bg1"/>
                </a:solidFill>
              </a:rPr>
              <a:t>G: an coefficient for mortality rate acceleration (rate of aging)</a:t>
            </a:r>
          </a:p>
        </p:txBody>
      </p:sp>
      <p:sp>
        <p:nvSpPr>
          <p:cNvPr id="2055" name="Rectangle 5"/>
          <p:cNvSpPr>
            <a:spLocks noChangeArrowheads="1"/>
          </p:cNvSpPr>
          <p:nvPr/>
        </p:nvSpPr>
        <p:spPr bwMode="auto">
          <a:xfrm>
            <a:off x="0" y="3209925"/>
            <a:ext cx="9144000" cy="0"/>
          </a:xfrm>
          <a:prstGeom prst="rect">
            <a:avLst/>
          </a:prstGeom>
          <a:noFill/>
          <a:ln w="38100">
            <a:noFill/>
            <a:miter lim="800000"/>
            <a:headEnd/>
            <a:tailEnd/>
          </a:ln>
        </p:spPr>
        <p:txBody>
          <a:bodyPr wrap="none" anchor="ctr">
            <a:spAutoFit/>
          </a:bodyPr>
          <a:lstStyle/>
          <a:p>
            <a:endParaRPr lang="en-US"/>
          </a:p>
        </p:txBody>
      </p:sp>
      <p:grpSp>
        <p:nvGrpSpPr>
          <p:cNvPr id="2056" name="Group 7"/>
          <p:cNvGrpSpPr>
            <a:grpSpLocks/>
          </p:cNvGrpSpPr>
          <p:nvPr/>
        </p:nvGrpSpPr>
        <p:grpSpPr bwMode="auto">
          <a:xfrm>
            <a:off x="2911475" y="814388"/>
            <a:ext cx="2990850" cy="1936750"/>
            <a:chOff x="2911475" y="814388"/>
            <a:chExt cx="2990850" cy="1936750"/>
          </a:xfrm>
        </p:grpSpPr>
        <p:graphicFrame>
          <p:nvGraphicFramePr>
            <p:cNvPr id="2050" name="Object 2"/>
            <p:cNvGraphicFramePr>
              <a:graphicFrameLocks noChangeAspect="1"/>
            </p:cNvGraphicFramePr>
            <p:nvPr/>
          </p:nvGraphicFramePr>
          <p:xfrm>
            <a:off x="3035300" y="814388"/>
            <a:ext cx="2867025" cy="908050"/>
          </p:xfrm>
          <a:graphic>
            <a:graphicData uri="http://schemas.openxmlformats.org/presentationml/2006/ole">
              <p:oleObj spid="_x0000_s2050" name="Equation" r:id="rId4" imgW="1244520" imgH="393480" progId="Equation.3">
                <p:embed/>
              </p:oleObj>
            </a:graphicData>
          </a:graphic>
        </p:graphicFrame>
        <p:graphicFrame>
          <p:nvGraphicFramePr>
            <p:cNvPr id="2051" name="Object 3"/>
            <p:cNvGraphicFramePr>
              <a:graphicFrameLocks noChangeAspect="1"/>
            </p:cNvGraphicFramePr>
            <p:nvPr/>
          </p:nvGraphicFramePr>
          <p:xfrm>
            <a:off x="2911475" y="1809750"/>
            <a:ext cx="2908300" cy="941388"/>
          </p:xfrm>
          <a:graphic>
            <a:graphicData uri="http://schemas.openxmlformats.org/presentationml/2006/ole">
              <p:oleObj spid="_x0000_s2051" name="Equation" r:id="rId5" imgW="990360" imgH="317160" progId="Equation.3">
                <p:embed/>
              </p:oleObj>
            </a:graphicData>
          </a:graphic>
        </p:graphicFrame>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0" y="711200"/>
            <a:ext cx="6305550" cy="5705475"/>
            <a:chOff x="103" y="601"/>
            <a:chExt cx="3972" cy="3594"/>
          </a:xfrm>
        </p:grpSpPr>
        <p:pic>
          <p:nvPicPr>
            <p:cNvPr id="69638" name="Picture 3" descr="overalyM5-1abcd"/>
            <p:cNvPicPr>
              <a:picLocks noChangeAspect="1" noChangeArrowheads="1"/>
            </p:cNvPicPr>
            <p:nvPr/>
          </p:nvPicPr>
          <p:blipFill>
            <a:blip r:embed="rId3" cstate="print"/>
            <a:srcRect/>
            <a:stretch>
              <a:fillRect/>
            </a:stretch>
          </p:blipFill>
          <p:spPr bwMode="auto">
            <a:xfrm>
              <a:off x="200" y="666"/>
              <a:ext cx="3543" cy="3529"/>
            </a:xfrm>
            <a:prstGeom prst="rect">
              <a:avLst/>
            </a:prstGeom>
            <a:noFill/>
            <a:ln w="9525">
              <a:noFill/>
              <a:miter lim="800000"/>
              <a:headEnd/>
              <a:tailEnd/>
            </a:ln>
          </p:spPr>
        </p:pic>
        <p:sp>
          <p:nvSpPr>
            <p:cNvPr id="69639" name="Rectangle 4"/>
            <p:cNvSpPr>
              <a:spLocks noChangeArrowheads="1"/>
            </p:cNvSpPr>
            <p:nvPr/>
          </p:nvSpPr>
          <p:spPr bwMode="auto">
            <a:xfrm>
              <a:off x="103" y="601"/>
              <a:ext cx="3972" cy="500"/>
            </a:xfrm>
            <a:prstGeom prst="rect">
              <a:avLst/>
            </a:prstGeom>
            <a:noFill/>
            <a:ln w="38100">
              <a:noFill/>
              <a:miter lim="800000"/>
              <a:headEnd/>
              <a:tailEnd/>
            </a:ln>
          </p:spPr>
          <p:txBody>
            <a:bodyPr anchor="ctr">
              <a:spAutoFit/>
            </a:bodyPr>
            <a:lstStyle/>
            <a:p>
              <a:endParaRPr lang="en-US"/>
            </a:p>
          </p:txBody>
        </p:sp>
      </p:grpSp>
      <p:sp>
        <p:nvSpPr>
          <p:cNvPr id="69635" name="Rectangle 5"/>
          <p:cNvSpPr>
            <a:spLocks noChangeArrowheads="1"/>
          </p:cNvSpPr>
          <p:nvPr/>
        </p:nvSpPr>
        <p:spPr bwMode="auto">
          <a:xfrm>
            <a:off x="5789613" y="2314575"/>
            <a:ext cx="3354387" cy="2282825"/>
          </a:xfrm>
          <a:prstGeom prst="rect">
            <a:avLst/>
          </a:prstGeom>
          <a:noFill/>
          <a:ln w="38100">
            <a:noFill/>
            <a:miter lim="800000"/>
            <a:headEnd/>
            <a:tailEnd/>
          </a:ln>
        </p:spPr>
        <p:txBody>
          <a:bodyPr anchor="ctr">
            <a:spAutoFit/>
          </a:bodyPr>
          <a:lstStyle/>
          <a:p>
            <a:pPr algn="l"/>
            <a:r>
              <a:rPr lang="en-US" sz="2400" b="0">
                <a:solidFill>
                  <a:schemeClr val="bg2"/>
                </a:solidFill>
              </a:rPr>
              <a:t>       I0              G    RLS</a:t>
            </a:r>
          </a:p>
          <a:p>
            <a:pPr algn="l"/>
            <a:r>
              <a:rPr lang="en-US" sz="2400" b="0">
                <a:solidFill>
                  <a:schemeClr val="bg2"/>
                </a:solidFill>
              </a:rPr>
              <a:t>1a  0.00014  0.14  44.1</a:t>
            </a:r>
          </a:p>
          <a:p>
            <a:pPr algn="l"/>
            <a:r>
              <a:rPr lang="en-US" sz="2400" b="0">
                <a:solidFill>
                  <a:schemeClr val="bg2"/>
                </a:solidFill>
              </a:rPr>
              <a:t>1b  0.00065  0.11  41.6</a:t>
            </a:r>
          </a:p>
          <a:p>
            <a:pPr algn="l"/>
            <a:r>
              <a:rPr lang="en-US" sz="2400" b="0">
                <a:solidFill>
                  <a:schemeClr val="bg2"/>
                </a:solidFill>
              </a:rPr>
              <a:t>1c  0.0032    0.14  23.8</a:t>
            </a:r>
            <a:endParaRPr lang="en-US" altLang="zh-CN" sz="2400" b="0">
              <a:solidFill>
                <a:schemeClr val="bg2"/>
              </a:solidFill>
              <a:ea typeface="宋体" charset="-122"/>
            </a:endParaRPr>
          </a:p>
          <a:p>
            <a:pPr algn="l"/>
            <a:r>
              <a:rPr lang="en-US" altLang="zh-CN" sz="2400" b="0">
                <a:solidFill>
                  <a:schemeClr val="bg2"/>
                </a:solidFill>
                <a:ea typeface="宋体" charset="-122"/>
              </a:rPr>
              <a:t>1d  0.0027    0.14  25.6</a:t>
            </a:r>
          </a:p>
          <a:p>
            <a:pPr algn="l"/>
            <a:r>
              <a:rPr lang="en-US" altLang="zh-CN" sz="2400" b="0">
                <a:solidFill>
                  <a:schemeClr val="bg2"/>
                </a:solidFill>
                <a:ea typeface="宋体" charset="-122"/>
              </a:rPr>
              <a:t>M5 0.0020    0.09  38.6</a:t>
            </a:r>
          </a:p>
        </p:txBody>
      </p:sp>
      <p:sp>
        <p:nvSpPr>
          <p:cNvPr id="69636" name="Rectangle 6"/>
          <p:cNvSpPr>
            <a:spLocks noGrp="1" noChangeArrowheads="1"/>
          </p:cNvSpPr>
          <p:nvPr>
            <p:ph type="title"/>
          </p:nvPr>
        </p:nvSpPr>
        <p:spPr>
          <a:xfrm>
            <a:off x="258763" y="244475"/>
            <a:ext cx="8312150" cy="641350"/>
          </a:xfrm>
        </p:spPr>
        <p:txBody>
          <a:bodyPr/>
          <a:lstStyle/>
          <a:p>
            <a:pPr eaLnBrk="1" hangingPunct="1"/>
            <a:r>
              <a:rPr lang="en-US" smtClean="0"/>
              <a:t>Segregation of replicative lifespans after meiosis</a:t>
            </a:r>
          </a:p>
        </p:txBody>
      </p:sp>
      <p:sp>
        <p:nvSpPr>
          <p:cNvPr id="69637" name="Text Box 7"/>
          <p:cNvSpPr txBox="1">
            <a:spLocks noChangeArrowheads="1"/>
          </p:cNvSpPr>
          <p:nvPr/>
        </p:nvSpPr>
        <p:spPr bwMode="auto">
          <a:xfrm>
            <a:off x="6719888" y="6461125"/>
            <a:ext cx="2424112" cy="396875"/>
          </a:xfrm>
          <a:prstGeom prst="rect">
            <a:avLst/>
          </a:prstGeom>
          <a:noFill/>
          <a:ln w="38100">
            <a:noFill/>
            <a:miter lim="800000"/>
            <a:headEnd/>
            <a:tailEnd/>
          </a:ln>
        </p:spPr>
        <p:txBody>
          <a:bodyPr wrap="none">
            <a:spAutoFit/>
          </a:bodyPr>
          <a:lstStyle/>
          <a:p>
            <a:r>
              <a:rPr lang="en-US" sz="2000" b="0">
                <a:solidFill>
                  <a:schemeClr val="bg2"/>
                </a:solidFill>
              </a:rPr>
              <a:t>Qin et al, unpublished</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85800" y="296863"/>
            <a:ext cx="7772400" cy="857250"/>
          </a:xfrm>
        </p:spPr>
        <p:txBody>
          <a:bodyPr/>
          <a:lstStyle/>
          <a:p>
            <a:pPr eaLnBrk="1" hangingPunct="1"/>
            <a:r>
              <a:rPr lang="en-US" smtClean="0"/>
              <a:t>The working model</a:t>
            </a:r>
          </a:p>
        </p:txBody>
      </p:sp>
      <p:pic>
        <p:nvPicPr>
          <p:cNvPr id="70659" name="Picture 3" descr="two-locus tetrad"/>
          <p:cNvPicPr>
            <a:picLocks noChangeAspect="1" noChangeArrowheads="1"/>
          </p:cNvPicPr>
          <p:nvPr/>
        </p:nvPicPr>
        <p:blipFill>
          <a:blip r:embed="rId3" cstate="print"/>
          <a:srcRect/>
          <a:stretch>
            <a:fillRect/>
          </a:stretch>
        </p:blipFill>
        <p:spPr bwMode="auto">
          <a:xfrm>
            <a:off x="1741488" y="1284288"/>
            <a:ext cx="5165725" cy="4319587"/>
          </a:xfrm>
          <a:prstGeom prst="rect">
            <a:avLst/>
          </a:prstGeom>
          <a:noFill/>
          <a:ln w="9525">
            <a:noFill/>
            <a:miter lim="800000"/>
            <a:headEnd/>
            <a:tailEnd/>
          </a:ln>
        </p:spPr>
      </p:pic>
      <p:sp>
        <p:nvSpPr>
          <p:cNvPr id="70660" name="Rectangle 4"/>
          <p:cNvSpPr>
            <a:spLocks noChangeArrowheads="1"/>
          </p:cNvSpPr>
          <p:nvPr/>
        </p:nvSpPr>
        <p:spPr bwMode="auto">
          <a:xfrm>
            <a:off x="1782763" y="5741988"/>
            <a:ext cx="3354387" cy="822325"/>
          </a:xfrm>
          <a:prstGeom prst="rect">
            <a:avLst/>
          </a:prstGeom>
          <a:noFill/>
          <a:ln w="38100">
            <a:noFill/>
            <a:miter lim="800000"/>
            <a:headEnd/>
            <a:tailEnd/>
          </a:ln>
        </p:spPr>
        <p:txBody>
          <a:bodyPr anchor="ctr">
            <a:spAutoFit/>
          </a:bodyPr>
          <a:lstStyle/>
          <a:p>
            <a:pPr algn="l"/>
            <a:r>
              <a:rPr lang="en-US" altLang="zh-CN" sz="2400" b="0">
                <a:solidFill>
                  <a:schemeClr val="bg2"/>
                </a:solidFill>
                <a:ea typeface="宋体" charset="-122"/>
              </a:rPr>
              <a:t> 7               1            0</a:t>
            </a:r>
          </a:p>
          <a:p>
            <a:pPr algn="l"/>
            <a:r>
              <a:rPr lang="en-US" altLang="zh-CN" sz="2400" b="0">
                <a:solidFill>
                  <a:schemeClr val="bg2"/>
                </a:solidFill>
                <a:ea typeface="宋体" charset="-122"/>
              </a:rPr>
              <a:t>PD            T          NPD</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Title 1"/>
          <p:cNvSpPr>
            <a:spLocks noGrp="1"/>
          </p:cNvSpPr>
          <p:nvPr>
            <p:ph type="title"/>
          </p:nvPr>
        </p:nvSpPr>
        <p:spPr>
          <a:xfrm>
            <a:off x="466725" y="241300"/>
            <a:ext cx="8226425" cy="1409700"/>
          </a:xfrm>
        </p:spPr>
        <p:txBody>
          <a:bodyPr/>
          <a:lstStyle/>
          <a:p>
            <a:r>
              <a:rPr lang="en-US" sz="2400" smtClean="0"/>
              <a:t>Differential expression between long- and short-lived segregants. </a:t>
            </a:r>
          </a:p>
        </p:txBody>
      </p:sp>
      <p:graphicFrame>
        <p:nvGraphicFramePr>
          <p:cNvPr id="4" name="Content Placeholder 3"/>
          <p:cNvGraphicFramePr>
            <a:graphicFrameLocks noGrp="1"/>
          </p:cNvGraphicFramePr>
          <p:nvPr>
            <p:ph idx="1"/>
          </p:nvPr>
        </p:nvGraphicFramePr>
        <p:xfrm>
          <a:off x="771525" y="1460500"/>
          <a:ext cx="7529513" cy="4143383"/>
        </p:xfrm>
        <a:graphic>
          <a:graphicData uri="http://schemas.openxmlformats.org/drawingml/2006/table">
            <a:tbl>
              <a:tblPr/>
              <a:tblGrid>
                <a:gridCol w="1230313"/>
                <a:gridCol w="1230312"/>
                <a:gridCol w="860425"/>
                <a:gridCol w="812800"/>
                <a:gridCol w="811213"/>
                <a:gridCol w="885825"/>
                <a:gridCol w="812800"/>
                <a:gridCol w="885825"/>
              </a:tblGrid>
              <a:tr h="4524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Gene ID</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Gene Name</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long1</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long2</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short1</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short2</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long pool</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2"/>
                          </a:solidFill>
                          <a:effectLst/>
                          <a:latin typeface="Times New Roman" charset="0"/>
                          <a:ea typeface="ＭＳ Ｐゴシック" charset="-128"/>
                          <a:cs typeface="Times New Roman" charset="0"/>
                        </a:rPr>
                        <a:t>short pool</a:t>
                      </a:r>
                      <a:endPar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endParaRPr>
                    </a:p>
                  </a:txBody>
                  <a:tcPr marL="68580" marR="68580"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YCR021C</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HSP30</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1.07</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1.19</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1.86</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1.38</a:t>
                      </a:r>
                    </a:p>
                  </a:txBody>
                  <a:tcPr marL="68580" marR="6858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YDL039C</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PRM7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1.03</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1.43</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1.46</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YDL042C</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SIR2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1.89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1.31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1.39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YEL074W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1.30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1.27</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YJL143W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TIM17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1.14</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YLR194C</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1.08</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1.43</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1.30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YLR214W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FRE1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YLR408C</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1.25</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YLR411W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CTR3</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1.18</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1.26</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1.25</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YMR215W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GAS3</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1.08</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1.15</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1.16</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YNR018W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1.17</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YNR020C</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YOL016C</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CMK2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1.21</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1.52</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1.26</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YOR084W</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1.07</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1.18</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1.19</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1.21</a:t>
                      </a:r>
                    </a:p>
                  </a:txBody>
                  <a:tcPr marL="68580" marR="68580" marT="0" marB="0" anchor="b" horzOverflow="overflow">
                    <a:lnL>
                      <a:noFill/>
                    </a:lnL>
                    <a:lnR>
                      <a:noFill/>
                    </a:lnR>
                    <a:lnT>
                      <a:noFill/>
                    </a:lnT>
                    <a:lnB>
                      <a:noFill/>
                    </a:lnB>
                    <a:lnTlToBr>
                      <a:noFill/>
                    </a:lnTlToBr>
                    <a:lnBlToTr>
                      <a:noFill/>
                    </a:lnBlToTr>
                    <a:noFill/>
                  </a:tcPr>
                </a:tc>
              </a:tr>
              <a:tr h="246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YPL014W</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Unknown</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1.06</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1.18</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1.55</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1.00</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bg2"/>
                          </a:solidFill>
                          <a:effectLst/>
                          <a:latin typeface="Times New Roman" charset="0"/>
                          <a:ea typeface="ＭＳ Ｐゴシック" charset="-128"/>
                          <a:cs typeface="Times New Roman" charset="0"/>
                        </a:rPr>
                        <a:t>1.33</a:t>
                      </a:r>
                    </a:p>
                  </a:txBody>
                  <a:tcPr marL="68580" marR="6858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Line 52"/>
          <p:cNvSpPr>
            <a:spLocks noChangeShapeType="1"/>
          </p:cNvSpPr>
          <p:nvPr/>
        </p:nvSpPr>
        <p:spPr bwMode="auto">
          <a:xfrm>
            <a:off x="1593850" y="3459163"/>
            <a:ext cx="0" cy="323850"/>
          </a:xfrm>
          <a:prstGeom prst="line">
            <a:avLst/>
          </a:prstGeom>
          <a:noFill/>
          <a:ln w="101600">
            <a:solidFill>
              <a:srgbClr val="808080"/>
            </a:solidFill>
            <a:round/>
            <a:headEnd/>
            <a:tailEnd/>
          </a:ln>
        </p:spPr>
        <p:txBody>
          <a:bodyPr>
            <a:spAutoFit/>
          </a:bodyPr>
          <a:lstStyle/>
          <a:p>
            <a:endParaRPr lang="en-US"/>
          </a:p>
        </p:txBody>
      </p:sp>
      <p:sp>
        <p:nvSpPr>
          <p:cNvPr id="72707" name="Rectangle 2"/>
          <p:cNvSpPr>
            <a:spLocks noGrp="1" noChangeArrowheads="1"/>
          </p:cNvSpPr>
          <p:nvPr>
            <p:ph type="title"/>
          </p:nvPr>
        </p:nvSpPr>
        <p:spPr>
          <a:xfrm>
            <a:off x="0" y="168275"/>
            <a:ext cx="9144000" cy="1143000"/>
          </a:xfrm>
        </p:spPr>
        <p:txBody>
          <a:bodyPr/>
          <a:lstStyle/>
          <a:p>
            <a:pPr eaLnBrk="1" hangingPunct="1"/>
            <a:r>
              <a:rPr lang="en-US" sz="2400" smtClean="0"/>
              <a:t>Highthroughput genotyping to identify QTL (work in progress)</a:t>
            </a:r>
          </a:p>
        </p:txBody>
      </p:sp>
      <p:sp>
        <p:nvSpPr>
          <p:cNvPr id="72708" name="Line 4"/>
          <p:cNvSpPr>
            <a:spLocks noChangeShapeType="1"/>
          </p:cNvSpPr>
          <p:nvPr/>
        </p:nvSpPr>
        <p:spPr bwMode="auto">
          <a:xfrm>
            <a:off x="2190750" y="1989138"/>
            <a:ext cx="0" cy="323850"/>
          </a:xfrm>
          <a:prstGeom prst="line">
            <a:avLst/>
          </a:prstGeom>
          <a:noFill/>
          <a:ln w="101600">
            <a:solidFill>
              <a:srgbClr val="FF3300"/>
            </a:solidFill>
            <a:round/>
            <a:headEnd/>
            <a:tailEnd/>
          </a:ln>
        </p:spPr>
        <p:txBody>
          <a:bodyPr>
            <a:spAutoFit/>
          </a:bodyPr>
          <a:lstStyle/>
          <a:p>
            <a:endParaRPr lang="en-US"/>
          </a:p>
        </p:txBody>
      </p:sp>
      <p:sp>
        <p:nvSpPr>
          <p:cNvPr id="72709" name="Line 5"/>
          <p:cNvSpPr>
            <a:spLocks noChangeShapeType="1"/>
          </p:cNvSpPr>
          <p:nvPr/>
        </p:nvSpPr>
        <p:spPr bwMode="auto">
          <a:xfrm>
            <a:off x="2838450" y="1989138"/>
            <a:ext cx="0" cy="323850"/>
          </a:xfrm>
          <a:prstGeom prst="line">
            <a:avLst/>
          </a:prstGeom>
          <a:noFill/>
          <a:ln w="101600">
            <a:solidFill>
              <a:schemeClr val="hlink"/>
            </a:solidFill>
            <a:round/>
            <a:headEnd/>
            <a:tailEnd/>
          </a:ln>
        </p:spPr>
        <p:txBody>
          <a:bodyPr>
            <a:spAutoFit/>
          </a:bodyPr>
          <a:lstStyle/>
          <a:p>
            <a:endParaRPr lang="en-US"/>
          </a:p>
        </p:txBody>
      </p:sp>
      <p:sp>
        <p:nvSpPr>
          <p:cNvPr id="72710" name="Line 6"/>
          <p:cNvSpPr>
            <a:spLocks noChangeShapeType="1"/>
          </p:cNvSpPr>
          <p:nvPr/>
        </p:nvSpPr>
        <p:spPr bwMode="auto">
          <a:xfrm>
            <a:off x="1614488" y="1989138"/>
            <a:ext cx="0" cy="323850"/>
          </a:xfrm>
          <a:prstGeom prst="line">
            <a:avLst/>
          </a:prstGeom>
          <a:noFill/>
          <a:ln w="101600">
            <a:solidFill>
              <a:schemeClr val="accent1"/>
            </a:solidFill>
            <a:round/>
            <a:headEnd/>
            <a:tailEnd/>
          </a:ln>
        </p:spPr>
        <p:txBody>
          <a:bodyPr>
            <a:spAutoFit/>
          </a:bodyPr>
          <a:lstStyle/>
          <a:p>
            <a:endParaRPr lang="en-US"/>
          </a:p>
        </p:txBody>
      </p:sp>
      <p:sp>
        <p:nvSpPr>
          <p:cNvPr id="72711" name="Line 7"/>
          <p:cNvSpPr>
            <a:spLocks noChangeShapeType="1"/>
          </p:cNvSpPr>
          <p:nvPr/>
        </p:nvSpPr>
        <p:spPr bwMode="auto">
          <a:xfrm>
            <a:off x="3306763" y="1989138"/>
            <a:ext cx="0" cy="323850"/>
          </a:xfrm>
          <a:prstGeom prst="line">
            <a:avLst/>
          </a:prstGeom>
          <a:noFill/>
          <a:ln w="101600">
            <a:solidFill>
              <a:srgbClr val="FFCC99"/>
            </a:solidFill>
            <a:round/>
            <a:headEnd/>
            <a:tailEnd/>
          </a:ln>
        </p:spPr>
        <p:txBody>
          <a:bodyPr>
            <a:spAutoFit/>
          </a:bodyPr>
          <a:lstStyle/>
          <a:p>
            <a:endParaRPr lang="en-US"/>
          </a:p>
        </p:txBody>
      </p:sp>
      <p:sp>
        <p:nvSpPr>
          <p:cNvPr id="72712" name="Line 8"/>
          <p:cNvSpPr>
            <a:spLocks noChangeShapeType="1"/>
          </p:cNvSpPr>
          <p:nvPr/>
        </p:nvSpPr>
        <p:spPr bwMode="auto">
          <a:xfrm>
            <a:off x="1111250" y="1989138"/>
            <a:ext cx="0" cy="323850"/>
          </a:xfrm>
          <a:prstGeom prst="line">
            <a:avLst/>
          </a:prstGeom>
          <a:noFill/>
          <a:ln w="101600">
            <a:solidFill>
              <a:srgbClr val="808000"/>
            </a:solidFill>
            <a:round/>
            <a:headEnd/>
            <a:tailEnd/>
          </a:ln>
        </p:spPr>
        <p:txBody>
          <a:bodyPr>
            <a:spAutoFit/>
          </a:bodyPr>
          <a:lstStyle/>
          <a:p>
            <a:endParaRPr lang="en-US"/>
          </a:p>
        </p:txBody>
      </p:sp>
      <p:sp>
        <p:nvSpPr>
          <p:cNvPr id="72713" name="Text Box 9"/>
          <p:cNvSpPr txBox="1">
            <a:spLocks noChangeArrowheads="1"/>
          </p:cNvSpPr>
          <p:nvPr/>
        </p:nvSpPr>
        <p:spPr bwMode="auto">
          <a:xfrm>
            <a:off x="769938" y="1304925"/>
            <a:ext cx="3054350" cy="366713"/>
          </a:xfrm>
          <a:prstGeom prst="rect">
            <a:avLst/>
          </a:prstGeom>
          <a:noFill/>
          <a:ln w="38100">
            <a:noFill/>
            <a:miter lim="800000"/>
            <a:headEnd/>
            <a:tailEnd/>
          </a:ln>
        </p:spPr>
        <p:txBody>
          <a:bodyPr wrap="none">
            <a:spAutoFit/>
          </a:bodyPr>
          <a:lstStyle/>
          <a:p>
            <a:r>
              <a:rPr lang="en-US" sz="1800">
                <a:solidFill>
                  <a:schemeClr val="bg2"/>
                </a:solidFill>
              </a:rPr>
              <a:t>Genotypes with long life span</a:t>
            </a:r>
          </a:p>
        </p:txBody>
      </p:sp>
      <p:sp>
        <p:nvSpPr>
          <p:cNvPr id="72714" name="Text Box 10"/>
          <p:cNvSpPr txBox="1">
            <a:spLocks noChangeArrowheads="1"/>
          </p:cNvSpPr>
          <p:nvPr/>
        </p:nvSpPr>
        <p:spPr bwMode="auto">
          <a:xfrm>
            <a:off x="5100638" y="1268413"/>
            <a:ext cx="3143250" cy="366712"/>
          </a:xfrm>
          <a:prstGeom prst="rect">
            <a:avLst/>
          </a:prstGeom>
          <a:noFill/>
          <a:ln w="38100">
            <a:noFill/>
            <a:miter lim="800000"/>
            <a:headEnd/>
            <a:tailEnd/>
          </a:ln>
        </p:spPr>
        <p:txBody>
          <a:bodyPr wrap="none">
            <a:spAutoFit/>
          </a:bodyPr>
          <a:lstStyle/>
          <a:p>
            <a:r>
              <a:rPr lang="en-US" sz="1800">
                <a:solidFill>
                  <a:schemeClr val="bg2"/>
                </a:solidFill>
              </a:rPr>
              <a:t>Genotypes with short life span</a:t>
            </a:r>
          </a:p>
        </p:txBody>
      </p:sp>
      <p:sp>
        <p:nvSpPr>
          <p:cNvPr id="72715" name="Line 11"/>
          <p:cNvSpPr>
            <a:spLocks noChangeShapeType="1"/>
          </p:cNvSpPr>
          <p:nvPr/>
        </p:nvSpPr>
        <p:spPr bwMode="auto">
          <a:xfrm flipV="1">
            <a:off x="930275" y="3141663"/>
            <a:ext cx="2592388" cy="0"/>
          </a:xfrm>
          <a:prstGeom prst="line">
            <a:avLst/>
          </a:prstGeom>
          <a:noFill/>
          <a:ln w="101600">
            <a:solidFill>
              <a:schemeClr val="bg2"/>
            </a:solidFill>
            <a:round/>
            <a:headEnd/>
            <a:tailEnd/>
          </a:ln>
        </p:spPr>
        <p:txBody>
          <a:bodyPr>
            <a:spAutoFit/>
          </a:bodyPr>
          <a:lstStyle/>
          <a:p>
            <a:endParaRPr lang="en-US"/>
          </a:p>
        </p:txBody>
      </p:sp>
      <p:sp>
        <p:nvSpPr>
          <p:cNvPr id="72716" name="Line 12"/>
          <p:cNvSpPr>
            <a:spLocks noChangeShapeType="1"/>
          </p:cNvSpPr>
          <p:nvPr/>
        </p:nvSpPr>
        <p:spPr bwMode="auto">
          <a:xfrm>
            <a:off x="2190750" y="2781300"/>
            <a:ext cx="0" cy="323850"/>
          </a:xfrm>
          <a:prstGeom prst="line">
            <a:avLst/>
          </a:prstGeom>
          <a:noFill/>
          <a:ln w="101600">
            <a:solidFill>
              <a:srgbClr val="FF3300"/>
            </a:solidFill>
            <a:round/>
            <a:headEnd/>
            <a:tailEnd/>
          </a:ln>
        </p:spPr>
        <p:txBody>
          <a:bodyPr>
            <a:spAutoFit/>
          </a:bodyPr>
          <a:lstStyle/>
          <a:p>
            <a:endParaRPr lang="en-US"/>
          </a:p>
        </p:txBody>
      </p:sp>
      <p:sp>
        <p:nvSpPr>
          <p:cNvPr id="72717" name="Line 13"/>
          <p:cNvSpPr>
            <a:spLocks noChangeShapeType="1"/>
          </p:cNvSpPr>
          <p:nvPr/>
        </p:nvSpPr>
        <p:spPr bwMode="auto">
          <a:xfrm>
            <a:off x="2838450" y="2781300"/>
            <a:ext cx="0" cy="323850"/>
          </a:xfrm>
          <a:prstGeom prst="line">
            <a:avLst/>
          </a:prstGeom>
          <a:noFill/>
          <a:ln w="101600">
            <a:solidFill>
              <a:srgbClr val="FF9900"/>
            </a:solidFill>
            <a:round/>
            <a:headEnd/>
            <a:tailEnd/>
          </a:ln>
        </p:spPr>
        <p:txBody>
          <a:bodyPr>
            <a:spAutoFit/>
          </a:bodyPr>
          <a:lstStyle/>
          <a:p>
            <a:endParaRPr lang="en-US"/>
          </a:p>
        </p:txBody>
      </p:sp>
      <p:sp>
        <p:nvSpPr>
          <p:cNvPr id="72718" name="Line 14"/>
          <p:cNvSpPr>
            <a:spLocks noChangeShapeType="1"/>
          </p:cNvSpPr>
          <p:nvPr/>
        </p:nvSpPr>
        <p:spPr bwMode="auto">
          <a:xfrm>
            <a:off x="1614488" y="2781300"/>
            <a:ext cx="0" cy="323850"/>
          </a:xfrm>
          <a:prstGeom prst="line">
            <a:avLst/>
          </a:prstGeom>
          <a:noFill/>
          <a:ln w="101600">
            <a:solidFill>
              <a:srgbClr val="808080"/>
            </a:solidFill>
            <a:round/>
            <a:headEnd/>
            <a:tailEnd/>
          </a:ln>
        </p:spPr>
        <p:txBody>
          <a:bodyPr>
            <a:spAutoFit/>
          </a:bodyPr>
          <a:lstStyle/>
          <a:p>
            <a:endParaRPr lang="en-US"/>
          </a:p>
        </p:txBody>
      </p:sp>
      <p:sp>
        <p:nvSpPr>
          <p:cNvPr id="72719" name="Line 15"/>
          <p:cNvSpPr>
            <a:spLocks noChangeShapeType="1"/>
          </p:cNvSpPr>
          <p:nvPr/>
        </p:nvSpPr>
        <p:spPr bwMode="auto">
          <a:xfrm>
            <a:off x="3306763" y="2781300"/>
            <a:ext cx="0" cy="323850"/>
          </a:xfrm>
          <a:prstGeom prst="line">
            <a:avLst/>
          </a:prstGeom>
          <a:noFill/>
          <a:ln w="101600">
            <a:solidFill>
              <a:srgbClr val="FF00FF"/>
            </a:solidFill>
            <a:round/>
            <a:headEnd/>
            <a:tailEnd/>
          </a:ln>
        </p:spPr>
        <p:txBody>
          <a:bodyPr>
            <a:spAutoFit/>
          </a:bodyPr>
          <a:lstStyle/>
          <a:p>
            <a:endParaRPr lang="en-US"/>
          </a:p>
        </p:txBody>
      </p:sp>
      <p:sp>
        <p:nvSpPr>
          <p:cNvPr id="72720" name="Line 16"/>
          <p:cNvSpPr>
            <a:spLocks noChangeShapeType="1"/>
          </p:cNvSpPr>
          <p:nvPr/>
        </p:nvSpPr>
        <p:spPr bwMode="auto">
          <a:xfrm>
            <a:off x="1111250" y="2781300"/>
            <a:ext cx="0" cy="323850"/>
          </a:xfrm>
          <a:prstGeom prst="line">
            <a:avLst/>
          </a:prstGeom>
          <a:noFill/>
          <a:ln w="101600">
            <a:solidFill>
              <a:srgbClr val="33CCCC"/>
            </a:solidFill>
            <a:round/>
            <a:headEnd/>
            <a:tailEnd/>
          </a:ln>
        </p:spPr>
        <p:txBody>
          <a:bodyPr>
            <a:spAutoFit/>
          </a:bodyPr>
          <a:lstStyle/>
          <a:p>
            <a:endParaRPr lang="en-US"/>
          </a:p>
        </p:txBody>
      </p:sp>
      <p:sp>
        <p:nvSpPr>
          <p:cNvPr id="72721" name="Line 18"/>
          <p:cNvSpPr>
            <a:spLocks noChangeShapeType="1"/>
          </p:cNvSpPr>
          <p:nvPr/>
        </p:nvSpPr>
        <p:spPr bwMode="auto">
          <a:xfrm>
            <a:off x="2189163" y="3429000"/>
            <a:ext cx="0" cy="323850"/>
          </a:xfrm>
          <a:prstGeom prst="line">
            <a:avLst/>
          </a:prstGeom>
          <a:noFill/>
          <a:ln w="101600">
            <a:solidFill>
              <a:srgbClr val="FF3300"/>
            </a:solidFill>
            <a:round/>
            <a:headEnd/>
            <a:tailEnd/>
          </a:ln>
        </p:spPr>
        <p:txBody>
          <a:bodyPr>
            <a:spAutoFit/>
          </a:bodyPr>
          <a:lstStyle/>
          <a:p>
            <a:endParaRPr lang="en-US"/>
          </a:p>
        </p:txBody>
      </p:sp>
      <p:sp>
        <p:nvSpPr>
          <p:cNvPr id="72722" name="Line 20"/>
          <p:cNvSpPr>
            <a:spLocks noChangeShapeType="1"/>
          </p:cNvSpPr>
          <p:nvPr/>
        </p:nvSpPr>
        <p:spPr bwMode="auto">
          <a:xfrm>
            <a:off x="3305175" y="3429000"/>
            <a:ext cx="0" cy="323850"/>
          </a:xfrm>
          <a:prstGeom prst="line">
            <a:avLst/>
          </a:prstGeom>
          <a:noFill/>
          <a:ln w="101600">
            <a:solidFill>
              <a:srgbClr val="FF00FF"/>
            </a:solidFill>
            <a:round/>
            <a:headEnd/>
            <a:tailEnd/>
          </a:ln>
        </p:spPr>
        <p:txBody>
          <a:bodyPr>
            <a:spAutoFit/>
          </a:bodyPr>
          <a:lstStyle/>
          <a:p>
            <a:endParaRPr lang="en-US"/>
          </a:p>
        </p:txBody>
      </p:sp>
      <p:sp>
        <p:nvSpPr>
          <p:cNvPr id="72723" name="Line 21"/>
          <p:cNvSpPr>
            <a:spLocks noChangeShapeType="1"/>
          </p:cNvSpPr>
          <p:nvPr/>
        </p:nvSpPr>
        <p:spPr bwMode="auto">
          <a:xfrm>
            <a:off x="1109663" y="3429000"/>
            <a:ext cx="0" cy="323850"/>
          </a:xfrm>
          <a:prstGeom prst="line">
            <a:avLst/>
          </a:prstGeom>
          <a:noFill/>
          <a:ln w="101600">
            <a:solidFill>
              <a:srgbClr val="808000"/>
            </a:solidFill>
            <a:round/>
            <a:headEnd/>
            <a:tailEnd/>
          </a:ln>
        </p:spPr>
        <p:txBody>
          <a:bodyPr>
            <a:spAutoFit/>
          </a:bodyPr>
          <a:lstStyle/>
          <a:p>
            <a:endParaRPr lang="en-US"/>
          </a:p>
        </p:txBody>
      </p:sp>
      <p:sp>
        <p:nvSpPr>
          <p:cNvPr id="72724" name="Line 22"/>
          <p:cNvSpPr>
            <a:spLocks noChangeShapeType="1"/>
          </p:cNvSpPr>
          <p:nvPr/>
        </p:nvSpPr>
        <p:spPr bwMode="auto">
          <a:xfrm>
            <a:off x="2838450" y="3392488"/>
            <a:ext cx="0" cy="323850"/>
          </a:xfrm>
          <a:prstGeom prst="line">
            <a:avLst/>
          </a:prstGeom>
          <a:noFill/>
          <a:ln w="101600">
            <a:solidFill>
              <a:schemeClr val="hlink"/>
            </a:solidFill>
            <a:round/>
            <a:headEnd/>
            <a:tailEnd/>
          </a:ln>
        </p:spPr>
        <p:txBody>
          <a:bodyPr>
            <a:spAutoFit/>
          </a:bodyPr>
          <a:lstStyle/>
          <a:p>
            <a:endParaRPr lang="en-US"/>
          </a:p>
        </p:txBody>
      </p:sp>
      <p:grpSp>
        <p:nvGrpSpPr>
          <p:cNvPr id="72725" name="Group 23"/>
          <p:cNvGrpSpPr>
            <a:grpSpLocks/>
          </p:cNvGrpSpPr>
          <p:nvPr/>
        </p:nvGrpSpPr>
        <p:grpSpPr bwMode="auto">
          <a:xfrm>
            <a:off x="1041400" y="4041775"/>
            <a:ext cx="2266950" cy="869950"/>
            <a:chOff x="406" y="2591"/>
            <a:chExt cx="1428" cy="548"/>
          </a:xfrm>
        </p:grpSpPr>
        <p:sp>
          <p:nvSpPr>
            <p:cNvPr id="72753" name="Line 24"/>
            <p:cNvSpPr>
              <a:spLocks noChangeShapeType="1"/>
            </p:cNvSpPr>
            <p:nvPr/>
          </p:nvSpPr>
          <p:spPr bwMode="auto">
            <a:xfrm>
              <a:off x="1134" y="2591"/>
              <a:ext cx="0" cy="295"/>
            </a:xfrm>
            <a:prstGeom prst="line">
              <a:avLst/>
            </a:prstGeom>
            <a:noFill/>
            <a:ln w="38100">
              <a:solidFill>
                <a:schemeClr val="tx1"/>
              </a:solidFill>
              <a:round/>
              <a:headEnd/>
              <a:tailEnd type="triangle" w="med" len="med"/>
            </a:ln>
          </p:spPr>
          <p:txBody>
            <a:bodyPr>
              <a:spAutoFit/>
            </a:bodyPr>
            <a:lstStyle/>
            <a:p>
              <a:endParaRPr lang="en-US"/>
            </a:p>
          </p:txBody>
        </p:sp>
        <p:sp>
          <p:nvSpPr>
            <p:cNvPr id="72754" name="Text Box 25"/>
            <p:cNvSpPr txBox="1">
              <a:spLocks noChangeArrowheads="1"/>
            </p:cNvSpPr>
            <p:nvPr/>
          </p:nvSpPr>
          <p:spPr bwMode="auto">
            <a:xfrm>
              <a:off x="406" y="2908"/>
              <a:ext cx="1428" cy="231"/>
            </a:xfrm>
            <a:prstGeom prst="rect">
              <a:avLst/>
            </a:prstGeom>
            <a:noFill/>
            <a:ln w="38100">
              <a:noFill/>
              <a:miter lim="800000"/>
              <a:headEnd/>
              <a:tailEnd/>
            </a:ln>
          </p:spPr>
          <p:txBody>
            <a:bodyPr wrap="none">
              <a:spAutoFit/>
            </a:bodyPr>
            <a:lstStyle/>
            <a:p>
              <a:r>
                <a:rPr lang="en-US" sz="1800">
                  <a:solidFill>
                    <a:schemeClr val="bg2"/>
                  </a:solidFill>
                </a:rPr>
                <a:t>Pooled genomic DNA</a:t>
              </a:r>
            </a:p>
          </p:txBody>
        </p:sp>
      </p:grpSp>
      <p:grpSp>
        <p:nvGrpSpPr>
          <p:cNvPr id="72726" name="Group 26"/>
          <p:cNvGrpSpPr>
            <a:grpSpLocks/>
          </p:cNvGrpSpPr>
          <p:nvPr/>
        </p:nvGrpSpPr>
        <p:grpSpPr bwMode="auto">
          <a:xfrm>
            <a:off x="5326063" y="4041775"/>
            <a:ext cx="2266950" cy="869950"/>
            <a:chOff x="3105" y="2501"/>
            <a:chExt cx="1428" cy="548"/>
          </a:xfrm>
        </p:grpSpPr>
        <p:sp>
          <p:nvSpPr>
            <p:cNvPr id="72751" name="Line 27"/>
            <p:cNvSpPr>
              <a:spLocks noChangeShapeType="1"/>
            </p:cNvSpPr>
            <p:nvPr/>
          </p:nvSpPr>
          <p:spPr bwMode="auto">
            <a:xfrm>
              <a:off x="3833" y="2501"/>
              <a:ext cx="0" cy="295"/>
            </a:xfrm>
            <a:prstGeom prst="line">
              <a:avLst/>
            </a:prstGeom>
            <a:noFill/>
            <a:ln w="38100">
              <a:solidFill>
                <a:schemeClr val="tx1"/>
              </a:solidFill>
              <a:round/>
              <a:headEnd/>
              <a:tailEnd type="triangle" w="med" len="med"/>
            </a:ln>
          </p:spPr>
          <p:txBody>
            <a:bodyPr>
              <a:spAutoFit/>
            </a:bodyPr>
            <a:lstStyle/>
            <a:p>
              <a:endParaRPr lang="en-US"/>
            </a:p>
          </p:txBody>
        </p:sp>
        <p:sp>
          <p:nvSpPr>
            <p:cNvPr id="72752" name="Text Box 28"/>
            <p:cNvSpPr txBox="1">
              <a:spLocks noChangeArrowheads="1"/>
            </p:cNvSpPr>
            <p:nvPr/>
          </p:nvSpPr>
          <p:spPr bwMode="auto">
            <a:xfrm>
              <a:off x="3105" y="2818"/>
              <a:ext cx="1428" cy="231"/>
            </a:xfrm>
            <a:prstGeom prst="rect">
              <a:avLst/>
            </a:prstGeom>
            <a:noFill/>
            <a:ln w="38100">
              <a:noFill/>
              <a:miter lim="800000"/>
              <a:headEnd/>
              <a:tailEnd/>
            </a:ln>
          </p:spPr>
          <p:txBody>
            <a:bodyPr wrap="none">
              <a:spAutoFit/>
            </a:bodyPr>
            <a:lstStyle/>
            <a:p>
              <a:r>
                <a:rPr lang="en-US" sz="1800">
                  <a:solidFill>
                    <a:schemeClr val="bg2"/>
                  </a:solidFill>
                </a:rPr>
                <a:t>Pooled genomic DNA</a:t>
              </a:r>
            </a:p>
          </p:txBody>
        </p:sp>
      </p:grpSp>
      <p:sp>
        <p:nvSpPr>
          <p:cNvPr id="72727" name="AutoShape 29"/>
          <p:cNvSpPr>
            <a:spLocks/>
          </p:cNvSpPr>
          <p:nvPr/>
        </p:nvSpPr>
        <p:spPr bwMode="auto">
          <a:xfrm rot="-5400000">
            <a:off x="4248150" y="3213100"/>
            <a:ext cx="252413" cy="3852863"/>
          </a:xfrm>
          <a:prstGeom prst="leftBrace">
            <a:avLst>
              <a:gd name="adj1" fmla="val 127201"/>
              <a:gd name="adj2" fmla="val 50000"/>
            </a:avLst>
          </a:prstGeom>
          <a:noFill/>
          <a:ln w="38100">
            <a:solidFill>
              <a:schemeClr val="tx1"/>
            </a:solidFill>
            <a:round/>
            <a:headEnd/>
            <a:tailEnd/>
          </a:ln>
        </p:spPr>
        <p:txBody>
          <a:bodyPr anchor="ctr">
            <a:spAutoFit/>
          </a:bodyPr>
          <a:lstStyle/>
          <a:p>
            <a:endParaRPr lang="en-US"/>
          </a:p>
        </p:txBody>
      </p:sp>
      <p:sp>
        <p:nvSpPr>
          <p:cNvPr id="72728" name="Text Box 30"/>
          <p:cNvSpPr txBox="1">
            <a:spLocks noChangeArrowheads="1"/>
          </p:cNvSpPr>
          <p:nvPr/>
        </p:nvSpPr>
        <p:spPr bwMode="auto">
          <a:xfrm>
            <a:off x="1695450" y="5257800"/>
            <a:ext cx="5614988" cy="1190625"/>
          </a:xfrm>
          <a:prstGeom prst="rect">
            <a:avLst/>
          </a:prstGeom>
          <a:noFill/>
          <a:ln w="38100">
            <a:noFill/>
            <a:miter lim="800000"/>
            <a:headEnd/>
            <a:tailEnd/>
          </a:ln>
        </p:spPr>
        <p:txBody>
          <a:bodyPr>
            <a:spAutoFit/>
          </a:bodyPr>
          <a:lstStyle/>
          <a:p>
            <a:pPr algn="l"/>
            <a:r>
              <a:rPr lang="en-US" sz="1800" b="0">
                <a:solidFill>
                  <a:schemeClr val="bg2"/>
                </a:solidFill>
              </a:rPr>
              <a:t>Genotyping by tiling array, Gresham, et al, 2006, Science</a:t>
            </a:r>
          </a:p>
          <a:p>
            <a:pPr algn="l"/>
            <a:r>
              <a:rPr lang="en-US" sz="1800" b="0">
                <a:solidFill>
                  <a:schemeClr val="bg2"/>
                </a:solidFill>
              </a:rPr>
              <a:t>QTL by tiling arrays, Brauer, et al, 2006 Genetics</a:t>
            </a:r>
          </a:p>
          <a:p>
            <a:pPr algn="l"/>
            <a:r>
              <a:rPr lang="en-US" sz="1800" b="0">
                <a:solidFill>
                  <a:schemeClr val="bg2"/>
                </a:solidFill>
              </a:rPr>
              <a:t>QTL by MassARRAY Typer, Gerke, et al, 2008 Science</a:t>
            </a:r>
          </a:p>
          <a:p>
            <a:pPr algn="l"/>
            <a:r>
              <a:rPr lang="en-US" sz="1800" b="0">
                <a:solidFill>
                  <a:schemeClr val="bg2"/>
                </a:solidFill>
              </a:rPr>
              <a:t>Review by Gresham, et al, 2008, Nature Genetics</a:t>
            </a:r>
          </a:p>
        </p:txBody>
      </p:sp>
      <p:sp>
        <p:nvSpPr>
          <p:cNvPr id="72729" name="Oval 32"/>
          <p:cNvSpPr>
            <a:spLocks noChangeArrowheads="1"/>
          </p:cNvSpPr>
          <p:nvPr/>
        </p:nvSpPr>
        <p:spPr bwMode="auto">
          <a:xfrm>
            <a:off x="2009775" y="1665288"/>
            <a:ext cx="323850" cy="2303462"/>
          </a:xfrm>
          <a:prstGeom prst="ellipse">
            <a:avLst/>
          </a:prstGeom>
          <a:noFill/>
          <a:ln w="38100" cap="rnd">
            <a:solidFill>
              <a:srgbClr val="FF0000"/>
            </a:solidFill>
            <a:prstDash val="sysDot"/>
            <a:round/>
            <a:headEnd/>
            <a:tailEnd/>
          </a:ln>
        </p:spPr>
        <p:txBody>
          <a:bodyPr anchor="ctr">
            <a:spAutoFit/>
          </a:bodyPr>
          <a:lstStyle/>
          <a:p>
            <a:endParaRPr lang="en-US"/>
          </a:p>
        </p:txBody>
      </p:sp>
      <p:sp>
        <p:nvSpPr>
          <p:cNvPr id="72730" name="Line 34"/>
          <p:cNvSpPr>
            <a:spLocks noChangeShapeType="1"/>
          </p:cNvSpPr>
          <p:nvPr/>
        </p:nvSpPr>
        <p:spPr bwMode="auto">
          <a:xfrm>
            <a:off x="6484938" y="1968500"/>
            <a:ext cx="0" cy="323850"/>
          </a:xfrm>
          <a:prstGeom prst="line">
            <a:avLst/>
          </a:prstGeom>
          <a:noFill/>
          <a:ln w="101600">
            <a:solidFill>
              <a:srgbClr val="000000"/>
            </a:solidFill>
            <a:round/>
            <a:headEnd/>
            <a:tailEnd/>
          </a:ln>
        </p:spPr>
        <p:txBody>
          <a:bodyPr>
            <a:spAutoFit/>
          </a:bodyPr>
          <a:lstStyle/>
          <a:p>
            <a:endParaRPr lang="en-US"/>
          </a:p>
        </p:txBody>
      </p:sp>
      <p:sp>
        <p:nvSpPr>
          <p:cNvPr id="72731" name="Line 35"/>
          <p:cNvSpPr>
            <a:spLocks noChangeShapeType="1"/>
          </p:cNvSpPr>
          <p:nvPr/>
        </p:nvSpPr>
        <p:spPr bwMode="auto">
          <a:xfrm>
            <a:off x="7132638" y="1968500"/>
            <a:ext cx="0" cy="323850"/>
          </a:xfrm>
          <a:prstGeom prst="line">
            <a:avLst/>
          </a:prstGeom>
          <a:noFill/>
          <a:ln w="101600">
            <a:solidFill>
              <a:schemeClr val="hlink"/>
            </a:solidFill>
            <a:round/>
            <a:headEnd/>
            <a:tailEnd/>
          </a:ln>
        </p:spPr>
        <p:txBody>
          <a:bodyPr>
            <a:spAutoFit/>
          </a:bodyPr>
          <a:lstStyle/>
          <a:p>
            <a:endParaRPr lang="en-US"/>
          </a:p>
        </p:txBody>
      </p:sp>
      <p:sp>
        <p:nvSpPr>
          <p:cNvPr id="72732" name="Line 36"/>
          <p:cNvSpPr>
            <a:spLocks noChangeShapeType="1"/>
          </p:cNvSpPr>
          <p:nvPr/>
        </p:nvSpPr>
        <p:spPr bwMode="auto">
          <a:xfrm>
            <a:off x="5921375" y="2741613"/>
            <a:ext cx="0" cy="323850"/>
          </a:xfrm>
          <a:prstGeom prst="line">
            <a:avLst/>
          </a:prstGeom>
          <a:noFill/>
          <a:ln w="101600">
            <a:solidFill>
              <a:schemeClr val="accent1"/>
            </a:solidFill>
            <a:round/>
            <a:headEnd/>
            <a:tailEnd/>
          </a:ln>
        </p:spPr>
        <p:txBody>
          <a:bodyPr>
            <a:spAutoFit/>
          </a:bodyPr>
          <a:lstStyle/>
          <a:p>
            <a:endParaRPr lang="en-US"/>
          </a:p>
        </p:txBody>
      </p:sp>
      <p:sp>
        <p:nvSpPr>
          <p:cNvPr id="72733" name="Line 37"/>
          <p:cNvSpPr>
            <a:spLocks noChangeShapeType="1"/>
          </p:cNvSpPr>
          <p:nvPr/>
        </p:nvSpPr>
        <p:spPr bwMode="auto">
          <a:xfrm>
            <a:off x="7600950" y="1968500"/>
            <a:ext cx="0" cy="323850"/>
          </a:xfrm>
          <a:prstGeom prst="line">
            <a:avLst/>
          </a:prstGeom>
          <a:noFill/>
          <a:ln w="101600">
            <a:solidFill>
              <a:srgbClr val="FFCC99"/>
            </a:solidFill>
            <a:round/>
            <a:headEnd/>
            <a:tailEnd/>
          </a:ln>
        </p:spPr>
        <p:txBody>
          <a:bodyPr>
            <a:spAutoFit/>
          </a:bodyPr>
          <a:lstStyle/>
          <a:p>
            <a:endParaRPr lang="en-US"/>
          </a:p>
        </p:txBody>
      </p:sp>
      <p:sp>
        <p:nvSpPr>
          <p:cNvPr id="72734" name="Line 38"/>
          <p:cNvSpPr>
            <a:spLocks noChangeShapeType="1"/>
          </p:cNvSpPr>
          <p:nvPr/>
        </p:nvSpPr>
        <p:spPr bwMode="auto">
          <a:xfrm>
            <a:off x="5446713" y="3449638"/>
            <a:ext cx="0" cy="323850"/>
          </a:xfrm>
          <a:prstGeom prst="line">
            <a:avLst/>
          </a:prstGeom>
          <a:noFill/>
          <a:ln w="101600">
            <a:solidFill>
              <a:srgbClr val="808000"/>
            </a:solidFill>
            <a:round/>
            <a:headEnd/>
            <a:tailEnd/>
          </a:ln>
        </p:spPr>
        <p:txBody>
          <a:bodyPr>
            <a:spAutoFit/>
          </a:bodyPr>
          <a:lstStyle/>
          <a:p>
            <a:endParaRPr lang="en-US"/>
          </a:p>
        </p:txBody>
      </p:sp>
      <p:sp>
        <p:nvSpPr>
          <p:cNvPr id="72735" name="Line 39"/>
          <p:cNvSpPr>
            <a:spLocks noChangeShapeType="1"/>
          </p:cNvSpPr>
          <p:nvPr/>
        </p:nvSpPr>
        <p:spPr bwMode="auto">
          <a:xfrm flipV="1">
            <a:off x="5224463" y="3121025"/>
            <a:ext cx="2592387" cy="0"/>
          </a:xfrm>
          <a:prstGeom prst="line">
            <a:avLst/>
          </a:prstGeom>
          <a:noFill/>
          <a:ln w="101600">
            <a:solidFill>
              <a:schemeClr val="bg2"/>
            </a:solidFill>
            <a:round/>
            <a:headEnd/>
            <a:tailEnd/>
          </a:ln>
        </p:spPr>
        <p:txBody>
          <a:bodyPr>
            <a:spAutoFit/>
          </a:bodyPr>
          <a:lstStyle/>
          <a:p>
            <a:endParaRPr lang="en-US"/>
          </a:p>
        </p:txBody>
      </p:sp>
      <p:sp>
        <p:nvSpPr>
          <p:cNvPr id="72736" name="Line 40"/>
          <p:cNvSpPr>
            <a:spLocks noChangeShapeType="1"/>
          </p:cNvSpPr>
          <p:nvPr/>
        </p:nvSpPr>
        <p:spPr bwMode="auto">
          <a:xfrm>
            <a:off x="6484938" y="2760663"/>
            <a:ext cx="0" cy="323850"/>
          </a:xfrm>
          <a:prstGeom prst="line">
            <a:avLst/>
          </a:prstGeom>
          <a:noFill/>
          <a:ln w="101600">
            <a:solidFill>
              <a:srgbClr val="000000"/>
            </a:solidFill>
            <a:round/>
            <a:headEnd/>
            <a:tailEnd/>
          </a:ln>
        </p:spPr>
        <p:txBody>
          <a:bodyPr>
            <a:spAutoFit/>
          </a:bodyPr>
          <a:lstStyle/>
          <a:p>
            <a:endParaRPr lang="en-US"/>
          </a:p>
        </p:txBody>
      </p:sp>
      <p:sp>
        <p:nvSpPr>
          <p:cNvPr id="72737" name="Line 41"/>
          <p:cNvSpPr>
            <a:spLocks noChangeShapeType="1"/>
          </p:cNvSpPr>
          <p:nvPr/>
        </p:nvSpPr>
        <p:spPr bwMode="auto">
          <a:xfrm>
            <a:off x="7137400" y="3446463"/>
            <a:ext cx="0" cy="323850"/>
          </a:xfrm>
          <a:prstGeom prst="line">
            <a:avLst/>
          </a:prstGeom>
          <a:noFill/>
          <a:ln w="101600">
            <a:solidFill>
              <a:srgbClr val="FF9900"/>
            </a:solidFill>
            <a:round/>
            <a:headEnd/>
            <a:tailEnd/>
          </a:ln>
        </p:spPr>
        <p:txBody>
          <a:bodyPr>
            <a:spAutoFit/>
          </a:bodyPr>
          <a:lstStyle/>
          <a:p>
            <a:endParaRPr lang="en-US"/>
          </a:p>
        </p:txBody>
      </p:sp>
      <p:sp>
        <p:nvSpPr>
          <p:cNvPr id="72738" name="Line 42"/>
          <p:cNvSpPr>
            <a:spLocks noChangeShapeType="1"/>
          </p:cNvSpPr>
          <p:nvPr/>
        </p:nvSpPr>
        <p:spPr bwMode="auto">
          <a:xfrm>
            <a:off x="5910263" y="1943100"/>
            <a:ext cx="0" cy="323850"/>
          </a:xfrm>
          <a:prstGeom prst="line">
            <a:avLst/>
          </a:prstGeom>
          <a:noFill/>
          <a:ln w="101600">
            <a:solidFill>
              <a:srgbClr val="969696"/>
            </a:solidFill>
            <a:round/>
            <a:headEnd/>
            <a:tailEnd/>
          </a:ln>
        </p:spPr>
        <p:txBody>
          <a:bodyPr>
            <a:spAutoFit/>
          </a:bodyPr>
          <a:lstStyle/>
          <a:p>
            <a:endParaRPr lang="en-US"/>
          </a:p>
        </p:txBody>
      </p:sp>
      <p:sp>
        <p:nvSpPr>
          <p:cNvPr id="72739" name="Line 43"/>
          <p:cNvSpPr>
            <a:spLocks noChangeShapeType="1"/>
          </p:cNvSpPr>
          <p:nvPr/>
        </p:nvSpPr>
        <p:spPr bwMode="auto">
          <a:xfrm>
            <a:off x="7600950" y="2760663"/>
            <a:ext cx="0" cy="323850"/>
          </a:xfrm>
          <a:prstGeom prst="line">
            <a:avLst/>
          </a:prstGeom>
          <a:noFill/>
          <a:ln w="101600">
            <a:solidFill>
              <a:srgbClr val="FF00FF"/>
            </a:solidFill>
            <a:round/>
            <a:headEnd/>
            <a:tailEnd/>
          </a:ln>
        </p:spPr>
        <p:txBody>
          <a:bodyPr>
            <a:spAutoFit/>
          </a:bodyPr>
          <a:lstStyle/>
          <a:p>
            <a:endParaRPr lang="en-US"/>
          </a:p>
        </p:txBody>
      </p:sp>
      <p:sp>
        <p:nvSpPr>
          <p:cNvPr id="72740" name="Line 44"/>
          <p:cNvSpPr>
            <a:spLocks noChangeShapeType="1"/>
          </p:cNvSpPr>
          <p:nvPr/>
        </p:nvSpPr>
        <p:spPr bwMode="auto">
          <a:xfrm>
            <a:off x="5446713" y="1931988"/>
            <a:ext cx="0" cy="323850"/>
          </a:xfrm>
          <a:prstGeom prst="line">
            <a:avLst/>
          </a:prstGeom>
          <a:noFill/>
          <a:ln w="101600">
            <a:solidFill>
              <a:srgbClr val="33CCCC"/>
            </a:solidFill>
            <a:round/>
            <a:headEnd/>
            <a:tailEnd/>
          </a:ln>
        </p:spPr>
        <p:txBody>
          <a:bodyPr>
            <a:spAutoFit/>
          </a:bodyPr>
          <a:lstStyle/>
          <a:p>
            <a:endParaRPr lang="en-US"/>
          </a:p>
        </p:txBody>
      </p:sp>
      <p:sp>
        <p:nvSpPr>
          <p:cNvPr id="72741" name="Line 46"/>
          <p:cNvSpPr>
            <a:spLocks noChangeShapeType="1"/>
          </p:cNvSpPr>
          <p:nvPr/>
        </p:nvSpPr>
        <p:spPr bwMode="auto">
          <a:xfrm>
            <a:off x="6483350" y="3408363"/>
            <a:ext cx="0" cy="323850"/>
          </a:xfrm>
          <a:prstGeom prst="line">
            <a:avLst/>
          </a:prstGeom>
          <a:noFill/>
          <a:ln w="101600">
            <a:solidFill>
              <a:srgbClr val="000000"/>
            </a:solidFill>
            <a:round/>
            <a:headEnd/>
            <a:tailEnd/>
          </a:ln>
        </p:spPr>
        <p:txBody>
          <a:bodyPr>
            <a:spAutoFit/>
          </a:bodyPr>
          <a:lstStyle/>
          <a:p>
            <a:endParaRPr lang="en-US"/>
          </a:p>
        </p:txBody>
      </p:sp>
      <p:sp>
        <p:nvSpPr>
          <p:cNvPr id="72742" name="Line 47"/>
          <p:cNvSpPr>
            <a:spLocks noChangeShapeType="1"/>
          </p:cNvSpPr>
          <p:nvPr/>
        </p:nvSpPr>
        <p:spPr bwMode="auto">
          <a:xfrm>
            <a:off x="5921375" y="3440113"/>
            <a:ext cx="0" cy="323850"/>
          </a:xfrm>
          <a:prstGeom prst="line">
            <a:avLst/>
          </a:prstGeom>
          <a:noFill/>
          <a:ln w="101600">
            <a:solidFill>
              <a:srgbClr val="969696"/>
            </a:solidFill>
            <a:round/>
            <a:headEnd/>
            <a:tailEnd/>
          </a:ln>
        </p:spPr>
        <p:txBody>
          <a:bodyPr>
            <a:spAutoFit/>
          </a:bodyPr>
          <a:lstStyle/>
          <a:p>
            <a:endParaRPr lang="en-US"/>
          </a:p>
        </p:txBody>
      </p:sp>
      <p:sp>
        <p:nvSpPr>
          <p:cNvPr id="72743" name="Oval 48"/>
          <p:cNvSpPr>
            <a:spLocks noChangeArrowheads="1"/>
          </p:cNvSpPr>
          <p:nvPr/>
        </p:nvSpPr>
        <p:spPr bwMode="auto">
          <a:xfrm>
            <a:off x="6303963" y="1644650"/>
            <a:ext cx="323850" cy="2303463"/>
          </a:xfrm>
          <a:prstGeom prst="ellipse">
            <a:avLst/>
          </a:prstGeom>
          <a:noFill/>
          <a:ln w="38100" cap="rnd">
            <a:solidFill>
              <a:srgbClr val="FF0000"/>
            </a:solidFill>
            <a:prstDash val="sysDot"/>
            <a:round/>
            <a:headEnd/>
            <a:tailEnd/>
          </a:ln>
        </p:spPr>
        <p:txBody>
          <a:bodyPr anchor="ctr">
            <a:spAutoFit/>
          </a:bodyPr>
          <a:lstStyle/>
          <a:p>
            <a:endParaRPr lang="en-US"/>
          </a:p>
        </p:txBody>
      </p:sp>
      <p:sp>
        <p:nvSpPr>
          <p:cNvPr id="72744" name="Line 49"/>
          <p:cNvSpPr>
            <a:spLocks noChangeShapeType="1"/>
          </p:cNvSpPr>
          <p:nvPr/>
        </p:nvSpPr>
        <p:spPr bwMode="auto">
          <a:xfrm>
            <a:off x="5434013" y="2747963"/>
            <a:ext cx="0" cy="323850"/>
          </a:xfrm>
          <a:prstGeom prst="line">
            <a:avLst/>
          </a:prstGeom>
          <a:noFill/>
          <a:ln w="101600">
            <a:solidFill>
              <a:srgbClr val="33CCCC"/>
            </a:solidFill>
            <a:round/>
            <a:headEnd/>
            <a:tailEnd/>
          </a:ln>
        </p:spPr>
        <p:txBody>
          <a:bodyPr>
            <a:spAutoFit/>
          </a:bodyPr>
          <a:lstStyle/>
          <a:p>
            <a:endParaRPr lang="en-US"/>
          </a:p>
        </p:txBody>
      </p:sp>
      <p:sp>
        <p:nvSpPr>
          <p:cNvPr id="72745" name="Line 50"/>
          <p:cNvSpPr>
            <a:spLocks noChangeShapeType="1"/>
          </p:cNvSpPr>
          <p:nvPr/>
        </p:nvSpPr>
        <p:spPr bwMode="auto">
          <a:xfrm>
            <a:off x="7105650" y="2760663"/>
            <a:ext cx="0" cy="323850"/>
          </a:xfrm>
          <a:prstGeom prst="line">
            <a:avLst/>
          </a:prstGeom>
          <a:noFill/>
          <a:ln w="101600">
            <a:solidFill>
              <a:srgbClr val="FF9900"/>
            </a:solidFill>
            <a:round/>
            <a:headEnd/>
            <a:tailEnd/>
          </a:ln>
        </p:spPr>
        <p:txBody>
          <a:bodyPr>
            <a:spAutoFit/>
          </a:bodyPr>
          <a:lstStyle/>
          <a:p>
            <a:endParaRPr lang="en-US"/>
          </a:p>
        </p:txBody>
      </p:sp>
      <p:sp>
        <p:nvSpPr>
          <p:cNvPr id="72746" name="Line 51"/>
          <p:cNvSpPr>
            <a:spLocks noChangeShapeType="1"/>
          </p:cNvSpPr>
          <p:nvPr/>
        </p:nvSpPr>
        <p:spPr bwMode="auto">
          <a:xfrm>
            <a:off x="7599363" y="3463925"/>
            <a:ext cx="0" cy="323850"/>
          </a:xfrm>
          <a:prstGeom prst="line">
            <a:avLst/>
          </a:prstGeom>
          <a:noFill/>
          <a:ln w="101600">
            <a:solidFill>
              <a:srgbClr val="FFCC99"/>
            </a:solidFill>
            <a:round/>
            <a:headEnd/>
            <a:tailEnd/>
          </a:ln>
        </p:spPr>
        <p:txBody>
          <a:bodyPr>
            <a:spAutoFit/>
          </a:bodyPr>
          <a:lstStyle/>
          <a:p>
            <a:endParaRPr lang="en-US"/>
          </a:p>
        </p:txBody>
      </p:sp>
      <p:sp>
        <p:nvSpPr>
          <p:cNvPr id="72747" name="Line 45"/>
          <p:cNvSpPr>
            <a:spLocks noChangeShapeType="1"/>
          </p:cNvSpPr>
          <p:nvPr/>
        </p:nvSpPr>
        <p:spPr bwMode="auto">
          <a:xfrm flipV="1">
            <a:off x="5222875" y="3768725"/>
            <a:ext cx="2592388" cy="0"/>
          </a:xfrm>
          <a:prstGeom prst="line">
            <a:avLst/>
          </a:prstGeom>
          <a:noFill/>
          <a:ln w="101600">
            <a:solidFill>
              <a:schemeClr val="bg2"/>
            </a:solidFill>
            <a:round/>
            <a:headEnd/>
            <a:tailEnd/>
          </a:ln>
        </p:spPr>
        <p:txBody>
          <a:bodyPr>
            <a:spAutoFit/>
          </a:bodyPr>
          <a:lstStyle/>
          <a:p>
            <a:endParaRPr lang="en-US"/>
          </a:p>
        </p:txBody>
      </p:sp>
      <p:sp>
        <p:nvSpPr>
          <p:cNvPr id="72748" name="Line 33"/>
          <p:cNvSpPr>
            <a:spLocks noChangeShapeType="1"/>
          </p:cNvSpPr>
          <p:nvPr/>
        </p:nvSpPr>
        <p:spPr bwMode="auto">
          <a:xfrm flipV="1">
            <a:off x="5224463" y="2328863"/>
            <a:ext cx="2592387" cy="0"/>
          </a:xfrm>
          <a:prstGeom prst="line">
            <a:avLst/>
          </a:prstGeom>
          <a:noFill/>
          <a:ln w="101600">
            <a:solidFill>
              <a:schemeClr val="bg2"/>
            </a:solidFill>
            <a:round/>
            <a:headEnd/>
            <a:tailEnd/>
          </a:ln>
        </p:spPr>
        <p:txBody>
          <a:bodyPr>
            <a:spAutoFit/>
          </a:bodyPr>
          <a:lstStyle/>
          <a:p>
            <a:endParaRPr lang="en-US"/>
          </a:p>
        </p:txBody>
      </p:sp>
      <p:sp>
        <p:nvSpPr>
          <p:cNvPr id="72749" name="Line 3"/>
          <p:cNvSpPr>
            <a:spLocks noChangeShapeType="1"/>
          </p:cNvSpPr>
          <p:nvPr/>
        </p:nvSpPr>
        <p:spPr bwMode="auto">
          <a:xfrm flipV="1">
            <a:off x="930275" y="2349500"/>
            <a:ext cx="2592388" cy="0"/>
          </a:xfrm>
          <a:prstGeom prst="line">
            <a:avLst/>
          </a:prstGeom>
          <a:noFill/>
          <a:ln w="101600">
            <a:solidFill>
              <a:schemeClr val="bg2"/>
            </a:solidFill>
            <a:round/>
            <a:headEnd/>
            <a:tailEnd/>
          </a:ln>
        </p:spPr>
        <p:txBody>
          <a:bodyPr>
            <a:spAutoFit/>
          </a:bodyPr>
          <a:lstStyle/>
          <a:p>
            <a:endParaRPr lang="en-US"/>
          </a:p>
        </p:txBody>
      </p:sp>
      <p:sp>
        <p:nvSpPr>
          <p:cNvPr id="72750" name="Line 17"/>
          <p:cNvSpPr>
            <a:spLocks noChangeShapeType="1"/>
          </p:cNvSpPr>
          <p:nvPr/>
        </p:nvSpPr>
        <p:spPr bwMode="auto">
          <a:xfrm flipV="1">
            <a:off x="928688" y="3800475"/>
            <a:ext cx="2592387" cy="0"/>
          </a:xfrm>
          <a:prstGeom prst="line">
            <a:avLst/>
          </a:prstGeom>
          <a:noFill/>
          <a:ln w="101600">
            <a:solidFill>
              <a:schemeClr val="bg2"/>
            </a:solidFill>
            <a:round/>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03200" y="0"/>
            <a:ext cx="7772400" cy="1143000"/>
          </a:xfrm>
        </p:spPr>
        <p:txBody>
          <a:bodyPr/>
          <a:lstStyle/>
          <a:p>
            <a:pPr eaLnBrk="1" hangingPunct="1"/>
            <a:r>
              <a:rPr lang="en-US" smtClean="0"/>
              <a:t>The plan for yeast</a:t>
            </a:r>
          </a:p>
        </p:txBody>
      </p:sp>
      <p:sp>
        <p:nvSpPr>
          <p:cNvPr id="74755" name="Rectangle 3"/>
          <p:cNvSpPr>
            <a:spLocks noGrp="1" noChangeArrowheads="1"/>
          </p:cNvSpPr>
          <p:nvPr>
            <p:ph type="body" idx="1"/>
          </p:nvPr>
        </p:nvSpPr>
        <p:spPr>
          <a:xfrm>
            <a:off x="965200" y="954088"/>
            <a:ext cx="7754938" cy="5419725"/>
          </a:xfrm>
        </p:spPr>
        <p:txBody>
          <a:bodyPr/>
          <a:lstStyle/>
          <a:p>
            <a:pPr eaLnBrk="1" hangingPunct="1">
              <a:lnSpc>
                <a:spcPct val="80000"/>
              </a:lnSpc>
            </a:pPr>
            <a:r>
              <a:rPr lang="en-US" sz="1400" smtClean="0"/>
              <a:t>Divergence and polymorphism association test among unlinked interacting genes/proteins</a:t>
            </a:r>
          </a:p>
          <a:p>
            <a:pPr eaLnBrk="1" hangingPunct="1">
              <a:lnSpc>
                <a:spcPct val="80000"/>
              </a:lnSpc>
            </a:pPr>
            <a:r>
              <a:rPr lang="en-US" sz="1400" smtClean="0"/>
              <a:t>Subpopulation structure inferred by house-keeping genes using the program STRUCTURE</a:t>
            </a:r>
          </a:p>
          <a:p>
            <a:pPr eaLnBrk="1" hangingPunct="1">
              <a:lnSpc>
                <a:spcPct val="80000"/>
              </a:lnSpc>
            </a:pPr>
            <a:r>
              <a:rPr lang="en-US" sz="1400" smtClean="0"/>
              <a:t>Pilot study of a list of 300 genetic capacitors (Levy and Siegal, 2008, Plos Biology) and 8 heat shock protein families</a:t>
            </a:r>
          </a:p>
          <a:p>
            <a:pPr lvl="1" eaLnBrk="1" hangingPunct="1">
              <a:lnSpc>
                <a:spcPct val="80000"/>
              </a:lnSpc>
            </a:pPr>
            <a:r>
              <a:rPr lang="en-US" sz="1400" smtClean="0"/>
              <a:t>It is expected that both divergence and polymorphism will increase in the target genes of capacitors (Supported by empirical evidences of Hsp90 from the Linquist lab, and the Rutherford lab) </a:t>
            </a:r>
          </a:p>
          <a:p>
            <a:pPr lvl="1" eaLnBrk="1" hangingPunct="1">
              <a:lnSpc>
                <a:spcPct val="80000"/>
              </a:lnSpc>
            </a:pPr>
            <a:r>
              <a:rPr lang="en-US" sz="1400" smtClean="0"/>
              <a:t>It is also expected that expression variance and other phenotypic measures will increase in target genes of capacitors. </a:t>
            </a:r>
          </a:p>
          <a:p>
            <a:pPr lvl="1" eaLnBrk="1" hangingPunct="1">
              <a:lnSpc>
                <a:spcPct val="80000"/>
              </a:lnSpc>
            </a:pPr>
            <a:r>
              <a:rPr lang="en-US" sz="1400" smtClean="0"/>
              <a:t>Minor alleles, major alleles, intermediate alleles;</a:t>
            </a:r>
          </a:p>
          <a:p>
            <a:pPr lvl="1" eaLnBrk="1" hangingPunct="1">
              <a:lnSpc>
                <a:spcPct val="80000"/>
              </a:lnSpc>
            </a:pPr>
            <a:r>
              <a:rPr lang="en-US" sz="1400" smtClean="0"/>
              <a:t>Cross/Engineer strains to generate unobserved allele combinations</a:t>
            </a:r>
          </a:p>
          <a:p>
            <a:pPr lvl="1" eaLnBrk="1" hangingPunct="1">
              <a:lnSpc>
                <a:spcPct val="80000"/>
              </a:lnSpc>
            </a:pPr>
            <a:r>
              <a:rPr lang="en-US" sz="1400" smtClean="0"/>
              <a:t>Fitness can be inferred by competitive growth, monitored by genetics markers (platting, PCR, array hybridization, etc)</a:t>
            </a:r>
          </a:p>
          <a:p>
            <a:pPr lvl="1" eaLnBrk="1" hangingPunct="1">
              <a:lnSpc>
                <a:spcPct val="80000"/>
              </a:lnSpc>
            </a:pPr>
            <a:r>
              <a:rPr lang="en-US" sz="1400" smtClean="0"/>
              <a:t>How to remove indirect associations?</a:t>
            </a:r>
          </a:p>
          <a:p>
            <a:pPr lvl="1" eaLnBrk="1" hangingPunct="1">
              <a:lnSpc>
                <a:spcPct val="80000"/>
              </a:lnSpc>
            </a:pPr>
            <a:r>
              <a:rPr lang="en-US" sz="1400" smtClean="0"/>
              <a:t>Use </a:t>
            </a:r>
            <a:r>
              <a:rPr lang="en-US" sz="1400" i="1" smtClean="0"/>
              <a:t>S. paradoxus</a:t>
            </a:r>
            <a:r>
              <a:rPr lang="en-US" sz="1400" smtClean="0"/>
              <a:t> as outgroup to look for alleles with negative epistatic effect</a:t>
            </a:r>
          </a:p>
          <a:p>
            <a:pPr lvl="1" eaLnBrk="1" hangingPunct="1">
              <a:lnSpc>
                <a:spcPct val="80000"/>
              </a:lnSpc>
            </a:pPr>
            <a:r>
              <a:rPr lang="en-US" sz="1400" smtClean="0">
                <a:solidFill>
                  <a:schemeClr val="bg1"/>
                </a:solidFill>
              </a:rPr>
              <a:t>Compare allele frequency patterns with the fitness landscape</a:t>
            </a:r>
          </a:p>
          <a:p>
            <a:pPr eaLnBrk="1" hangingPunct="1">
              <a:lnSpc>
                <a:spcPct val="80000"/>
              </a:lnSpc>
            </a:pPr>
            <a:r>
              <a:rPr lang="en-US" sz="1400" smtClean="0"/>
              <a:t>Pilot study in genes with temperature-sensitive mutants and “epistatic” interactions (synthetic lethal, synthetic-sick, over-expression, etc)</a:t>
            </a:r>
          </a:p>
          <a:p>
            <a:pPr lvl="1" eaLnBrk="1" hangingPunct="1">
              <a:lnSpc>
                <a:spcPct val="80000"/>
              </a:lnSpc>
            </a:pPr>
            <a:r>
              <a:rPr lang="en-US" sz="1400" smtClean="0"/>
              <a:t>Informatics, molecular evolution, followed by association analysis in the network</a:t>
            </a:r>
          </a:p>
          <a:p>
            <a:pPr eaLnBrk="1" hangingPunct="1">
              <a:lnSpc>
                <a:spcPct val="80000"/>
              </a:lnSpc>
            </a:pPr>
            <a:r>
              <a:rPr lang="en-US" sz="1400" smtClean="0"/>
              <a:t>Interacting domains?</a:t>
            </a:r>
          </a:p>
          <a:p>
            <a:pPr lvl="1" eaLnBrk="1" hangingPunct="1">
              <a:lnSpc>
                <a:spcPct val="80000"/>
              </a:lnSpc>
            </a:pPr>
            <a:r>
              <a:rPr lang="en-US" sz="1400" smtClean="0"/>
              <a:t>See Kim et al, 2006, 2007</a:t>
            </a:r>
          </a:p>
          <a:p>
            <a:pPr eaLnBrk="1" hangingPunct="1">
              <a:lnSpc>
                <a:spcPct val="80000"/>
              </a:lnSpc>
            </a:pPr>
            <a:r>
              <a:rPr lang="en-US" sz="1400" smtClean="0"/>
              <a:t>Expand to whole-genome inference </a:t>
            </a:r>
          </a:p>
          <a:p>
            <a:pPr lvl="1" eaLnBrk="1" hangingPunct="1">
              <a:lnSpc>
                <a:spcPct val="80000"/>
              </a:lnSpc>
            </a:pPr>
            <a:r>
              <a:rPr lang="en-US" sz="1400" smtClean="0"/>
              <a:t>LRT or AIC based comparison of different two-locus models. </a:t>
            </a:r>
          </a:p>
          <a:p>
            <a:pPr lvl="1" eaLnBrk="1" hangingPunct="1">
              <a:lnSpc>
                <a:spcPct val="80000"/>
              </a:lnSpc>
            </a:pPr>
            <a:r>
              <a:rPr lang="en-US" sz="1400" smtClean="0"/>
              <a:t>The null model is non-interactive. Alternative models: interaction among loci </a:t>
            </a:r>
          </a:p>
        </p:txBody>
      </p:sp>
      <p:sp>
        <p:nvSpPr>
          <p:cNvPr id="74756" name="Rectangle 4"/>
          <p:cNvSpPr>
            <a:spLocks noChangeArrowheads="1"/>
          </p:cNvSpPr>
          <p:nvPr/>
        </p:nvSpPr>
        <p:spPr bwMode="auto">
          <a:xfrm>
            <a:off x="1717675" y="3311525"/>
            <a:ext cx="6065838" cy="246063"/>
          </a:xfrm>
          <a:prstGeom prst="rect">
            <a:avLst/>
          </a:prstGeom>
          <a:noFill/>
          <a:ln w="9525">
            <a:no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5800" y="257175"/>
            <a:ext cx="7772400" cy="1143000"/>
          </a:xfrm>
        </p:spPr>
        <p:txBody>
          <a:bodyPr/>
          <a:lstStyle/>
          <a:p>
            <a:pPr eaLnBrk="1" hangingPunct="1"/>
            <a:r>
              <a:rPr lang="en-US" sz="2000" smtClean="0"/>
              <a:t>Initial mitotic asymmetry is negatively associated with chronological life span among strains. </a:t>
            </a:r>
          </a:p>
        </p:txBody>
      </p:sp>
      <p:grpSp>
        <p:nvGrpSpPr>
          <p:cNvPr id="75779" name="Group 7"/>
          <p:cNvGrpSpPr>
            <a:grpSpLocks/>
          </p:cNvGrpSpPr>
          <p:nvPr/>
        </p:nvGrpSpPr>
        <p:grpSpPr bwMode="auto">
          <a:xfrm>
            <a:off x="4367213" y="1271588"/>
            <a:ext cx="4545012" cy="4611687"/>
            <a:chOff x="1599" y="1189"/>
            <a:chExt cx="2863" cy="2905"/>
          </a:xfrm>
        </p:grpSpPr>
        <p:pic>
          <p:nvPicPr>
            <p:cNvPr id="75782" name="Picture 3" descr="110706"/>
            <p:cNvPicPr>
              <a:picLocks noChangeAspect="1" noChangeArrowheads="1"/>
            </p:cNvPicPr>
            <p:nvPr/>
          </p:nvPicPr>
          <p:blipFill>
            <a:blip r:embed="rId2" cstate="print"/>
            <a:srcRect/>
            <a:stretch>
              <a:fillRect/>
            </a:stretch>
          </p:blipFill>
          <p:spPr bwMode="auto">
            <a:xfrm>
              <a:off x="1599" y="1189"/>
              <a:ext cx="2863" cy="2905"/>
            </a:xfrm>
            <a:prstGeom prst="rect">
              <a:avLst/>
            </a:prstGeom>
            <a:noFill/>
            <a:ln w="9525">
              <a:noFill/>
              <a:miter lim="800000"/>
              <a:headEnd/>
              <a:tailEnd/>
            </a:ln>
          </p:spPr>
        </p:pic>
        <p:sp>
          <p:nvSpPr>
            <p:cNvPr id="75783" name="Text Box 4"/>
            <p:cNvSpPr txBox="1">
              <a:spLocks noChangeArrowheads="1"/>
            </p:cNvSpPr>
            <p:nvPr/>
          </p:nvSpPr>
          <p:spPr bwMode="auto">
            <a:xfrm>
              <a:off x="3523" y="1557"/>
              <a:ext cx="655" cy="442"/>
            </a:xfrm>
            <a:prstGeom prst="rect">
              <a:avLst/>
            </a:prstGeom>
            <a:noFill/>
            <a:ln w="38100">
              <a:noFill/>
              <a:miter lim="800000"/>
              <a:headEnd/>
              <a:tailEnd/>
            </a:ln>
          </p:spPr>
          <p:txBody>
            <a:bodyPr wrap="none">
              <a:spAutoFit/>
            </a:bodyPr>
            <a:lstStyle/>
            <a:p>
              <a:r>
                <a:rPr lang="en-US" sz="2000">
                  <a:solidFill>
                    <a:schemeClr val="bg2"/>
                  </a:solidFill>
                </a:rPr>
                <a:t>R</a:t>
              </a:r>
              <a:r>
                <a:rPr lang="en-US" sz="2000" baseline="30000">
                  <a:solidFill>
                    <a:schemeClr val="bg2"/>
                  </a:solidFill>
                </a:rPr>
                <a:t>2</a:t>
              </a:r>
              <a:r>
                <a:rPr lang="en-US" sz="2000">
                  <a:solidFill>
                    <a:schemeClr val="bg2"/>
                  </a:solidFill>
                </a:rPr>
                <a:t>=0.53</a:t>
              </a:r>
            </a:p>
            <a:p>
              <a:r>
                <a:rPr lang="en-US" sz="2000">
                  <a:solidFill>
                    <a:schemeClr val="bg2"/>
                  </a:solidFill>
                </a:rPr>
                <a:t>P=0.01</a:t>
              </a:r>
            </a:p>
          </p:txBody>
        </p:sp>
      </p:grpSp>
      <p:sp>
        <p:nvSpPr>
          <p:cNvPr id="75780" name="Text Box 5"/>
          <p:cNvSpPr txBox="1">
            <a:spLocks noChangeArrowheads="1"/>
          </p:cNvSpPr>
          <p:nvPr/>
        </p:nvSpPr>
        <p:spPr bwMode="auto">
          <a:xfrm>
            <a:off x="6927850" y="2598738"/>
            <a:ext cx="1692275" cy="396875"/>
          </a:xfrm>
          <a:prstGeom prst="rect">
            <a:avLst/>
          </a:prstGeom>
          <a:noFill/>
          <a:ln w="38100">
            <a:noFill/>
            <a:miter lim="800000"/>
            <a:headEnd/>
            <a:tailEnd/>
          </a:ln>
        </p:spPr>
        <p:txBody>
          <a:bodyPr wrap="none">
            <a:spAutoFit/>
          </a:bodyPr>
          <a:lstStyle/>
          <a:p>
            <a:r>
              <a:rPr lang="en-US" sz="2000" b="0">
                <a:solidFill>
                  <a:schemeClr val="bg2"/>
                </a:solidFill>
              </a:rPr>
              <a:t>Qin et al, 2008</a:t>
            </a:r>
          </a:p>
        </p:txBody>
      </p:sp>
      <p:sp>
        <p:nvSpPr>
          <p:cNvPr id="75781" name="AutoShape 8"/>
          <p:cNvSpPr>
            <a:spLocks noChangeArrowheads="1"/>
          </p:cNvSpPr>
          <p:nvPr/>
        </p:nvSpPr>
        <p:spPr bwMode="auto">
          <a:xfrm>
            <a:off x="201613" y="1885950"/>
            <a:ext cx="4173537" cy="3506788"/>
          </a:xfrm>
          <a:prstGeom prst="roundRect">
            <a:avLst>
              <a:gd name="adj" fmla="val 16667"/>
            </a:avLst>
          </a:prstGeom>
          <a:solidFill>
            <a:schemeClr val="tx1"/>
          </a:solidFill>
          <a:ln w="38100">
            <a:solidFill>
              <a:schemeClr val="bg2"/>
            </a:solidFill>
            <a:round/>
            <a:headEnd/>
            <a:tailEnd/>
          </a:ln>
        </p:spPr>
        <p:txBody>
          <a:bodyPr anchor="ctr">
            <a:spAutoFit/>
          </a:bodyPr>
          <a:lstStyle/>
          <a:p>
            <a:pPr algn="l"/>
            <a:r>
              <a:rPr lang="en-US" sz="2000" b="0">
                <a:solidFill>
                  <a:schemeClr val="bg1"/>
                </a:solidFill>
              </a:rPr>
              <a:t>Work in progress:</a:t>
            </a:r>
          </a:p>
          <a:p>
            <a:pPr algn="l"/>
            <a:endParaRPr lang="en-US" sz="2000" b="0">
              <a:solidFill>
                <a:schemeClr val="bg2"/>
              </a:solidFill>
            </a:endParaRPr>
          </a:p>
          <a:p>
            <a:pPr algn="l"/>
            <a:r>
              <a:rPr lang="en-US" sz="2000" b="0">
                <a:solidFill>
                  <a:schemeClr val="bg2"/>
                </a:solidFill>
              </a:rPr>
              <a:t>Genome-wide association study of the sequenced strains</a:t>
            </a:r>
          </a:p>
          <a:p>
            <a:pPr algn="l"/>
            <a:endParaRPr lang="en-US" sz="2000" b="0">
              <a:solidFill>
                <a:schemeClr val="bg2"/>
              </a:solidFill>
            </a:endParaRPr>
          </a:p>
          <a:p>
            <a:pPr algn="l"/>
            <a:r>
              <a:rPr lang="en-US" sz="2000" b="0">
                <a:solidFill>
                  <a:schemeClr val="bg2"/>
                </a:solidFill>
              </a:rPr>
              <a:t>Phenotype both the sequenced strains and the deletion collection.</a:t>
            </a:r>
          </a:p>
          <a:p>
            <a:pPr algn="l"/>
            <a:endParaRPr lang="en-US" sz="2000" b="0">
              <a:solidFill>
                <a:schemeClr val="bg2"/>
              </a:solidFill>
            </a:endParaRPr>
          </a:p>
          <a:p>
            <a:pPr algn="l"/>
            <a:r>
              <a:rPr lang="en-US" sz="2000" b="0">
                <a:solidFill>
                  <a:schemeClr val="bg2"/>
                </a:solidFill>
              </a:rPr>
              <a:t>Similar to Andersen and Gottschling 2008.</a:t>
            </a:r>
            <a:endParaRPr lang="en-US" sz="200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92088" y="196850"/>
            <a:ext cx="7772400" cy="1143000"/>
          </a:xfrm>
        </p:spPr>
        <p:txBody>
          <a:bodyPr/>
          <a:lstStyle/>
          <a:p>
            <a:pPr eaLnBrk="1" hangingPunct="1"/>
            <a:r>
              <a:rPr lang="en-US" sz="2400" smtClean="0"/>
              <a:t>The key steps:</a:t>
            </a:r>
            <a:br>
              <a:rPr lang="en-US" sz="2400" smtClean="0"/>
            </a:br>
            <a:endParaRPr lang="en-US" sz="2400" smtClean="0"/>
          </a:p>
        </p:txBody>
      </p:sp>
      <p:sp>
        <p:nvSpPr>
          <p:cNvPr id="76803" name="Rectangle 3"/>
          <p:cNvSpPr>
            <a:spLocks noChangeArrowheads="1"/>
          </p:cNvSpPr>
          <p:nvPr/>
        </p:nvSpPr>
        <p:spPr bwMode="auto">
          <a:xfrm>
            <a:off x="1717675" y="3311525"/>
            <a:ext cx="6065838" cy="246063"/>
          </a:xfrm>
          <a:prstGeom prst="rect">
            <a:avLst/>
          </a:prstGeom>
          <a:noFill/>
          <a:ln w="9525">
            <a:noFill/>
            <a:miter lim="800000"/>
            <a:headEnd/>
            <a:tailEnd/>
          </a:ln>
        </p:spPr>
        <p:txBody>
          <a:bodyPr wrap="none" anchor="ctr"/>
          <a:lstStyle/>
          <a:p>
            <a:endParaRPr lang="en-US"/>
          </a:p>
        </p:txBody>
      </p:sp>
      <p:sp>
        <p:nvSpPr>
          <p:cNvPr id="76804" name="Rectangle 7"/>
          <p:cNvSpPr>
            <a:spLocks noGrp="1" noChangeArrowheads="1"/>
          </p:cNvSpPr>
          <p:nvPr>
            <p:ph idx="1"/>
          </p:nvPr>
        </p:nvSpPr>
        <p:spPr>
          <a:xfrm>
            <a:off x="1677988" y="1277938"/>
            <a:ext cx="6516687" cy="4041775"/>
          </a:xfrm>
        </p:spPr>
        <p:txBody>
          <a:bodyPr/>
          <a:lstStyle/>
          <a:p>
            <a:pPr eaLnBrk="1" hangingPunct="1">
              <a:spcBef>
                <a:spcPct val="0"/>
              </a:spcBef>
              <a:buFont typeface="Wingdings" charset="2"/>
              <a:buChar char="q"/>
            </a:pPr>
            <a:r>
              <a:rPr lang="en-US" sz="2400" smtClean="0"/>
              <a:t>Compare the observed genotypic distributions in different yeast populations and to the fitness landscape based on models of epistasis. </a:t>
            </a:r>
          </a:p>
          <a:p>
            <a:pPr eaLnBrk="1" hangingPunct="1">
              <a:spcBef>
                <a:spcPct val="0"/>
              </a:spcBef>
              <a:buFont typeface="Wingdings" charset="2"/>
              <a:buChar char="q"/>
            </a:pPr>
            <a:endParaRPr lang="en-US" sz="2400" smtClean="0"/>
          </a:p>
          <a:p>
            <a:pPr eaLnBrk="1" hangingPunct="1">
              <a:spcBef>
                <a:spcPct val="0"/>
              </a:spcBef>
              <a:buFont typeface="Wingdings" charset="2"/>
              <a:buChar char="q"/>
            </a:pPr>
            <a:r>
              <a:rPr lang="en-US" sz="2400" smtClean="0"/>
              <a:t>For example, difference between clinical isolates and other strains can provide clues on the pathogenic ability of the clinical isolates.</a:t>
            </a:r>
          </a:p>
          <a:p>
            <a:pPr eaLnBrk="1" hangingPunct="1">
              <a:spcBef>
                <a:spcPct val="0"/>
              </a:spcBef>
              <a:buFont typeface="Wingdings" charset="2"/>
              <a:buChar char="q"/>
            </a:pPr>
            <a:endParaRPr lang="en-US" sz="2400" smtClean="0"/>
          </a:p>
          <a:p>
            <a:pPr eaLnBrk="1" hangingPunct="1">
              <a:spcBef>
                <a:spcPct val="0"/>
              </a:spcBef>
              <a:buFont typeface="Wingdings" charset="2"/>
              <a:buChar char="q"/>
            </a:pPr>
            <a:r>
              <a:rPr lang="en-US" sz="2400" smtClean="0"/>
              <a:t>Fitness landscape can pinpoint the adaptive allelic interactions. </a:t>
            </a:r>
          </a:p>
          <a:p>
            <a:pPr eaLnBrk="1" hangingPunct="1">
              <a:buFont typeface="Wingdings" charset="2"/>
              <a:buChar char="q"/>
            </a:pPr>
            <a:endParaRPr lang="en-US" sz="240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smtClean="0"/>
              <a:t>How do we define aging at the molecular level? 	</a:t>
            </a:r>
          </a:p>
        </p:txBody>
      </p:sp>
      <p:sp>
        <p:nvSpPr>
          <p:cNvPr id="77827" name="Content Placeholder 2"/>
          <p:cNvSpPr>
            <a:spLocks noGrp="1"/>
          </p:cNvSpPr>
          <p:nvPr>
            <p:ph idx="1"/>
          </p:nvPr>
        </p:nvSpPr>
        <p:spPr/>
        <p:txBody>
          <a:bodyPr/>
          <a:lstStyle/>
          <a:p>
            <a:r>
              <a:rPr lang="en-US" smtClean="0"/>
              <a:t>This is related to the overall fitness of the cells.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i="1" smtClean="0"/>
              <a:t>Saccharomyces</a:t>
            </a:r>
            <a:r>
              <a:rPr lang="en-US" smtClean="0"/>
              <a:t> species</a:t>
            </a:r>
          </a:p>
        </p:txBody>
      </p:sp>
      <p:sp>
        <p:nvSpPr>
          <p:cNvPr id="78851" name="Rectangle 3"/>
          <p:cNvSpPr>
            <a:spLocks noGrp="1" noChangeArrowheads="1"/>
          </p:cNvSpPr>
          <p:nvPr>
            <p:ph type="body" idx="1"/>
          </p:nvPr>
        </p:nvSpPr>
        <p:spPr/>
        <p:txBody>
          <a:bodyPr/>
          <a:lstStyle/>
          <a:p>
            <a:pPr eaLnBrk="1" hangingPunct="1"/>
            <a:endParaRPr lang="en-US" smtClean="0"/>
          </a:p>
        </p:txBody>
      </p:sp>
      <p:pic>
        <p:nvPicPr>
          <p:cNvPr id="78852" name="Picture 5" descr="sacch_phlog"/>
          <p:cNvPicPr>
            <a:picLocks noChangeAspect="1" noChangeArrowheads="1"/>
          </p:cNvPicPr>
          <p:nvPr/>
        </p:nvPicPr>
        <p:blipFill>
          <a:blip r:embed="rId2" cstate="print"/>
          <a:srcRect/>
          <a:stretch>
            <a:fillRect/>
          </a:stretch>
        </p:blipFill>
        <p:spPr bwMode="auto">
          <a:xfrm>
            <a:off x="1374775" y="1241425"/>
            <a:ext cx="6919913" cy="5345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146050"/>
            <a:ext cx="7772400" cy="830263"/>
          </a:xfrm>
        </p:spPr>
        <p:txBody>
          <a:bodyPr/>
          <a:lstStyle/>
          <a:p>
            <a:pPr eaLnBrk="1" hangingPunct="1"/>
            <a:r>
              <a:rPr lang="en-US" altLang="zh-CN" sz="2000" smtClean="0">
                <a:ea typeface="宋体" charset="-122"/>
              </a:rPr>
              <a:t>Overview of candidate projects </a:t>
            </a:r>
            <a:endParaRPr lang="en-US" sz="2000" smtClean="0">
              <a:ea typeface="宋体" charset="-122"/>
            </a:endParaRPr>
          </a:p>
        </p:txBody>
      </p:sp>
      <p:sp>
        <p:nvSpPr>
          <p:cNvPr id="79875" name="Rectangle 3"/>
          <p:cNvSpPr>
            <a:spLocks noGrp="1" noChangeArrowheads="1"/>
          </p:cNvSpPr>
          <p:nvPr>
            <p:ph type="body" idx="1"/>
          </p:nvPr>
        </p:nvSpPr>
        <p:spPr>
          <a:xfrm>
            <a:off x="730250" y="1154113"/>
            <a:ext cx="8093075" cy="4878387"/>
          </a:xfrm>
        </p:spPr>
        <p:txBody>
          <a:bodyPr/>
          <a:lstStyle/>
          <a:p>
            <a:pPr eaLnBrk="1" hangingPunct="1">
              <a:lnSpc>
                <a:spcPct val="80000"/>
              </a:lnSpc>
            </a:pPr>
            <a:r>
              <a:rPr lang="en-US" altLang="zh-CN" sz="2400" smtClean="0">
                <a:ea typeface="宋体" charset="-122"/>
              </a:rPr>
              <a:t>Natural variation in life span and genomic instability in </a:t>
            </a:r>
            <a:r>
              <a:rPr lang="en-US" altLang="zh-CN" sz="2400" i="1" smtClean="0">
                <a:ea typeface="宋体" charset="-122"/>
              </a:rPr>
              <a:t>S. cerevisiae</a:t>
            </a:r>
            <a:r>
              <a:rPr lang="en-US" altLang="zh-CN" sz="2400" smtClean="0">
                <a:ea typeface="宋体" charset="-122"/>
              </a:rPr>
              <a:t> </a:t>
            </a:r>
          </a:p>
          <a:p>
            <a:pPr lvl="1" eaLnBrk="1" hangingPunct="1">
              <a:lnSpc>
                <a:spcPct val="80000"/>
              </a:lnSpc>
            </a:pPr>
            <a:r>
              <a:rPr lang="en-US" altLang="zh-CN" sz="2400" smtClean="0">
                <a:ea typeface="宋体" charset="-122"/>
              </a:rPr>
              <a:t>QTL study </a:t>
            </a:r>
          </a:p>
          <a:p>
            <a:pPr lvl="1" eaLnBrk="1" hangingPunct="1">
              <a:lnSpc>
                <a:spcPct val="80000"/>
              </a:lnSpc>
            </a:pPr>
            <a:r>
              <a:rPr lang="en-US" altLang="zh-CN" sz="2400" smtClean="0">
                <a:ea typeface="宋体" charset="-122"/>
              </a:rPr>
              <a:t>Pleiotropic effects of longevity genes through gene network and pathways</a:t>
            </a:r>
          </a:p>
          <a:p>
            <a:pPr lvl="1" eaLnBrk="1" hangingPunct="1">
              <a:lnSpc>
                <a:spcPct val="80000"/>
              </a:lnSpc>
            </a:pPr>
            <a:r>
              <a:rPr lang="en-US" altLang="zh-CN" sz="2400" smtClean="0">
                <a:ea typeface="宋体" charset="-122"/>
              </a:rPr>
              <a:t>Preliminary data and strains are available. </a:t>
            </a:r>
          </a:p>
          <a:p>
            <a:pPr lvl="1" eaLnBrk="1" hangingPunct="1">
              <a:lnSpc>
                <a:spcPct val="80000"/>
              </a:lnSpc>
            </a:pPr>
            <a:r>
              <a:rPr lang="en-US" altLang="zh-CN" sz="2400" smtClean="0">
                <a:ea typeface="宋体" charset="-122"/>
              </a:rPr>
              <a:t>Try NSF career award, Glen Foundation, AFAR, NIA, etc </a:t>
            </a:r>
          </a:p>
          <a:p>
            <a:pPr lvl="1" eaLnBrk="1" hangingPunct="1">
              <a:lnSpc>
                <a:spcPct val="80000"/>
              </a:lnSpc>
            </a:pPr>
            <a:r>
              <a:rPr lang="en-US" altLang="zh-CN" sz="2400" smtClean="0">
                <a:ea typeface="宋体" charset="-122"/>
              </a:rPr>
              <a:t>A collaborative proposal with PIs at the UC </a:t>
            </a:r>
          </a:p>
          <a:p>
            <a:pPr lvl="1" eaLnBrk="1" hangingPunct="1">
              <a:lnSpc>
                <a:spcPct val="80000"/>
              </a:lnSpc>
            </a:pPr>
            <a:endParaRPr lang="en-US" altLang="zh-CN" sz="2400" smtClean="0">
              <a:ea typeface="宋体" charset="-122"/>
            </a:endParaRPr>
          </a:p>
          <a:p>
            <a:pPr eaLnBrk="1" hangingPunct="1">
              <a:lnSpc>
                <a:spcPct val="80000"/>
              </a:lnSpc>
            </a:pPr>
            <a:r>
              <a:rPr lang="en-US" altLang="zh-CN" sz="2400" smtClean="0">
                <a:ea typeface="宋体" charset="-122"/>
              </a:rPr>
              <a:t>Epistasis and gene/protein networks</a:t>
            </a:r>
          </a:p>
          <a:p>
            <a:pPr lvl="1" eaLnBrk="1" hangingPunct="1">
              <a:lnSpc>
                <a:spcPct val="80000"/>
              </a:lnSpc>
            </a:pPr>
            <a:r>
              <a:rPr lang="en-US" altLang="zh-CN" sz="2400" smtClean="0">
                <a:ea typeface="宋体" charset="-122"/>
              </a:rPr>
              <a:t>Phenotypic capacitors and network buffering</a:t>
            </a:r>
          </a:p>
          <a:p>
            <a:pPr lvl="1" eaLnBrk="1" hangingPunct="1">
              <a:lnSpc>
                <a:spcPct val="80000"/>
              </a:lnSpc>
            </a:pPr>
            <a:r>
              <a:rPr lang="en-US" sz="2400" smtClean="0"/>
              <a:t>Yeast gene/protein networks</a:t>
            </a:r>
          </a:p>
          <a:p>
            <a:pPr lvl="1" eaLnBrk="1" hangingPunct="1">
              <a:lnSpc>
                <a:spcPct val="80000"/>
              </a:lnSpc>
            </a:pPr>
            <a:r>
              <a:rPr lang="en-US" sz="2400" smtClean="0"/>
              <a:t>Human gene/protein networks</a:t>
            </a:r>
          </a:p>
          <a:p>
            <a:pPr eaLnBrk="1" hangingPunct="1">
              <a:lnSpc>
                <a:spcPct val="80000"/>
              </a:lnSpc>
            </a:pPr>
            <a:endParaRPr lang="en-US" altLang="zh-CN" sz="2400" smtClean="0">
              <a:ea typeface="宋体"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eaLnBrk="1" hangingPunct="1"/>
            <a:r>
              <a:rPr lang="en-US" smtClean="0"/>
              <a:t>A working definition of (cellular) aging.</a:t>
            </a:r>
          </a:p>
        </p:txBody>
      </p:sp>
      <p:graphicFrame>
        <p:nvGraphicFramePr>
          <p:cNvPr id="3074" name="Object 2"/>
          <p:cNvGraphicFramePr>
            <a:graphicFrameLocks noChangeAspect="1"/>
          </p:cNvGraphicFramePr>
          <p:nvPr/>
        </p:nvGraphicFramePr>
        <p:xfrm>
          <a:off x="2498725" y="2314575"/>
          <a:ext cx="2867025" cy="908050"/>
        </p:xfrm>
        <a:graphic>
          <a:graphicData uri="http://schemas.openxmlformats.org/presentationml/2006/ole">
            <p:oleObj spid="_x0000_s3074" name="Equation" r:id="rId3" imgW="1244520" imgH="393480" progId="Equation.3">
              <p:embed/>
            </p:oleObj>
          </a:graphicData>
        </a:graphic>
      </p:graphicFrame>
      <p:sp>
        <p:nvSpPr>
          <p:cNvPr id="3076" name="Rectangle 3"/>
          <p:cNvSpPr>
            <a:spLocks noChangeArrowheads="1"/>
          </p:cNvSpPr>
          <p:nvPr/>
        </p:nvSpPr>
        <p:spPr bwMode="auto">
          <a:xfrm>
            <a:off x="5846763" y="2546350"/>
            <a:ext cx="2657475" cy="522288"/>
          </a:xfrm>
          <a:prstGeom prst="rect">
            <a:avLst/>
          </a:prstGeom>
          <a:noFill/>
          <a:ln w="9525">
            <a:noFill/>
            <a:miter lim="800000"/>
            <a:headEnd/>
            <a:tailEnd/>
          </a:ln>
        </p:spPr>
        <p:txBody>
          <a:bodyPr wrap="none">
            <a:spAutoFit/>
          </a:bodyPr>
          <a:lstStyle/>
          <a:p>
            <a:r>
              <a:rPr lang="en-US" b="0" i="1">
                <a:solidFill>
                  <a:schemeClr val="bg2"/>
                </a:solidFill>
              </a:rPr>
              <a:t>Gompertz model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0898" name="Picture 9" descr="111605"/>
          <p:cNvPicPr>
            <a:picLocks noChangeAspect="1" noChangeArrowheads="1"/>
          </p:cNvPicPr>
          <p:nvPr/>
        </p:nvPicPr>
        <p:blipFill>
          <a:blip r:embed="rId3" cstate="print"/>
          <a:srcRect/>
          <a:stretch>
            <a:fillRect/>
          </a:stretch>
        </p:blipFill>
        <p:spPr bwMode="auto">
          <a:xfrm>
            <a:off x="4308475" y="1349375"/>
            <a:ext cx="4835525" cy="4673600"/>
          </a:xfrm>
          <a:prstGeom prst="rect">
            <a:avLst/>
          </a:prstGeom>
          <a:noFill/>
          <a:ln w="9525">
            <a:noFill/>
            <a:miter lim="800000"/>
            <a:headEnd/>
            <a:tailEnd/>
          </a:ln>
        </p:spPr>
      </p:pic>
      <p:pic>
        <p:nvPicPr>
          <p:cNvPr id="80899" name="Picture 2" descr="barplot"/>
          <p:cNvPicPr>
            <a:picLocks noChangeAspect="1" noChangeArrowheads="1"/>
          </p:cNvPicPr>
          <p:nvPr/>
        </p:nvPicPr>
        <p:blipFill>
          <a:blip r:embed="rId4" cstate="print"/>
          <a:srcRect/>
          <a:stretch>
            <a:fillRect/>
          </a:stretch>
        </p:blipFill>
        <p:spPr bwMode="auto">
          <a:xfrm>
            <a:off x="0" y="1289050"/>
            <a:ext cx="4619625" cy="4611688"/>
          </a:xfrm>
          <a:prstGeom prst="rect">
            <a:avLst/>
          </a:prstGeom>
          <a:noFill/>
          <a:ln w="9525">
            <a:noFill/>
            <a:miter lim="800000"/>
            <a:headEnd/>
            <a:tailEnd/>
          </a:ln>
        </p:spPr>
      </p:pic>
      <p:sp>
        <p:nvSpPr>
          <p:cNvPr id="80900" name="Rectangle 3"/>
          <p:cNvSpPr>
            <a:spLocks noGrp="1" noChangeArrowheads="1"/>
          </p:cNvSpPr>
          <p:nvPr>
            <p:ph type="title"/>
          </p:nvPr>
        </p:nvSpPr>
        <p:spPr>
          <a:xfrm>
            <a:off x="414338" y="295275"/>
            <a:ext cx="8488362" cy="1143000"/>
          </a:xfrm>
        </p:spPr>
        <p:txBody>
          <a:bodyPr/>
          <a:lstStyle/>
          <a:p>
            <a:pPr algn="ctr" eaLnBrk="1" hangingPunct="1"/>
            <a:r>
              <a:rPr lang="en-US" sz="2000" smtClean="0"/>
              <a:t>Natural isolates have longer replicative life span but shorter chronological life span than lab strains do. </a:t>
            </a:r>
          </a:p>
        </p:txBody>
      </p:sp>
      <p:sp>
        <p:nvSpPr>
          <p:cNvPr id="80901" name="Text Box 5"/>
          <p:cNvSpPr txBox="1">
            <a:spLocks noChangeArrowheads="1"/>
          </p:cNvSpPr>
          <p:nvPr/>
        </p:nvSpPr>
        <p:spPr bwMode="auto">
          <a:xfrm rot="10800000">
            <a:off x="38100" y="2543175"/>
            <a:ext cx="274638" cy="2373313"/>
          </a:xfrm>
          <a:prstGeom prst="rect">
            <a:avLst/>
          </a:prstGeom>
          <a:solidFill>
            <a:schemeClr val="tx1"/>
          </a:solidFill>
          <a:ln w="38100">
            <a:noFill/>
            <a:miter lim="800000"/>
            <a:headEnd/>
            <a:tailEnd/>
          </a:ln>
        </p:spPr>
        <p:txBody>
          <a:bodyPr vert="eaVert" lIns="0" tIns="0" rIns="0" bIns="0">
            <a:spAutoFit/>
          </a:bodyPr>
          <a:lstStyle/>
          <a:p>
            <a:r>
              <a:rPr lang="en-US" sz="1800">
                <a:solidFill>
                  <a:schemeClr val="bg2"/>
                </a:solidFill>
              </a:rPr>
              <a:t>Frequency</a:t>
            </a:r>
          </a:p>
        </p:txBody>
      </p:sp>
      <p:sp>
        <p:nvSpPr>
          <p:cNvPr id="80902" name="Text Box 6"/>
          <p:cNvSpPr txBox="1">
            <a:spLocks noChangeArrowheads="1"/>
          </p:cNvSpPr>
          <p:nvPr/>
        </p:nvSpPr>
        <p:spPr bwMode="auto">
          <a:xfrm>
            <a:off x="747713" y="5489575"/>
            <a:ext cx="3543300" cy="366713"/>
          </a:xfrm>
          <a:prstGeom prst="rect">
            <a:avLst/>
          </a:prstGeom>
          <a:solidFill>
            <a:schemeClr val="tx1"/>
          </a:solidFill>
          <a:ln w="38100">
            <a:noFill/>
            <a:miter lim="800000"/>
            <a:headEnd/>
            <a:tailEnd/>
          </a:ln>
        </p:spPr>
        <p:txBody>
          <a:bodyPr wrap="none">
            <a:spAutoFit/>
          </a:bodyPr>
          <a:lstStyle/>
          <a:p>
            <a:r>
              <a:rPr lang="en-US" sz="1800">
                <a:solidFill>
                  <a:schemeClr val="bg2"/>
                </a:solidFill>
              </a:rPr>
              <a:t>Replicative lifespan (cell divisions)</a:t>
            </a:r>
          </a:p>
        </p:txBody>
      </p:sp>
      <p:sp>
        <p:nvSpPr>
          <p:cNvPr id="80903" name="Text Box 8"/>
          <p:cNvSpPr txBox="1">
            <a:spLocks noChangeArrowheads="1"/>
          </p:cNvSpPr>
          <p:nvPr/>
        </p:nvSpPr>
        <p:spPr bwMode="auto">
          <a:xfrm>
            <a:off x="6627813" y="6156325"/>
            <a:ext cx="2516187" cy="701675"/>
          </a:xfrm>
          <a:prstGeom prst="rect">
            <a:avLst/>
          </a:prstGeom>
          <a:noFill/>
          <a:ln w="38100">
            <a:noFill/>
            <a:miter lim="800000"/>
            <a:headEnd/>
            <a:tailEnd/>
          </a:ln>
        </p:spPr>
        <p:txBody>
          <a:bodyPr lIns="0" rIns="0">
            <a:spAutoFit/>
          </a:bodyPr>
          <a:lstStyle/>
          <a:p>
            <a:r>
              <a:rPr lang="en-US" sz="2000" b="0" i="1">
                <a:solidFill>
                  <a:schemeClr val="tx1"/>
                </a:solidFill>
              </a:rPr>
              <a:t>Qin and Lu, 06 </a:t>
            </a:r>
          </a:p>
          <a:p>
            <a:r>
              <a:rPr lang="en-US" sz="2000" b="0" i="1">
                <a:solidFill>
                  <a:schemeClr val="tx1"/>
                </a:solidFill>
              </a:rPr>
              <a:t>Exp Gerontology</a:t>
            </a:r>
          </a:p>
        </p:txBody>
      </p:sp>
      <p:sp>
        <p:nvSpPr>
          <p:cNvPr id="80904" name="Text Box 10"/>
          <p:cNvSpPr txBox="1">
            <a:spLocks noChangeArrowheads="1"/>
          </p:cNvSpPr>
          <p:nvPr/>
        </p:nvSpPr>
        <p:spPr bwMode="auto">
          <a:xfrm>
            <a:off x="5394325" y="5613400"/>
            <a:ext cx="3041650" cy="366713"/>
          </a:xfrm>
          <a:prstGeom prst="rect">
            <a:avLst/>
          </a:prstGeom>
          <a:solidFill>
            <a:schemeClr val="tx1"/>
          </a:solidFill>
          <a:ln w="38100">
            <a:noFill/>
            <a:miter lim="800000"/>
            <a:headEnd/>
            <a:tailEnd/>
          </a:ln>
        </p:spPr>
        <p:txBody>
          <a:bodyPr wrap="none">
            <a:spAutoFit/>
          </a:bodyPr>
          <a:lstStyle/>
          <a:p>
            <a:r>
              <a:rPr lang="en-US" sz="1800">
                <a:solidFill>
                  <a:schemeClr val="bg2"/>
                </a:solidFill>
              </a:rPr>
              <a:t>Chronological lifespan (days)</a:t>
            </a:r>
          </a:p>
        </p:txBody>
      </p:sp>
      <p:sp>
        <p:nvSpPr>
          <p:cNvPr id="80905" name="Text Box 11"/>
          <p:cNvSpPr txBox="1">
            <a:spLocks noChangeArrowheads="1"/>
          </p:cNvSpPr>
          <p:nvPr/>
        </p:nvSpPr>
        <p:spPr bwMode="auto">
          <a:xfrm>
            <a:off x="6923088" y="6461125"/>
            <a:ext cx="1976437" cy="396875"/>
          </a:xfrm>
          <a:prstGeom prst="rect">
            <a:avLst/>
          </a:prstGeom>
          <a:noFill/>
          <a:ln w="38100">
            <a:noFill/>
            <a:miter lim="800000"/>
            <a:headEnd/>
            <a:tailEnd/>
          </a:ln>
        </p:spPr>
        <p:txBody>
          <a:bodyPr wrap="none">
            <a:spAutoFit/>
          </a:bodyPr>
          <a:lstStyle/>
          <a:p>
            <a:r>
              <a:rPr lang="en-US" sz="2000" b="0">
                <a:solidFill>
                  <a:schemeClr val="bg2"/>
                </a:solidFill>
              </a:rPr>
              <a:t>Qin and Lu, 2006</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52463" y="157163"/>
            <a:ext cx="7772400" cy="1143000"/>
          </a:xfrm>
        </p:spPr>
        <p:txBody>
          <a:bodyPr/>
          <a:lstStyle/>
          <a:p>
            <a:pPr eaLnBrk="1" hangingPunct="1"/>
            <a:r>
              <a:rPr lang="en-US" sz="2000" smtClean="0"/>
              <a:t>Yeast as a model of age-dependent increase of genomic instability</a:t>
            </a:r>
          </a:p>
        </p:txBody>
      </p:sp>
      <p:graphicFrame>
        <p:nvGraphicFramePr>
          <p:cNvPr id="12290" name="Object 4"/>
          <p:cNvGraphicFramePr>
            <a:graphicFrameLocks noChangeAspect="1"/>
          </p:cNvGraphicFramePr>
          <p:nvPr>
            <p:ph idx="1"/>
          </p:nvPr>
        </p:nvGraphicFramePr>
        <p:xfrm>
          <a:off x="1547813" y="1757363"/>
          <a:ext cx="5767387" cy="3983037"/>
        </p:xfrm>
        <a:graphic>
          <a:graphicData uri="http://schemas.openxmlformats.org/presentationml/2006/ole">
            <p:oleObj spid="_x0000_s12290" name="Image" r:id="rId4" imgW="4151384" imgH="2866286" progId="">
              <p:embed/>
            </p:oleObj>
          </a:graphicData>
        </a:graphic>
      </p:graphicFrame>
      <p:sp>
        <p:nvSpPr>
          <p:cNvPr id="12292" name="Text Box 6"/>
          <p:cNvSpPr txBox="1">
            <a:spLocks noChangeArrowheads="1"/>
          </p:cNvSpPr>
          <p:nvPr/>
        </p:nvSpPr>
        <p:spPr bwMode="auto">
          <a:xfrm>
            <a:off x="5756275" y="6438900"/>
            <a:ext cx="3387725" cy="396875"/>
          </a:xfrm>
          <a:prstGeom prst="rect">
            <a:avLst/>
          </a:prstGeom>
          <a:noFill/>
          <a:ln w="38100">
            <a:noFill/>
            <a:miter lim="800000"/>
            <a:headEnd/>
            <a:tailEnd/>
          </a:ln>
        </p:spPr>
        <p:txBody>
          <a:bodyPr lIns="0" rIns="0">
            <a:spAutoFit/>
          </a:bodyPr>
          <a:lstStyle/>
          <a:p>
            <a:r>
              <a:rPr lang="en-US" sz="2000" b="0" i="1">
                <a:solidFill>
                  <a:schemeClr val="bg2"/>
                </a:solidFill>
              </a:rPr>
              <a:t>McMurrary &amp; Gottschling, 04 </a:t>
            </a:r>
          </a:p>
        </p:txBody>
      </p:sp>
      <p:sp>
        <p:nvSpPr>
          <p:cNvPr id="12293" name="Text Box 7"/>
          <p:cNvSpPr txBox="1">
            <a:spLocks noChangeArrowheads="1"/>
          </p:cNvSpPr>
          <p:nvPr/>
        </p:nvSpPr>
        <p:spPr bwMode="auto">
          <a:xfrm>
            <a:off x="2689225" y="1970088"/>
            <a:ext cx="895350" cy="366712"/>
          </a:xfrm>
          <a:prstGeom prst="rect">
            <a:avLst/>
          </a:prstGeom>
          <a:noFill/>
          <a:ln w="38100">
            <a:noFill/>
            <a:miter lim="800000"/>
            <a:headEnd/>
            <a:tailEnd/>
          </a:ln>
        </p:spPr>
        <p:txBody>
          <a:bodyPr wrap="none">
            <a:spAutoFit/>
          </a:bodyPr>
          <a:lstStyle/>
          <a:p>
            <a:r>
              <a:rPr lang="en-US" sz="1800">
                <a:solidFill>
                  <a:schemeClr val="bg2"/>
                </a:solidFill>
              </a:rPr>
              <a:t>Cancer</a:t>
            </a:r>
          </a:p>
        </p:txBody>
      </p:sp>
      <p:sp>
        <p:nvSpPr>
          <p:cNvPr id="12294" name="Text Box 8"/>
          <p:cNvSpPr txBox="1">
            <a:spLocks noChangeArrowheads="1"/>
          </p:cNvSpPr>
          <p:nvPr/>
        </p:nvSpPr>
        <p:spPr bwMode="auto">
          <a:xfrm>
            <a:off x="5551488" y="2028825"/>
            <a:ext cx="692150" cy="366713"/>
          </a:xfrm>
          <a:prstGeom prst="rect">
            <a:avLst/>
          </a:prstGeom>
          <a:noFill/>
          <a:ln w="38100">
            <a:noFill/>
            <a:miter lim="800000"/>
            <a:headEnd/>
            <a:tailEnd/>
          </a:ln>
        </p:spPr>
        <p:txBody>
          <a:bodyPr wrap="none">
            <a:spAutoFit/>
          </a:bodyPr>
          <a:lstStyle/>
          <a:p>
            <a:r>
              <a:rPr lang="en-US" sz="1800">
                <a:solidFill>
                  <a:schemeClr val="bg2"/>
                </a:solidFill>
              </a:rPr>
              <a:t>LOH</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04788" y="293688"/>
            <a:ext cx="7772400" cy="1143000"/>
          </a:xfrm>
        </p:spPr>
        <p:txBody>
          <a:bodyPr/>
          <a:lstStyle/>
          <a:p>
            <a:pPr eaLnBrk="1" hangingPunct="1"/>
            <a:r>
              <a:rPr lang="en-US" smtClean="0"/>
              <a:t>Available genomes of </a:t>
            </a:r>
            <a:r>
              <a:rPr lang="en-US" i="1" smtClean="0"/>
              <a:t>S. cerevisiae</a:t>
            </a:r>
            <a:r>
              <a:rPr lang="en-US" smtClean="0"/>
              <a:t>. </a:t>
            </a:r>
          </a:p>
        </p:txBody>
      </p:sp>
      <p:sp>
        <p:nvSpPr>
          <p:cNvPr id="81923" name="Rectangle 3"/>
          <p:cNvSpPr>
            <a:spLocks noGrp="1" noChangeArrowheads="1"/>
          </p:cNvSpPr>
          <p:nvPr>
            <p:ph type="body" idx="1"/>
          </p:nvPr>
        </p:nvSpPr>
        <p:spPr>
          <a:xfrm>
            <a:off x="1554163" y="1473200"/>
            <a:ext cx="6892925" cy="4548188"/>
          </a:xfrm>
        </p:spPr>
        <p:txBody>
          <a:bodyPr/>
          <a:lstStyle/>
          <a:p>
            <a:pPr eaLnBrk="1" hangingPunct="1">
              <a:lnSpc>
                <a:spcPct val="80000"/>
              </a:lnSpc>
            </a:pPr>
            <a:r>
              <a:rPr lang="en-US" sz="2400" smtClean="0"/>
              <a:t>Currently, eight strains have been sequenced</a:t>
            </a:r>
          </a:p>
          <a:p>
            <a:pPr lvl="1" eaLnBrk="1" hangingPunct="1">
              <a:lnSpc>
                <a:spcPct val="80000"/>
              </a:lnSpc>
            </a:pPr>
            <a:r>
              <a:rPr lang="en-US" sz="2400" smtClean="0"/>
              <a:t>S288c, W303, SK1, RM11, M22, YPS163, YPS128, YJM789</a:t>
            </a:r>
          </a:p>
          <a:p>
            <a:pPr lvl="1" eaLnBrk="1" hangingPunct="1">
              <a:lnSpc>
                <a:spcPct val="80000"/>
              </a:lnSpc>
            </a:pPr>
            <a:endParaRPr lang="en-US" sz="2000" smtClean="0"/>
          </a:p>
          <a:p>
            <a:pPr eaLnBrk="1" hangingPunct="1">
              <a:lnSpc>
                <a:spcPct val="80000"/>
              </a:lnSpc>
            </a:pPr>
            <a:r>
              <a:rPr lang="en-US" sz="2400" smtClean="0"/>
              <a:t>Many yeast strains have been sequenced or soon-to-be sequenced. </a:t>
            </a:r>
          </a:p>
          <a:p>
            <a:pPr lvl="1" eaLnBrk="1" hangingPunct="1">
              <a:lnSpc>
                <a:spcPct val="80000"/>
              </a:lnSpc>
            </a:pPr>
            <a:r>
              <a:rPr lang="en-US" sz="2400" smtClean="0"/>
              <a:t>100 strains to be sequenced by Wustl (Fay and Kruglyak, 2006)</a:t>
            </a:r>
          </a:p>
          <a:p>
            <a:pPr lvl="1" eaLnBrk="1" hangingPunct="1">
              <a:lnSpc>
                <a:spcPct val="80000"/>
              </a:lnSpc>
            </a:pPr>
            <a:r>
              <a:rPr lang="en-US" sz="2400" smtClean="0"/>
              <a:t>14 strains by Sanger Institute</a:t>
            </a:r>
          </a:p>
          <a:p>
            <a:pPr lvl="1" eaLnBrk="1" hangingPunct="1">
              <a:lnSpc>
                <a:spcPct val="80000"/>
              </a:lnSpc>
            </a:pPr>
            <a:endParaRPr lang="en-US" sz="2400" smtClean="0"/>
          </a:p>
          <a:p>
            <a:pPr eaLnBrk="1" hangingPunct="1">
              <a:lnSpc>
                <a:spcPct val="80000"/>
              </a:lnSpc>
            </a:pPr>
            <a:r>
              <a:rPr lang="en-US" sz="2400" smtClean="0"/>
              <a:t>Preliminary genome-wide association scan</a:t>
            </a:r>
          </a:p>
          <a:p>
            <a:pPr lvl="1" eaLnBrk="1" hangingPunct="1">
              <a:lnSpc>
                <a:spcPct val="80000"/>
              </a:lnSpc>
            </a:pPr>
            <a:r>
              <a:rPr lang="en-US" sz="2400" smtClean="0"/>
              <a:t>We will phenotype the strains with sequenced genomes</a:t>
            </a:r>
          </a:p>
          <a:p>
            <a:pPr eaLnBrk="1" hangingPunct="1">
              <a:lnSpc>
                <a:spcPct val="80000"/>
              </a:lnSpc>
            </a:pPr>
            <a:endParaRPr lang="en-US" sz="240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smtClean="0"/>
              <a:t>Traits for GWA analysis using the sequenced strains</a:t>
            </a:r>
          </a:p>
        </p:txBody>
      </p:sp>
      <p:sp>
        <p:nvSpPr>
          <p:cNvPr id="82947" name="Rectangle 3"/>
          <p:cNvSpPr>
            <a:spLocks noGrp="1" noChangeArrowheads="1"/>
          </p:cNvSpPr>
          <p:nvPr>
            <p:ph type="body" idx="1"/>
          </p:nvPr>
        </p:nvSpPr>
        <p:spPr>
          <a:xfrm>
            <a:off x="1997075" y="1270000"/>
            <a:ext cx="6448425" cy="4281488"/>
          </a:xfrm>
        </p:spPr>
        <p:txBody>
          <a:bodyPr/>
          <a:lstStyle/>
          <a:p>
            <a:pPr eaLnBrk="1" hangingPunct="1">
              <a:lnSpc>
                <a:spcPct val="90000"/>
              </a:lnSpc>
            </a:pPr>
            <a:r>
              <a:rPr lang="en-US" sz="2400" smtClean="0"/>
              <a:t>Initial mitotic asymmetry</a:t>
            </a:r>
          </a:p>
          <a:p>
            <a:pPr lvl="1" eaLnBrk="1" hangingPunct="1">
              <a:lnSpc>
                <a:spcPct val="90000"/>
              </a:lnSpc>
            </a:pPr>
            <a:r>
              <a:rPr lang="en-US" sz="2000" smtClean="0"/>
              <a:t>Accounts for 50% variance in CLS</a:t>
            </a:r>
          </a:p>
          <a:p>
            <a:pPr eaLnBrk="1" hangingPunct="1">
              <a:lnSpc>
                <a:spcPct val="90000"/>
              </a:lnSpc>
            </a:pPr>
            <a:endParaRPr lang="en-US" sz="2400" smtClean="0"/>
          </a:p>
          <a:p>
            <a:pPr eaLnBrk="1" hangingPunct="1">
              <a:lnSpc>
                <a:spcPct val="90000"/>
              </a:lnSpc>
            </a:pPr>
            <a:r>
              <a:rPr lang="en-US" sz="2400" smtClean="0"/>
              <a:t>Resistance to paraquat </a:t>
            </a:r>
          </a:p>
          <a:p>
            <a:pPr lvl="1" eaLnBrk="1" hangingPunct="1">
              <a:lnSpc>
                <a:spcPct val="90000"/>
              </a:lnSpc>
            </a:pPr>
            <a:endParaRPr lang="en-US" sz="2000" smtClean="0"/>
          </a:p>
          <a:p>
            <a:pPr eaLnBrk="1" hangingPunct="1">
              <a:lnSpc>
                <a:spcPct val="90000"/>
              </a:lnSpc>
            </a:pPr>
            <a:r>
              <a:rPr lang="en-US" sz="2400" smtClean="0"/>
              <a:t>Tolerance to genomic instability </a:t>
            </a:r>
          </a:p>
          <a:p>
            <a:pPr lvl="1" eaLnBrk="1" hangingPunct="1">
              <a:lnSpc>
                <a:spcPct val="90000"/>
              </a:lnSpc>
            </a:pPr>
            <a:r>
              <a:rPr lang="en-US" sz="2000" smtClean="0"/>
              <a:t>Tg/Tc and bmax</a:t>
            </a:r>
          </a:p>
          <a:p>
            <a:pPr lvl="1" eaLnBrk="1" hangingPunct="1">
              <a:lnSpc>
                <a:spcPct val="90000"/>
              </a:lnSpc>
            </a:pPr>
            <a:r>
              <a:rPr lang="en-US" sz="2000" smtClean="0"/>
              <a:t>Accounts for 30-50% variance in RLS</a:t>
            </a:r>
          </a:p>
          <a:p>
            <a:pPr lvl="1" eaLnBrk="1" hangingPunct="1">
              <a:lnSpc>
                <a:spcPct val="90000"/>
              </a:lnSpc>
              <a:buFontTx/>
              <a:buNone/>
            </a:pPr>
            <a:endParaRPr lang="en-US" sz="2000" smtClean="0"/>
          </a:p>
          <a:p>
            <a:pPr eaLnBrk="1" hangingPunct="1">
              <a:lnSpc>
                <a:spcPct val="90000"/>
              </a:lnSpc>
            </a:pPr>
            <a:r>
              <a:rPr lang="en-US" sz="2400" smtClean="0"/>
              <a:t>RLS and CLS</a:t>
            </a:r>
          </a:p>
          <a:p>
            <a:pPr lvl="1" eaLnBrk="1" hangingPunct="1">
              <a:lnSpc>
                <a:spcPct val="90000"/>
              </a:lnSpc>
            </a:pPr>
            <a:r>
              <a:rPr lang="en-US" sz="2000" smtClean="0"/>
              <a:t>Strains and segregants</a:t>
            </a:r>
          </a:p>
          <a:p>
            <a:pPr eaLnBrk="1" hangingPunct="1">
              <a:lnSpc>
                <a:spcPct val="90000"/>
              </a:lnSpc>
            </a:pPr>
            <a:endParaRPr lang="en-US" sz="2400" smtClean="0"/>
          </a:p>
          <a:p>
            <a:pPr eaLnBrk="1" hangingPunct="1">
              <a:lnSpc>
                <a:spcPct val="90000"/>
              </a:lnSpc>
            </a:pPr>
            <a:endParaRPr lang="en-US" sz="24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Epistasis: the classic view on gene interactions</a:t>
            </a:r>
          </a:p>
        </p:txBody>
      </p:sp>
      <p:pic>
        <p:nvPicPr>
          <p:cNvPr id="83971" name="Picture 3" descr="Moore05Nature"/>
          <p:cNvPicPr>
            <a:picLocks noChangeAspect="1" noChangeArrowheads="1"/>
          </p:cNvPicPr>
          <p:nvPr/>
        </p:nvPicPr>
        <p:blipFill>
          <a:blip r:embed="rId3" cstate="print"/>
          <a:srcRect l="458" b="32320"/>
          <a:stretch>
            <a:fillRect/>
          </a:stretch>
        </p:blipFill>
        <p:spPr bwMode="auto">
          <a:xfrm>
            <a:off x="311150" y="1882775"/>
            <a:ext cx="8621713" cy="3074988"/>
          </a:xfrm>
          <a:prstGeom prst="rect">
            <a:avLst/>
          </a:prstGeom>
          <a:noFill/>
          <a:ln w="9525">
            <a:noFill/>
            <a:miter lim="800000"/>
            <a:headEnd/>
            <a:tailEnd/>
          </a:ln>
        </p:spPr>
      </p:pic>
      <p:sp>
        <p:nvSpPr>
          <p:cNvPr id="83972" name="Text Box 4"/>
          <p:cNvSpPr txBox="1">
            <a:spLocks noChangeArrowheads="1"/>
          </p:cNvSpPr>
          <p:nvPr/>
        </p:nvSpPr>
        <p:spPr bwMode="auto">
          <a:xfrm>
            <a:off x="4343400" y="6342063"/>
            <a:ext cx="4591050" cy="366712"/>
          </a:xfrm>
          <a:prstGeom prst="rect">
            <a:avLst/>
          </a:prstGeom>
          <a:noFill/>
          <a:ln w="38100">
            <a:noFill/>
            <a:miter lim="800000"/>
            <a:headEnd/>
            <a:tailEnd/>
          </a:ln>
        </p:spPr>
        <p:txBody>
          <a:bodyPr wrap="none">
            <a:spAutoFit/>
          </a:bodyPr>
          <a:lstStyle/>
          <a:p>
            <a:r>
              <a:rPr lang="en-US" sz="1800" b="0">
                <a:solidFill>
                  <a:schemeClr val="bg2"/>
                </a:solidFill>
              </a:rPr>
              <a:t>Moore, Nature, 2005, A global view of epistasis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88925" y="292100"/>
            <a:ext cx="7772400" cy="1143000"/>
          </a:xfrm>
        </p:spPr>
        <p:txBody>
          <a:bodyPr/>
          <a:lstStyle/>
          <a:p>
            <a:pPr eaLnBrk="1" hangingPunct="1"/>
            <a:r>
              <a:rPr lang="en-US" smtClean="0"/>
              <a:t>Gene/protein networks: the highthroughput results</a:t>
            </a:r>
          </a:p>
        </p:txBody>
      </p:sp>
      <p:pic>
        <p:nvPicPr>
          <p:cNvPr id="84995" name="Picture 3" descr="all_39c_gray_with_label"/>
          <p:cNvPicPr>
            <a:picLocks noChangeAspect="1" noChangeArrowheads="1"/>
          </p:cNvPicPr>
          <p:nvPr/>
        </p:nvPicPr>
        <p:blipFill>
          <a:blip r:embed="rId3" cstate="print"/>
          <a:srcRect r="21826" b="-2026"/>
          <a:stretch>
            <a:fillRect/>
          </a:stretch>
        </p:blipFill>
        <p:spPr bwMode="auto">
          <a:xfrm>
            <a:off x="461963" y="1354138"/>
            <a:ext cx="2117725" cy="1930400"/>
          </a:xfrm>
          <a:prstGeom prst="rect">
            <a:avLst/>
          </a:prstGeom>
          <a:noFill/>
          <a:ln w="9525">
            <a:noFill/>
            <a:miter lim="800000"/>
            <a:headEnd/>
            <a:tailEnd/>
          </a:ln>
        </p:spPr>
      </p:pic>
      <p:sp>
        <p:nvSpPr>
          <p:cNvPr id="84996" name="AutoShape 4"/>
          <p:cNvSpPr>
            <a:spLocks noChangeArrowheads="1"/>
          </p:cNvSpPr>
          <p:nvPr/>
        </p:nvSpPr>
        <p:spPr bwMode="auto">
          <a:xfrm>
            <a:off x="3763963" y="3074988"/>
            <a:ext cx="5380037" cy="2503487"/>
          </a:xfrm>
          <a:prstGeom prst="roundRect">
            <a:avLst>
              <a:gd name="adj" fmla="val 16667"/>
            </a:avLst>
          </a:prstGeom>
          <a:noFill/>
          <a:ln w="9525">
            <a:noFill/>
            <a:round/>
            <a:headEnd/>
            <a:tailEnd/>
          </a:ln>
        </p:spPr>
        <p:txBody>
          <a:bodyPr wrap="none" anchor="ctr"/>
          <a:lstStyle/>
          <a:p>
            <a:endParaRPr lang="en-US"/>
          </a:p>
        </p:txBody>
      </p:sp>
      <p:sp>
        <p:nvSpPr>
          <p:cNvPr id="84997" name="AutoShape 5"/>
          <p:cNvSpPr>
            <a:spLocks noChangeArrowheads="1"/>
          </p:cNvSpPr>
          <p:nvPr/>
        </p:nvSpPr>
        <p:spPr bwMode="auto">
          <a:xfrm>
            <a:off x="3881438" y="1395413"/>
            <a:ext cx="4521200" cy="4779962"/>
          </a:xfrm>
          <a:prstGeom prst="roundRect">
            <a:avLst>
              <a:gd name="adj" fmla="val 16667"/>
            </a:avLst>
          </a:prstGeom>
          <a:noFill/>
          <a:ln w="9525">
            <a:solidFill>
              <a:schemeClr val="folHlink"/>
            </a:solidFill>
            <a:round/>
            <a:headEnd/>
            <a:tailEnd/>
          </a:ln>
        </p:spPr>
        <p:txBody>
          <a:bodyPr wrap="none" anchor="ctr"/>
          <a:lstStyle/>
          <a:p>
            <a:pPr algn="l"/>
            <a:endParaRPr lang="en-US" sz="2000" b="0">
              <a:solidFill>
                <a:schemeClr val="bg1"/>
              </a:solidFill>
            </a:endParaRPr>
          </a:p>
          <a:p>
            <a:pPr algn="l"/>
            <a:endParaRPr lang="en-US" sz="2000" b="0">
              <a:solidFill>
                <a:schemeClr val="bg1"/>
              </a:solidFill>
            </a:endParaRPr>
          </a:p>
          <a:p>
            <a:pPr algn="l"/>
            <a:r>
              <a:rPr lang="en-US" sz="2000" b="0">
                <a:solidFill>
                  <a:schemeClr val="bg1"/>
                </a:solidFill>
              </a:rPr>
              <a:t>Protein networks</a:t>
            </a:r>
          </a:p>
          <a:p>
            <a:pPr algn="l"/>
            <a:r>
              <a:rPr lang="en-US" sz="2000" b="0">
                <a:solidFill>
                  <a:schemeClr val="bg2"/>
                </a:solidFill>
              </a:rPr>
              <a:t>  Uetz, et al, 2000, Nature</a:t>
            </a:r>
          </a:p>
          <a:p>
            <a:pPr algn="l"/>
            <a:r>
              <a:rPr lang="en-US" sz="2000" b="0">
                <a:solidFill>
                  <a:schemeClr val="bg2"/>
                </a:solidFill>
              </a:rPr>
              <a:t>  Ito, et al, 2001, PNAS</a:t>
            </a:r>
          </a:p>
          <a:p>
            <a:pPr algn="l"/>
            <a:r>
              <a:rPr lang="en-US" sz="2000" b="0">
                <a:solidFill>
                  <a:schemeClr val="bg2"/>
                </a:solidFill>
              </a:rPr>
              <a:t>  Gavin, et al, 2006, Nature</a:t>
            </a:r>
          </a:p>
          <a:p>
            <a:pPr algn="l"/>
            <a:r>
              <a:rPr lang="en-US" sz="2000" b="0">
                <a:solidFill>
                  <a:schemeClr val="bg2"/>
                </a:solidFill>
              </a:rPr>
              <a:t>  Krogan, et al, 2006, Nature</a:t>
            </a:r>
          </a:p>
          <a:p>
            <a:pPr algn="l"/>
            <a:r>
              <a:rPr lang="en-US" sz="2000" b="0">
                <a:solidFill>
                  <a:schemeClr val="bg2"/>
                </a:solidFill>
              </a:rPr>
              <a:t>  …</a:t>
            </a:r>
          </a:p>
          <a:p>
            <a:pPr algn="l"/>
            <a:r>
              <a:rPr lang="en-US" sz="2000" b="0">
                <a:solidFill>
                  <a:schemeClr val="bg1"/>
                </a:solidFill>
              </a:rPr>
              <a:t>Genetic interactions</a:t>
            </a:r>
          </a:p>
          <a:p>
            <a:pPr algn="l"/>
            <a:r>
              <a:rPr lang="en-US" sz="2000" b="0">
                <a:solidFill>
                  <a:schemeClr val="bg2"/>
                </a:solidFill>
              </a:rPr>
              <a:t>  Tong, et al, 2001, Science</a:t>
            </a:r>
          </a:p>
          <a:p>
            <a:pPr algn="l"/>
            <a:r>
              <a:rPr lang="en-US" sz="2000" b="0">
                <a:solidFill>
                  <a:schemeClr val="bg2"/>
                </a:solidFill>
              </a:rPr>
              <a:t>  Schuldiner, et al, 2005, Cell</a:t>
            </a:r>
          </a:p>
          <a:p>
            <a:pPr algn="l"/>
            <a:r>
              <a:rPr lang="en-US" sz="2000"/>
              <a:t>  </a:t>
            </a:r>
            <a:r>
              <a:rPr lang="en-US" sz="2000" b="0">
                <a:solidFill>
                  <a:schemeClr val="bg2"/>
                </a:solidFill>
              </a:rPr>
              <a:t>Pan, et al, 2006, Cell</a:t>
            </a:r>
          </a:p>
          <a:p>
            <a:pPr algn="l"/>
            <a:r>
              <a:rPr lang="en-US" sz="2000" b="0">
                <a:solidFill>
                  <a:schemeClr val="bg2"/>
                </a:solidFill>
              </a:rPr>
              <a:t>  Collins, et al, 2007, Nature</a:t>
            </a:r>
          </a:p>
          <a:p>
            <a:pPr algn="l"/>
            <a:r>
              <a:rPr lang="en-US" sz="2000" b="0">
                <a:solidFill>
                  <a:schemeClr val="bg2"/>
                </a:solidFill>
              </a:rPr>
              <a:t>  Jasnos, et al, 2007 Nature</a:t>
            </a:r>
          </a:p>
          <a:p>
            <a:pPr algn="l"/>
            <a:r>
              <a:rPr lang="en-US" sz="2000" b="0">
                <a:solidFill>
                  <a:schemeClr val="bg2"/>
                </a:solidFill>
              </a:rPr>
              <a:t>  Onge, et al, 2007, Nature Genetics</a:t>
            </a:r>
          </a:p>
          <a:p>
            <a:pPr algn="l"/>
            <a:r>
              <a:rPr lang="en-US" sz="2000" b="0">
                <a:solidFill>
                  <a:schemeClr val="bg2"/>
                </a:solidFill>
              </a:rPr>
              <a:t>  … </a:t>
            </a:r>
          </a:p>
          <a:p>
            <a:pPr algn="l"/>
            <a:endParaRPr lang="en-US" sz="2000" b="0">
              <a:solidFill>
                <a:schemeClr val="bg2"/>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6725" y="241300"/>
            <a:ext cx="7824788" cy="1417638"/>
          </a:xfrm>
        </p:spPr>
        <p:txBody>
          <a:bodyPr/>
          <a:lstStyle/>
          <a:p>
            <a:pPr eaLnBrk="1" hangingPunct="1"/>
            <a:r>
              <a:rPr lang="en-US" smtClean="0"/>
              <a:t>Network can bridge different fields of biology:</a:t>
            </a:r>
            <a:br>
              <a:rPr lang="en-US" smtClean="0"/>
            </a:br>
            <a:r>
              <a:rPr lang="en-US" smtClean="0"/>
              <a:t>      Interaction network may integrate our knowledge of population genetics and biophysics</a:t>
            </a:r>
          </a:p>
        </p:txBody>
      </p:sp>
      <p:sp>
        <p:nvSpPr>
          <p:cNvPr id="86019" name="Text Box 3"/>
          <p:cNvSpPr txBox="1">
            <a:spLocks noChangeArrowheads="1"/>
          </p:cNvSpPr>
          <p:nvPr/>
        </p:nvSpPr>
        <p:spPr bwMode="auto">
          <a:xfrm>
            <a:off x="6172200" y="5767388"/>
            <a:ext cx="2741613" cy="701675"/>
          </a:xfrm>
          <a:prstGeom prst="rect">
            <a:avLst/>
          </a:prstGeom>
          <a:noFill/>
          <a:ln w="9525">
            <a:noFill/>
            <a:miter lim="800000"/>
            <a:headEnd/>
            <a:tailEnd/>
          </a:ln>
        </p:spPr>
        <p:txBody>
          <a:bodyPr wrap="none">
            <a:spAutoFit/>
          </a:bodyPr>
          <a:lstStyle/>
          <a:p>
            <a:pPr algn="l"/>
            <a:r>
              <a:rPr lang="en-US" sz="2000" b="0">
                <a:solidFill>
                  <a:schemeClr val="bg2"/>
                </a:solidFill>
              </a:rPr>
              <a:t>Kim, et al, 2006, Science</a:t>
            </a:r>
          </a:p>
          <a:p>
            <a:pPr algn="l"/>
            <a:r>
              <a:rPr lang="en-US" sz="2000" b="0">
                <a:solidFill>
                  <a:schemeClr val="bg2"/>
                </a:solidFill>
              </a:rPr>
              <a:t>Kim, et al, 2007, PNAS</a:t>
            </a:r>
          </a:p>
        </p:txBody>
      </p:sp>
      <p:pic>
        <p:nvPicPr>
          <p:cNvPr id="86020" name="Picture 4" descr="KimPNAS07"/>
          <p:cNvPicPr>
            <a:picLocks noChangeAspect="1" noChangeArrowheads="1"/>
          </p:cNvPicPr>
          <p:nvPr/>
        </p:nvPicPr>
        <p:blipFill>
          <a:blip r:embed="rId2" cstate="print"/>
          <a:srcRect l="5594" t="262" r="7376" b="20718"/>
          <a:stretch>
            <a:fillRect/>
          </a:stretch>
        </p:blipFill>
        <p:spPr bwMode="auto">
          <a:xfrm>
            <a:off x="274638" y="1873250"/>
            <a:ext cx="4495800" cy="4298950"/>
          </a:xfrm>
          <a:prstGeom prst="rect">
            <a:avLst/>
          </a:prstGeom>
          <a:noFill/>
          <a:ln w="9525">
            <a:noFill/>
            <a:miter lim="800000"/>
            <a:headEnd/>
            <a:tailEnd/>
          </a:ln>
        </p:spPr>
      </p:pic>
      <p:pic>
        <p:nvPicPr>
          <p:cNvPr id="86021" name="Picture 5" descr="Kim06Sci"/>
          <p:cNvPicPr>
            <a:picLocks noChangeAspect="1" noChangeArrowheads="1"/>
          </p:cNvPicPr>
          <p:nvPr/>
        </p:nvPicPr>
        <p:blipFill>
          <a:blip r:embed="rId3" cstate="print"/>
          <a:srcRect/>
          <a:stretch>
            <a:fillRect/>
          </a:stretch>
        </p:blipFill>
        <p:spPr bwMode="auto">
          <a:xfrm>
            <a:off x="4630738" y="2525713"/>
            <a:ext cx="4071937" cy="2424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mtClean="0"/>
              <a:t>Hsp90 can buffer variation in its client proteins</a:t>
            </a:r>
          </a:p>
        </p:txBody>
      </p:sp>
      <p:pic>
        <p:nvPicPr>
          <p:cNvPr id="87043" name="Picture 3" descr="hsp90"/>
          <p:cNvPicPr>
            <a:picLocks noChangeAspect="1" noChangeArrowheads="1"/>
          </p:cNvPicPr>
          <p:nvPr/>
        </p:nvPicPr>
        <p:blipFill>
          <a:blip r:embed="rId2" cstate="print"/>
          <a:srcRect/>
          <a:stretch>
            <a:fillRect/>
          </a:stretch>
        </p:blipFill>
        <p:spPr bwMode="auto">
          <a:xfrm>
            <a:off x="285750" y="1885950"/>
            <a:ext cx="8858250" cy="2935288"/>
          </a:xfrm>
          <a:prstGeom prst="rect">
            <a:avLst/>
          </a:prstGeom>
          <a:noFill/>
          <a:ln w="9525">
            <a:noFill/>
            <a:miter lim="800000"/>
            <a:headEnd/>
            <a:tailEnd/>
          </a:ln>
        </p:spPr>
      </p:pic>
      <p:sp>
        <p:nvSpPr>
          <p:cNvPr id="87044" name="Text Box 4"/>
          <p:cNvSpPr txBox="1">
            <a:spLocks noChangeArrowheads="1"/>
          </p:cNvSpPr>
          <p:nvPr/>
        </p:nvSpPr>
        <p:spPr bwMode="auto">
          <a:xfrm>
            <a:off x="3848100" y="6491288"/>
            <a:ext cx="5295900" cy="366712"/>
          </a:xfrm>
          <a:prstGeom prst="rect">
            <a:avLst/>
          </a:prstGeom>
          <a:noFill/>
          <a:ln w="38100">
            <a:noFill/>
            <a:miter lim="800000"/>
            <a:headEnd/>
            <a:tailEnd/>
          </a:ln>
        </p:spPr>
        <p:txBody>
          <a:bodyPr wrap="none">
            <a:spAutoFit/>
          </a:bodyPr>
          <a:lstStyle/>
          <a:p>
            <a:r>
              <a:rPr lang="en-US" sz="1800">
                <a:solidFill>
                  <a:schemeClr val="bg2"/>
                </a:solidFill>
                <a:cs typeface="Arial" charset="0"/>
              </a:rPr>
              <a:t>Rutherfor, 2007 Critical Rev in Biochem &amp; Mol Biol</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66725" y="241300"/>
            <a:ext cx="8275638" cy="1143000"/>
          </a:xfrm>
        </p:spPr>
        <p:txBody>
          <a:bodyPr/>
          <a:lstStyle/>
          <a:p>
            <a:pPr eaLnBrk="1" hangingPunct="1"/>
            <a:r>
              <a:rPr lang="en-US" smtClean="0"/>
              <a:t>Networks can buffer phenotypic variations </a:t>
            </a:r>
          </a:p>
        </p:txBody>
      </p:sp>
      <p:pic>
        <p:nvPicPr>
          <p:cNvPr id="88067" name="Picture 3" descr="bergmanSiegal03Nature"/>
          <p:cNvPicPr>
            <a:picLocks noChangeAspect="1" noChangeArrowheads="1"/>
          </p:cNvPicPr>
          <p:nvPr/>
        </p:nvPicPr>
        <p:blipFill>
          <a:blip r:embed="rId2" cstate="print"/>
          <a:srcRect/>
          <a:stretch>
            <a:fillRect/>
          </a:stretch>
        </p:blipFill>
        <p:spPr bwMode="auto">
          <a:xfrm>
            <a:off x="214313" y="1506538"/>
            <a:ext cx="4376737" cy="4014787"/>
          </a:xfrm>
          <a:prstGeom prst="rect">
            <a:avLst/>
          </a:prstGeom>
          <a:noFill/>
          <a:ln w="9525">
            <a:noFill/>
            <a:miter lim="800000"/>
            <a:headEnd/>
            <a:tailEnd/>
          </a:ln>
        </p:spPr>
      </p:pic>
      <p:sp>
        <p:nvSpPr>
          <p:cNvPr id="88068" name="Text Box 4"/>
          <p:cNvSpPr txBox="1">
            <a:spLocks noChangeArrowheads="1"/>
          </p:cNvSpPr>
          <p:nvPr/>
        </p:nvSpPr>
        <p:spPr bwMode="auto">
          <a:xfrm>
            <a:off x="606425" y="5708650"/>
            <a:ext cx="3467100" cy="366713"/>
          </a:xfrm>
          <a:prstGeom prst="rect">
            <a:avLst/>
          </a:prstGeom>
          <a:noFill/>
          <a:ln w="9525">
            <a:noFill/>
            <a:miter lim="800000"/>
            <a:headEnd/>
            <a:tailEnd/>
          </a:ln>
        </p:spPr>
        <p:txBody>
          <a:bodyPr wrap="none">
            <a:spAutoFit/>
          </a:bodyPr>
          <a:lstStyle/>
          <a:p>
            <a:r>
              <a:rPr lang="en-US" sz="1800">
                <a:solidFill>
                  <a:schemeClr val="bg2"/>
                </a:solidFill>
              </a:rPr>
              <a:t>Bergman and Siegal, 2003 Nature</a:t>
            </a:r>
          </a:p>
        </p:txBody>
      </p:sp>
      <p:pic>
        <p:nvPicPr>
          <p:cNvPr id="88069" name="Picture 5" descr="levySiegal08"/>
          <p:cNvPicPr>
            <a:picLocks noChangeAspect="1" noChangeArrowheads="1"/>
          </p:cNvPicPr>
          <p:nvPr/>
        </p:nvPicPr>
        <p:blipFill>
          <a:blip r:embed="rId3" cstate="print"/>
          <a:srcRect t="54245" r="3175"/>
          <a:stretch>
            <a:fillRect/>
          </a:stretch>
        </p:blipFill>
        <p:spPr bwMode="auto">
          <a:xfrm>
            <a:off x="4570413" y="2106613"/>
            <a:ext cx="4391025" cy="3328987"/>
          </a:xfrm>
          <a:prstGeom prst="rect">
            <a:avLst/>
          </a:prstGeom>
          <a:noFill/>
          <a:ln w="9525">
            <a:noFill/>
            <a:miter lim="800000"/>
            <a:headEnd/>
            <a:tailEnd/>
          </a:ln>
        </p:spPr>
      </p:pic>
      <p:sp>
        <p:nvSpPr>
          <p:cNvPr id="88070" name="Rectangle 6"/>
          <p:cNvSpPr>
            <a:spLocks noChangeArrowheads="1"/>
          </p:cNvSpPr>
          <p:nvPr/>
        </p:nvSpPr>
        <p:spPr bwMode="auto">
          <a:xfrm>
            <a:off x="4541838" y="1874838"/>
            <a:ext cx="411162" cy="442912"/>
          </a:xfrm>
          <a:prstGeom prst="rect">
            <a:avLst/>
          </a:prstGeom>
          <a:solidFill>
            <a:schemeClr val="tx1"/>
          </a:solidFill>
          <a:ln w="9525">
            <a:noFill/>
            <a:miter lim="800000"/>
            <a:headEnd/>
            <a:tailEnd/>
          </a:ln>
        </p:spPr>
        <p:txBody>
          <a:bodyPr wrap="none" anchor="ctr"/>
          <a:lstStyle/>
          <a:p>
            <a:endParaRPr lang="en-US"/>
          </a:p>
        </p:txBody>
      </p:sp>
      <p:sp>
        <p:nvSpPr>
          <p:cNvPr id="88071" name="Text Box 7"/>
          <p:cNvSpPr txBox="1">
            <a:spLocks noChangeArrowheads="1"/>
          </p:cNvSpPr>
          <p:nvPr/>
        </p:nvSpPr>
        <p:spPr bwMode="auto">
          <a:xfrm>
            <a:off x="5056188" y="5710238"/>
            <a:ext cx="3562350" cy="366712"/>
          </a:xfrm>
          <a:prstGeom prst="rect">
            <a:avLst/>
          </a:prstGeom>
          <a:noFill/>
          <a:ln w="9525">
            <a:noFill/>
            <a:miter lim="800000"/>
            <a:headEnd/>
            <a:tailEnd/>
          </a:ln>
        </p:spPr>
        <p:txBody>
          <a:bodyPr wrap="none">
            <a:spAutoFit/>
          </a:bodyPr>
          <a:lstStyle/>
          <a:p>
            <a:r>
              <a:rPr lang="en-US" sz="1800">
                <a:solidFill>
                  <a:schemeClr val="bg2"/>
                </a:solidFill>
              </a:rPr>
              <a:t>Levy and Siegal, 2008 Plos Biology</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noFill/>
        </p:spPr>
        <p:txBody>
          <a:bodyPr/>
          <a:lstStyle/>
          <a:p>
            <a:pPr eaLnBrk="1" hangingPunct="1"/>
            <a:r>
              <a:rPr lang="en-US" sz="2400" smtClean="0"/>
              <a:t>Our focus</a:t>
            </a:r>
          </a:p>
        </p:txBody>
      </p:sp>
      <p:graphicFrame>
        <p:nvGraphicFramePr>
          <p:cNvPr id="986115" name="Group 3"/>
          <p:cNvGraphicFramePr>
            <a:graphicFrameLocks noGrp="1"/>
          </p:cNvGraphicFramePr>
          <p:nvPr>
            <p:ph idx="1"/>
          </p:nvPr>
        </p:nvGraphicFramePr>
        <p:xfrm>
          <a:off x="1574800" y="2228850"/>
          <a:ext cx="6904038" cy="518160"/>
        </p:xfrm>
        <a:graphic>
          <a:graphicData uri="http://schemas.openxmlformats.org/drawingml/2006/table">
            <a:tbl>
              <a:tblPr/>
              <a:tblGrid>
                <a:gridCol w="6904038"/>
              </a:tblGrid>
              <a:tr h="50323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Char char="q"/>
                        <a:tabLst/>
                      </a:pPr>
                      <a:r>
                        <a:rPr kumimoji="0" lang="en-US" sz="2800" b="0" i="0" u="none" strike="noStrike" cap="none" normalizeH="0" baseline="0" smtClean="0">
                          <a:ln>
                            <a:noFill/>
                          </a:ln>
                          <a:solidFill>
                            <a:schemeClr val="bg2"/>
                          </a:solidFill>
                          <a:effectLst/>
                          <a:latin typeface="Times New Roman" pitchFamily="18" charset="0"/>
                        </a:rPr>
                        <a:t>Integration of genetics and network biology</a:t>
                      </a:r>
                    </a:p>
                  </a:txBody>
                  <a:tcPr horzOverflow="overflow">
                    <a:lnL cap="flat">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19293</TotalTime>
  <Words>6192</Words>
  <Application>Microsoft Macintosh PowerPoint</Application>
  <PresentationFormat>On-screen Show (4:3)</PresentationFormat>
  <Paragraphs>882</Paragraphs>
  <Slides>114</Slides>
  <Notes>45</Notes>
  <HiddenSlides>0</HiddenSlides>
  <MMClips>0</MMClips>
  <ScaleCrop>false</ScaleCrop>
  <HeadingPairs>
    <vt:vector size="6" baseType="variant">
      <vt:variant>
        <vt:lpstr>Design Template</vt:lpstr>
      </vt:variant>
      <vt:variant>
        <vt:i4>1</vt:i4>
      </vt:variant>
      <vt:variant>
        <vt:lpstr>Embedded OLE Servers</vt:lpstr>
      </vt:variant>
      <vt:variant>
        <vt:i4>4</vt:i4>
      </vt:variant>
      <vt:variant>
        <vt:lpstr>Slide Titles</vt:lpstr>
      </vt:variant>
      <vt:variant>
        <vt:i4>114</vt:i4>
      </vt:variant>
    </vt:vector>
  </HeadingPairs>
  <TitlesOfParts>
    <vt:vector size="119" baseType="lpstr">
      <vt:lpstr>Default Design</vt:lpstr>
      <vt:lpstr>Equation</vt:lpstr>
      <vt:lpstr>Document</vt:lpstr>
      <vt:lpstr>Image</vt:lpstr>
      <vt:lpstr>Chart</vt:lpstr>
      <vt:lpstr>Gene Network Models for Cellular Aging </vt:lpstr>
      <vt:lpstr>Outline</vt:lpstr>
      <vt:lpstr>Aging is a fundamental question in biology,                         yet its mechanism remains elusive. </vt:lpstr>
      <vt:lpstr>The life span of the budding yeast S. cerevisiae</vt:lpstr>
      <vt:lpstr>Assay of replicative life span in yeast</vt:lpstr>
      <vt:lpstr>Assay of chronological life span in yeast</vt:lpstr>
      <vt:lpstr>Replicative life spans of yeast isolates</vt:lpstr>
      <vt:lpstr>Gompertz model of aging (A descriptive model)</vt:lpstr>
      <vt:lpstr>A working definition of (cellular) aging.</vt:lpstr>
      <vt:lpstr>Non-aging systems</vt:lpstr>
      <vt:lpstr>A paradox in yeast aging </vt:lpstr>
      <vt:lpstr>It seems that once we delve into the molecular mechanism of aging, we lose the biology of aging.                                                                                 Why? </vt:lpstr>
      <vt:lpstr>Another paradox in yeast aging </vt:lpstr>
      <vt:lpstr>Yeast aging is similar to mammalian aging                                                at the demographic level.</vt:lpstr>
      <vt:lpstr>Yeast aging is a stochastic process to a large extent.   </vt:lpstr>
      <vt:lpstr>A general theoretic framework for cellular aging</vt:lpstr>
      <vt:lpstr>Outline</vt:lpstr>
      <vt:lpstr>A general theoretic framework for cellular aging</vt:lpstr>
      <vt:lpstr>What is an emergent property?</vt:lpstr>
      <vt:lpstr>The reliability theory of aging    </vt:lpstr>
      <vt:lpstr>Aging can arise from systems with non-aging components </vt:lpstr>
      <vt:lpstr>A gene/protein network model of cellular aging    </vt:lpstr>
      <vt:lpstr>Network with modules    </vt:lpstr>
      <vt:lpstr>Biological aging versus Machine Aging</vt:lpstr>
      <vt:lpstr>Modular network with stochastic links    </vt:lpstr>
      <vt:lpstr>Modular network with stochastic links  </vt:lpstr>
      <vt:lpstr>Robustness on R0 and G</vt:lpstr>
      <vt:lpstr>Some implications of cellular aging as an emergent property of networks.</vt:lpstr>
      <vt:lpstr>Implications of the network aging model</vt:lpstr>
      <vt:lpstr>Antagonistic pleiotropy theory of aging   </vt:lpstr>
      <vt:lpstr>SIR2 effect on G and R0: an effect on q?  .</vt:lpstr>
      <vt:lpstr>Sch9 seems to influence the Gompertz coefficient. </vt:lpstr>
      <vt:lpstr>TOR1 seems to influence the initial mortality rate. </vt:lpstr>
      <vt:lpstr>Prediction of the network model of cellular aging</vt:lpstr>
      <vt:lpstr>Outline</vt:lpstr>
      <vt:lpstr>Testing the model:                  Diploid cells age faster than haploid cells</vt:lpstr>
      <vt:lpstr>Testing the model:           The effect of radicicol on chronological aging</vt:lpstr>
      <vt:lpstr>Effect of radicicol on chronological aging (cont’d)</vt:lpstr>
      <vt:lpstr>Search for loci associated with lifespan in sequenced strains. </vt:lpstr>
      <vt:lpstr>Preliminary results of GWAS on CLS</vt:lpstr>
      <vt:lpstr>FLO9 and its 5’UTR is a major cluster</vt:lpstr>
      <vt:lpstr>PRM9 and 3’UTR</vt:lpstr>
      <vt:lpstr>Outline</vt:lpstr>
      <vt:lpstr>The Rb-E2F bistable switch in G1/S check point</vt:lpstr>
      <vt:lpstr>The Rb-E2F switch is conserved in yeast. </vt:lpstr>
      <vt:lpstr>A non-proliferation model of cellular aging                                          based on G1/S check point.</vt:lpstr>
      <vt:lpstr>A simple model on G1/S check point.</vt:lpstr>
      <vt:lpstr>Slide 48</vt:lpstr>
      <vt:lpstr>Bifurcation and phase diagrams</vt:lpstr>
      <vt:lpstr>To do:   Parameter sensitivity analysis  Incorporating nutrient sensing pathways  Incorporating aging effect</vt:lpstr>
      <vt:lpstr>Nutrient sensing and quiescence (Zaman et al, 2008, ARG)</vt:lpstr>
      <vt:lpstr>Acknowledgement</vt:lpstr>
      <vt:lpstr>Slide 53</vt:lpstr>
      <vt:lpstr>Slide 54</vt:lpstr>
      <vt:lpstr>Slide 55</vt:lpstr>
      <vt:lpstr>Slide 56</vt:lpstr>
      <vt:lpstr>Slide 57</vt:lpstr>
      <vt:lpstr>A non-proliferation model of cellular aging                                          based on G1/S check point.</vt:lpstr>
      <vt:lpstr>Slide 59</vt:lpstr>
      <vt:lpstr>Summary</vt:lpstr>
      <vt:lpstr>Speciation is an emergent property of gene networks.</vt:lpstr>
      <vt:lpstr>If decay-rate are dependent between genes, it become a multi-loci genetic model (see two-loci model by Nordberg).  The effect on QTL</vt:lpstr>
      <vt:lpstr>Antibiotic persistence</vt:lpstr>
      <vt:lpstr>Slide 64</vt:lpstr>
      <vt:lpstr>Slide 65</vt:lpstr>
      <vt:lpstr>Thanks</vt:lpstr>
      <vt:lpstr>Is there an optimal aging (optimal life span)? </vt:lpstr>
      <vt:lpstr>SIR2 effect on G and R0: an effect on q?  .</vt:lpstr>
      <vt:lpstr>Sch9 seems to influence the Gompertz coefficient. </vt:lpstr>
      <vt:lpstr>TOR1 seems to influence the initial mortality rate. </vt:lpstr>
      <vt:lpstr>Survey of CLS in yeast strains (in progress)</vt:lpstr>
      <vt:lpstr>Slide 72</vt:lpstr>
      <vt:lpstr>Other network modeling approaches of aging</vt:lpstr>
      <vt:lpstr>Other models of aging based on networks </vt:lpstr>
      <vt:lpstr>Systems biology meets natural variation:                    Variation is a key to infer interactions</vt:lpstr>
      <vt:lpstr>Identifying causal interactions by model comparisons</vt:lpstr>
      <vt:lpstr>Regulatory networks can be inferred from perturbation. </vt:lpstr>
      <vt:lpstr>S. cerevisiae populations</vt:lpstr>
      <vt:lpstr>Tolerance to genomic instability accounts for 30-50% replicative life span variation among strains.</vt:lpstr>
      <vt:lpstr>Segregation of replicative lifespans after meiosis</vt:lpstr>
      <vt:lpstr>The working model</vt:lpstr>
      <vt:lpstr>Differential expression between long- and short-lived segregants. </vt:lpstr>
      <vt:lpstr>Highthroughput genotyping to identify QTL (work in progress)</vt:lpstr>
      <vt:lpstr>The plan for yeast</vt:lpstr>
      <vt:lpstr>Initial mitotic asymmetry is negatively associated with chronological life span among strains. </vt:lpstr>
      <vt:lpstr>The key steps: </vt:lpstr>
      <vt:lpstr>How do we define aging at the molecular level?  </vt:lpstr>
      <vt:lpstr>Saccharomyces species</vt:lpstr>
      <vt:lpstr>Overview of candidate projects </vt:lpstr>
      <vt:lpstr>Natural isolates have longer replicative life span but shorter chronological life span than lab strains do. </vt:lpstr>
      <vt:lpstr>Yeast as a model of age-dependent increase of genomic instability</vt:lpstr>
      <vt:lpstr>Available genomes of S. cerevisiae. </vt:lpstr>
      <vt:lpstr>Traits for GWA analysis using the sequenced strains</vt:lpstr>
      <vt:lpstr>Epistasis: the classic view on gene interactions</vt:lpstr>
      <vt:lpstr>Gene/protein networks: the highthroughput results</vt:lpstr>
      <vt:lpstr>Network can bridge different fields of biology:       Interaction network may integrate our knowledge of population genetics and biophysics</vt:lpstr>
      <vt:lpstr>Hsp90 can buffer variation in its client proteins</vt:lpstr>
      <vt:lpstr>Networks can buffer phenotypic variations </vt:lpstr>
      <vt:lpstr>Our focus</vt:lpstr>
      <vt:lpstr>The two-locus two-allele model for Hsp90</vt:lpstr>
      <vt:lpstr>The two-locus two-allele model for Hsp90</vt:lpstr>
      <vt:lpstr>Phenotypic capacitance increase polymorphism in target genes.</vt:lpstr>
      <vt:lpstr>The plan</vt:lpstr>
      <vt:lpstr>An interesting scenario (The holy-grail)</vt:lpstr>
      <vt:lpstr>Some other projects</vt:lpstr>
      <vt:lpstr>Gene interaction from different perspectives</vt:lpstr>
      <vt:lpstr>Natural variation and causal interactions</vt:lpstr>
      <vt:lpstr>Genotypic and phenotypic spaces, a current view</vt:lpstr>
      <vt:lpstr>The goal</vt:lpstr>
      <vt:lpstr>Genotypic and phenotypic spaces, the classic view</vt:lpstr>
      <vt:lpstr>Systems biology:    A network perspective on biological heterogeneity</vt:lpstr>
      <vt:lpstr>The Search for General Theories and Mechanistic Models</vt:lpstr>
      <vt:lpstr>Modern biology is rich in data                               but poor in mechanistic models. </vt:lpstr>
      <vt:lpstr>Implications of the network aging model</vt:lpstr>
    </vt:vector>
  </TitlesOfParts>
  <Company>University of Chicago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 Qin</dc:creator>
  <cp:lastModifiedBy>Hong Qin</cp:lastModifiedBy>
  <cp:revision>5160</cp:revision>
  <dcterms:created xsi:type="dcterms:W3CDTF">2012-06-01T16:29:07Z</dcterms:created>
  <dcterms:modified xsi:type="dcterms:W3CDTF">2012-06-01T16:33:20Z</dcterms:modified>
</cp:coreProperties>
</file>